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5">
  <p:sldMasterIdLst>
    <p:sldMasterId id="2147483648" r:id="rId1"/>
  </p:sldMasterIdLst>
  <p:notesMasterIdLst>
    <p:notesMasterId r:id="rId76"/>
  </p:notesMasterIdLst>
  <p:sldIdLst>
    <p:sldId id="329" r:id="rId2"/>
    <p:sldId id="310" r:id="rId3"/>
    <p:sldId id="257" r:id="rId4"/>
    <p:sldId id="367" r:id="rId5"/>
    <p:sldId id="368" r:id="rId6"/>
    <p:sldId id="272" r:id="rId7"/>
    <p:sldId id="343" r:id="rId8"/>
    <p:sldId id="273" r:id="rId9"/>
    <p:sldId id="274" r:id="rId10"/>
    <p:sldId id="275" r:id="rId11"/>
    <p:sldId id="344" r:id="rId12"/>
    <p:sldId id="346" r:id="rId13"/>
    <p:sldId id="345" r:id="rId14"/>
    <p:sldId id="347" r:id="rId15"/>
    <p:sldId id="315" r:id="rId16"/>
    <p:sldId id="263" r:id="rId17"/>
    <p:sldId id="316" r:id="rId18"/>
    <p:sldId id="279" r:id="rId19"/>
    <p:sldId id="348" r:id="rId20"/>
    <p:sldId id="370" r:id="rId21"/>
    <p:sldId id="371" r:id="rId22"/>
    <p:sldId id="318" r:id="rId23"/>
    <p:sldId id="349" r:id="rId24"/>
    <p:sldId id="264" r:id="rId25"/>
    <p:sldId id="372" r:id="rId26"/>
    <p:sldId id="282" r:id="rId27"/>
    <p:sldId id="351" r:id="rId28"/>
    <p:sldId id="319" r:id="rId29"/>
    <p:sldId id="265" r:id="rId30"/>
    <p:sldId id="352" r:id="rId31"/>
    <p:sldId id="353" r:id="rId32"/>
    <p:sldId id="287" r:id="rId33"/>
    <p:sldId id="322" r:id="rId34"/>
    <p:sldId id="354" r:id="rId35"/>
    <p:sldId id="355" r:id="rId36"/>
    <p:sldId id="356" r:id="rId37"/>
    <p:sldId id="357" r:id="rId38"/>
    <p:sldId id="323" r:id="rId39"/>
    <p:sldId id="330" r:id="rId40"/>
    <p:sldId id="289" r:id="rId41"/>
    <p:sldId id="331" r:id="rId42"/>
    <p:sldId id="291" r:id="rId43"/>
    <p:sldId id="324" r:id="rId44"/>
    <p:sldId id="373" r:id="rId45"/>
    <p:sldId id="369" r:id="rId46"/>
    <p:sldId id="358" r:id="rId47"/>
    <p:sldId id="270" r:id="rId48"/>
    <p:sldId id="292" r:id="rId49"/>
    <p:sldId id="325" r:id="rId50"/>
    <p:sldId id="267" r:id="rId51"/>
    <p:sldId id="295" r:id="rId52"/>
    <p:sldId id="326" r:id="rId53"/>
    <p:sldId id="268" r:id="rId54"/>
    <p:sldId id="297" r:id="rId55"/>
    <p:sldId id="332" r:id="rId56"/>
    <p:sldId id="359" r:id="rId57"/>
    <p:sldId id="296" r:id="rId58"/>
    <p:sldId id="360" r:id="rId59"/>
    <p:sldId id="335" r:id="rId60"/>
    <p:sldId id="300" r:id="rId61"/>
    <p:sldId id="361" r:id="rId62"/>
    <p:sldId id="362" r:id="rId63"/>
    <p:sldId id="327" r:id="rId64"/>
    <p:sldId id="301" r:id="rId65"/>
    <p:sldId id="363" r:id="rId66"/>
    <p:sldId id="302" r:id="rId67"/>
    <p:sldId id="303" r:id="rId68"/>
    <p:sldId id="306" r:id="rId69"/>
    <p:sldId id="364" r:id="rId70"/>
    <p:sldId id="365" r:id="rId71"/>
    <p:sldId id="328" r:id="rId72"/>
    <p:sldId id="271" r:id="rId73"/>
    <p:sldId id="333" r:id="rId74"/>
    <p:sldId id="262" r:id="rId75"/>
  </p:sldIdLst>
  <p:sldSz cx="9144000" cy="5143500" type="screen16x9"/>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yelin Montero" initials="AM" lastIdx="2" clrIdx="0">
    <p:extLst>
      <p:ext uri="{19B8F6BF-5375-455C-9EA6-DF929625EA0E}">
        <p15:presenceInfo xmlns:p15="http://schemas.microsoft.com/office/powerpoint/2012/main" userId="c2e3db59d7df9672" providerId="Windows Live"/>
      </p:ext>
    </p:extLst>
  </p:cmAuthor>
  <p:cmAuthor id="2" name="Alfonso Aisa" initials="AA" lastIdx="1" clrIdx="1">
    <p:extLst>
      <p:ext uri="{19B8F6BF-5375-455C-9EA6-DF929625EA0E}">
        <p15:presenceInfo xmlns:p15="http://schemas.microsoft.com/office/powerpoint/2012/main" userId="24c826772b47150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9598"/>
    <a:srgbClr val="FAC090"/>
    <a:srgbClr val="F99C3F"/>
    <a:srgbClr val="ED7D31"/>
    <a:srgbClr val="BE1D2D"/>
    <a:srgbClr val="7798DF"/>
    <a:srgbClr val="4F81BD"/>
    <a:srgbClr val="EBF1DE"/>
    <a:srgbClr val="A47E5E"/>
    <a:srgbClr val="EDED8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336" autoAdjust="0"/>
  </p:normalViewPr>
  <p:slideViewPr>
    <p:cSldViewPr snapToGrid="0" snapToObjects="1">
      <p:cViewPr varScale="1">
        <p:scale>
          <a:sx n="95" d="100"/>
          <a:sy n="95" d="100"/>
        </p:scale>
        <p:origin x="690"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epot\Dropbox\IDEC-Informe%202019%201er%20Semestre\1-Primaria%20y%20Secundaria\01-AnuariosEstad&#237;stico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Toshiba\Dropbox\IDEC-Informe%202018%202do%20Semestre\Meta%204\Cuadros.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Toshiba\Dropbox\IDEC-Informe%202019%201er%20Semestre\5-Alfabetizaci&#243;n%20y%20Adultos\DatosMatr&#237;cula.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Toshiba\Dropbox\IDEC-Informe%202019%201er%20Semestre\5-Alfabetizaci&#243;n%20y%20Adultos\DatosMatr&#237;cula.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Toshiba\Dropbox\IDEC-Informe%202019%201er%20Semestre\5-Alfabetizaci&#243;n%20y%20Adultos\DatosMatr&#237;cula.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78075036793448"/>
          <c:y val="6.1624649859943981E-2"/>
          <c:w val="0.65620123167605127"/>
          <c:h val="0.75967997407730337"/>
        </c:manualLayout>
      </c:layout>
      <c:lineChart>
        <c:grouping val="standard"/>
        <c:varyColors val="0"/>
        <c:ser>
          <c:idx val="1"/>
          <c:order val="0"/>
          <c:tx>
            <c:strRef>
              <c:f>FueraEscuela!$P$5</c:f>
              <c:strCache>
                <c:ptCount val="1"/>
                <c:pt idx="0">
                  <c:v>5 años</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strRef>
              <c:f>FueraEscuela!$Q$3:$U$3</c:f>
              <c:strCache>
                <c:ptCount val="5"/>
                <c:pt idx="0">
                  <c:v>2013-14</c:v>
                </c:pt>
                <c:pt idx="1">
                  <c:v>2014-15</c:v>
                </c:pt>
                <c:pt idx="2">
                  <c:v>2015-16</c:v>
                </c:pt>
                <c:pt idx="3">
                  <c:v>2016-17</c:v>
                </c:pt>
                <c:pt idx="4">
                  <c:v>2017-18</c:v>
                </c:pt>
              </c:strCache>
            </c:strRef>
          </c:cat>
          <c:val>
            <c:numRef>
              <c:f>FueraEscuela!$Q$5:$U$5</c:f>
              <c:numCache>
                <c:formatCode>0.00%</c:formatCode>
                <c:ptCount val="5"/>
                <c:pt idx="0">
                  <c:v>0.19432302044557029</c:v>
                </c:pt>
                <c:pt idx="1">
                  <c:v>0.15636548339112363</c:v>
                </c:pt>
                <c:pt idx="2">
                  <c:v>0.151</c:v>
                </c:pt>
                <c:pt idx="3">
                  <c:v>0.12874685300313415</c:v>
                </c:pt>
                <c:pt idx="4" formatCode="0.0%">
                  <c:v>0.12371967516182689</c:v>
                </c:pt>
              </c:numCache>
            </c:numRef>
          </c:val>
          <c:smooth val="0"/>
          <c:extLst>
            <c:ext xmlns:c16="http://schemas.microsoft.com/office/drawing/2014/chart" uri="{C3380CC4-5D6E-409C-BE32-E72D297353CC}">
              <c16:uniqueId val="{00000000-BF0F-4760-B854-D6D25A5F3ABC}"/>
            </c:ext>
          </c:extLst>
        </c:ser>
        <c:ser>
          <c:idx val="2"/>
          <c:order val="1"/>
          <c:tx>
            <c:strRef>
              <c:f>FueraEscuela!$P$6</c:f>
              <c:strCache>
                <c:ptCount val="1"/>
                <c:pt idx="0">
                  <c:v>6 a 11 años</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strRef>
              <c:f>FueraEscuela!$Q$3:$U$3</c:f>
              <c:strCache>
                <c:ptCount val="5"/>
                <c:pt idx="0">
                  <c:v>2013-14</c:v>
                </c:pt>
                <c:pt idx="1">
                  <c:v>2014-15</c:v>
                </c:pt>
                <c:pt idx="2">
                  <c:v>2015-16</c:v>
                </c:pt>
                <c:pt idx="3">
                  <c:v>2016-17</c:v>
                </c:pt>
                <c:pt idx="4">
                  <c:v>2017-18</c:v>
                </c:pt>
              </c:strCache>
            </c:strRef>
          </c:cat>
          <c:val>
            <c:numRef>
              <c:f>FueraEscuela!$Q$6:$U$6</c:f>
              <c:numCache>
                <c:formatCode>0.00%</c:formatCode>
                <c:ptCount val="5"/>
                <c:pt idx="0">
                  <c:v>5.971164678257801E-2</c:v>
                </c:pt>
                <c:pt idx="1">
                  <c:v>4.4815577177193644E-2</c:v>
                </c:pt>
                <c:pt idx="2">
                  <c:v>4.4999999999999998E-2</c:v>
                </c:pt>
                <c:pt idx="3">
                  <c:v>5.224670732640839E-2</c:v>
                </c:pt>
                <c:pt idx="4" formatCode="0.0%">
                  <c:v>5.9266926543554088E-2</c:v>
                </c:pt>
              </c:numCache>
            </c:numRef>
          </c:val>
          <c:smooth val="0"/>
          <c:extLst>
            <c:ext xmlns:c16="http://schemas.microsoft.com/office/drawing/2014/chart" uri="{C3380CC4-5D6E-409C-BE32-E72D297353CC}">
              <c16:uniqueId val="{00000001-BF0F-4760-B854-D6D25A5F3ABC}"/>
            </c:ext>
          </c:extLst>
        </c:ser>
        <c:ser>
          <c:idx val="3"/>
          <c:order val="2"/>
          <c:tx>
            <c:strRef>
              <c:f>FueraEscuela!$P$7</c:f>
              <c:strCache>
                <c:ptCount val="1"/>
                <c:pt idx="0">
                  <c:v>12 a 14 años</c:v>
                </c:pt>
              </c:strCache>
            </c:strRef>
          </c:tx>
          <c:spPr>
            <a:ln w="22225" cap="rnd">
              <a:solidFill>
                <a:schemeClr val="accent4"/>
              </a:solidFill>
              <a:round/>
            </a:ln>
            <a:effectLst/>
          </c:spPr>
          <c:marker>
            <c:symbol val="x"/>
            <c:size val="6"/>
            <c:spPr>
              <a:noFill/>
              <a:ln w="9525">
                <a:solidFill>
                  <a:schemeClr val="accent4"/>
                </a:solidFill>
                <a:round/>
              </a:ln>
              <a:effectLst/>
            </c:spPr>
          </c:marker>
          <c:cat>
            <c:strRef>
              <c:f>FueraEscuela!$Q$3:$U$3</c:f>
              <c:strCache>
                <c:ptCount val="5"/>
                <c:pt idx="0">
                  <c:v>2013-14</c:v>
                </c:pt>
                <c:pt idx="1">
                  <c:v>2014-15</c:v>
                </c:pt>
                <c:pt idx="2">
                  <c:v>2015-16</c:v>
                </c:pt>
                <c:pt idx="3">
                  <c:v>2016-17</c:v>
                </c:pt>
                <c:pt idx="4">
                  <c:v>2017-18</c:v>
                </c:pt>
              </c:strCache>
            </c:strRef>
          </c:cat>
          <c:val>
            <c:numRef>
              <c:f>FueraEscuela!$Q$7:$U$7</c:f>
              <c:numCache>
                <c:formatCode>0.00%</c:formatCode>
                <c:ptCount val="5"/>
                <c:pt idx="0">
                  <c:v>2.4709666532004439E-2</c:v>
                </c:pt>
                <c:pt idx="1">
                  <c:v>2.1979197622585437E-2</c:v>
                </c:pt>
                <c:pt idx="2">
                  <c:v>4.4999999999999998E-2</c:v>
                </c:pt>
                <c:pt idx="3">
                  <c:v>6.5943864695844082E-2</c:v>
                </c:pt>
                <c:pt idx="4" formatCode="0.0%">
                  <c:v>9.4231429945715664E-2</c:v>
                </c:pt>
              </c:numCache>
            </c:numRef>
          </c:val>
          <c:smooth val="0"/>
          <c:extLst>
            <c:ext xmlns:c16="http://schemas.microsoft.com/office/drawing/2014/chart" uri="{C3380CC4-5D6E-409C-BE32-E72D297353CC}">
              <c16:uniqueId val="{00000002-BF0F-4760-B854-D6D25A5F3ABC}"/>
            </c:ext>
          </c:extLst>
        </c:ser>
        <c:ser>
          <c:idx val="4"/>
          <c:order val="3"/>
          <c:tx>
            <c:strRef>
              <c:f>FueraEscuela!$P$8</c:f>
              <c:strCache>
                <c:ptCount val="1"/>
                <c:pt idx="0">
                  <c:v>15 a 17 años</c:v>
                </c:pt>
              </c:strCache>
            </c:strRef>
          </c:tx>
          <c:spPr>
            <a:ln w="22225" cap="rnd">
              <a:solidFill>
                <a:schemeClr val="accent5"/>
              </a:solidFill>
              <a:round/>
            </a:ln>
            <a:effectLst/>
          </c:spPr>
          <c:marker>
            <c:symbol val="star"/>
            <c:size val="6"/>
            <c:spPr>
              <a:noFill/>
              <a:ln w="9525">
                <a:solidFill>
                  <a:schemeClr val="accent5"/>
                </a:solidFill>
                <a:round/>
              </a:ln>
              <a:effectLst/>
            </c:spPr>
          </c:marker>
          <c:cat>
            <c:strRef>
              <c:f>FueraEscuela!$Q$3:$U$3</c:f>
              <c:strCache>
                <c:ptCount val="5"/>
                <c:pt idx="0">
                  <c:v>2013-14</c:v>
                </c:pt>
                <c:pt idx="1">
                  <c:v>2014-15</c:v>
                </c:pt>
                <c:pt idx="2">
                  <c:v>2015-16</c:v>
                </c:pt>
                <c:pt idx="3">
                  <c:v>2016-17</c:v>
                </c:pt>
                <c:pt idx="4">
                  <c:v>2017-18</c:v>
                </c:pt>
              </c:strCache>
            </c:strRef>
          </c:cat>
          <c:val>
            <c:numRef>
              <c:f>FueraEscuela!$Q$8:$U$8</c:f>
              <c:numCache>
                <c:formatCode>0.00%</c:formatCode>
                <c:ptCount val="5"/>
                <c:pt idx="0">
                  <c:v>0.21409294674498594</c:v>
                </c:pt>
                <c:pt idx="1">
                  <c:v>0.19714616288025313</c:v>
                </c:pt>
                <c:pt idx="2">
                  <c:v>0.17100000000000001</c:v>
                </c:pt>
                <c:pt idx="3">
                  <c:v>0.15849804367472239</c:v>
                </c:pt>
                <c:pt idx="4" formatCode="0.0%">
                  <c:v>0.14752400989108325</c:v>
                </c:pt>
              </c:numCache>
            </c:numRef>
          </c:val>
          <c:smooth val="0"/>
          <c:extLst>
            <c:ext xmlns:c16="http://schemas.microsoft.com/office/drawing/2014/chart" uri="{C3380CC4-5D6E-409C-BE32-E72D297353CC}">
              <c16:uniqueId val="{00000003-BF0F-4760-B854-D6D25A5F3ABC}"/>
            </c:ext>
          </c:extLst>
        </c:ser>
        <c:dLbls>
          <c:showLegendKey val="0"/>
          <c:showVal val="0"/>
          <c:showCatName val="0"/>
          <c:showSerName val="0"/>
          <c:showPercent val="0"/>
          <c:showBubbleSize val="0"/>
        </c:dLbls>
        <c:marker val="1"/>
        <c:smooth val="0"/>
        <c:axId val="521610824"/>
        <c:axId val="521611480"/>
      </c:lineChart>
      <c:catAx>
        <c:axId val="5216108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cap="all" spc="120" normalizeH="0" baseline="0">
                <a:solidFill>
                  <a:schemeClr val="tx1">
                    <a:lumMod val="65000"/>
                    <a:lumOff val="35000"/>
                  </a:schemeClr>
                </a:solidFill>
                <a:latin typeface="+mn-lt"/>
                <a:ea typeface="+mn-ea"/>
                <a:cs typeface="+mn-cs"/>
              </a:defRPr>
            </a:pPr>
            <a:endParaRPr lang="es-DO"/>
          </a:p>
        </c:txPr>
        <c:crossAx val="521611480"/>
        <c:crosses val="autoZero"/>
        <c:auto val="1"/>
        <c:lblAlgn val="ctr"/>
        <c:lblOffset val="100"/>
        <c:noMultiLvlLbl val="0"/>
      </c:catAx>
      <c:valAx>
        <c:axId val="521611480"/>
        <c:scaling>
          <c:orientation val="minMax"/>
        </c:scaling>
        <c:delete val="0"/>
        <c:axPos val="l"/>
        <c:numFmt formatCode="0.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s-DO"/>
          </a:p>
        </c:txPr>
        <c:crossAx val="521610824"/>
        <c:crosses val="autoZero"/>
        <c:crossBetween val="between"/>
      </c:valAx>
      <c:spPr>
        <a:noFill/>
        <a:ln>
          <a:noFill/>
        </a:ln>
        <a:effectLst/>
      </c:spPr>
    </c:plotArea>
    <c:legend>
      <c:legendPos val="t"/>
      <c:layout>
        <c:manualLayout>
          <c:xMode val="edge"/>
          <c:yMode val="edge"/>
          <c:x val="0.81337608308740195"/>
          <c:y val="0.12324929971988796"/>
          <c:w val="0.15256891617683924"/>
          <c:h val="0.73319393899291985"/>
        </c:manualLayout>
      </c:layout>
      <c:overlay val="0"/>
      <c:spPr>
        <a:noFill/>
        <a:ln>
          <a:noFill/>
        </a:ln>
        <a:effectLst/>
      </c:spPr>
      <c:txPr>
        <a:bodyPr rot="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s-DO"/>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solidFill>
        <a:srgbClr val="F79646"/>
      </a:solidFill>
    </a:ln>
    <a:effectLst/>
  </c:spPr>
  <c:txPr>
    <a:bodyPr/>
    <a:lstStyle/>
    <a:p>
      <a:pPr>
        <a:defRPr sz="1300" b="1"/>
      </a:pPr>
      <a:endParaRPr lang="es-D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DO" dirty="0"/>
              <a:t>Gastos INABIE (millones de pesos) y porcentaje del gasto total del MINERD</a:t>
            </a:r>
          </a:p>
        </c:rich>
      </c:tx>
      <c:overlay val="0"/>
      <c:spPr>
        <a:noFill/>
        <a:ln>
          <a:noFill/>
        </a:ln>
        <a:effectLst/>
      </c:spPr>
    </c:title>
    <c:autoTitleDeleted val="0"/>
    <c:plotArea>
      <c:layout>
        <c:manualLayout>
          <c:layoutTarget val="inner"/>
          <c:xMode val="edge"/>
          <c:yMode val="edge"/>
          <c:x val="9.3424149500776807E-2"/>
          <c:y val="0.112524066627225"/>
          <c:w val="0.83741479718006695"/>
          <c:h val="0.70202983528497498"/>
        </c:manualLayout>
      </c:layout>
      <c:barChart>
        <c:barDir val="col"/>
        <c:grouping val="clustered"/>
        <c:varyColors val="0"/>
        <c:ser>
          <c:idx val="0"/>
          <c:order val="0"/>
          <c:tx>
            <c:strRef>
              <c:f>Hoja2!$F$9</c:f>
              <c:strCache>
                <c:ptCount val="1"/>
                <c:pt idx="0">
                  <c:v>INABIE (ejecutado)</c:v>
                </c:pt>
              </c:strCache>
            </c:strRef>
          </c:tx>
          <c:spPr>
            <a:solidFill>
              <a:schemeClr val="accent1"/>
            </a:solidFill>
            <a:ln>
              <a:noFill/>
            </a:ln>
            <a:effectLst/>
          </c:spPr>
          <c:invertIfNegative val="0"/>
          <c:dLbls>
            <c:dLbl>
              <c:idx val="6"/>
              <c:layout>
                <c:manualLayout>
                  <c:x val="1.0185067526416E-16"/>
                  <c:y val="0.3115275048455979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22-4BF7-9E3F-E80F0CC14300}"/>
                </c:ext>
              </c:extLst>
            </c:dLbl>
            <c:numFmt formatCode="#,##0.00" sourceLinked="0"/>
            <c:spPr>
              <a:solidFill>
                <a:schemeClr val="accent5">
                  <a:lumMod val="20000"/>
                  <a:lumOff val="80000"/>
                </a:schemeClr>
              </a:solidFill>
              <a:ln>
                <a:noFill/>
              </a:ln>
              <a:effectLst/>
            </c:spPr>
            <c:txPr>
              <a:bodyPr rot="0" vert="horz"/>
              <a:lstStyle/>
              <a:p>
                <a:pPr>
                  <a:defRPr/>
                </a:pPr>
                <a:endParaRPr lang="es-D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Hoja2!$A$10:$A$17</c:f>
              <c:strCache>
                <c:ptCount val="8"/>
                <c:pt idx="0">
                  <c:v>2012</c:v>
                </c:pt>
                <c:pt idx="1">
                  <c:v>2013</c:v>
                </c:pt>
                <c:pt idx="2">
                  <c:v>2014</c:v>
                </c:pt>
                <c:pt idx="3">
                  <c:v>2015</c:v>
                </c:pt>
                <c:pt idx="4">
                  <c:v>2016</c:v>
                </c:pt>
                <c:pt idx="5">
                  <c:v>2017</c:v>
                </c:pt>
                <c:pt idx="6">
                  <c:v>2018</c:v>
                </c:pt>
                <c:pt idx="7">
                  <c:v>2019 (Pres)</c:v>
                </c:pt>
              </c:strCache>
            </c:strRef>
          </c:cat>
          <c:val>
            <c:numRef>
              <c:f>Hoja2!$F$10:$F$17</c:f>
              <c:numCache>
                <c:formatCode>#.##00</c:formatCode>
                <c:ptCount val="8"/>
                <c:pt idx="0">
                  <c:v>3802.78</c:v>
                </c:pt>
                <c:pt idx="1">
                  <c:v>6668.5</c:v>
                </c:pt>
                <c:pt idx="2">
                  <c:v>7959.12</c:v>
                </c:pt>
                <c:pt idx="3">
                  <c:v>10049.42</c:v>
                </c:pt>
                <c:pt idx="4">
                  <c:v>13363.44</c:v>
                </c:pt>
                <c:pt idx="5">
                  <c:v>18846.64</c:v>
                </c:pt>
                <c:pt idx="6">
                  <c:v>18101.05</c:v>
                </c:pt>
                <c:pt idx="7" formatCode="#,##0.00">
                  <c:v>22974.674999999999</c:v>
                </c:pt>
              </c:numCache>
            </c:numRef>
          </c:val>
          <c:extLst>
            <c:ext xmlns:c16="http://schemas.microsoft.com/office/drawing/2014/chart" uri="{C3380CC4-5D6E-409C-BE32-E72D297353CC}">
              <c16:uniqueId val="{00000001-A822-4BF7-9E3F-E80F0CC14300}"/>
            </c:ext>
          </c:extLst>
        </c:ser>
        <c:dLbls>
          <c:showLegendKey val="0"/>
          <c:showVal val="0"/>
          <c:showCatName val="0"/>
          <c:showSerName val="0"/>
          <c:showPercent val="0"/>
          <c:showBubbleSize val="0"/>
        </c:dLbls>
        <c:gapWidth val="219"/>
        <c:overlap val="-27"/>
        <c:axId val="2122465176"/>
        <c:axId val="2122461672"/>
      </c:barChart>
      <c:lineChart>
        <c:grouping val="standard"/>
        <c:varyColors val="0"/>
        <c:ser>
          <c:idx val="1"/>
          <c:order val="1"/>
          <c:tx>
            <c:strRef>
              <c:f>Hoja2!$G$9</c:f>
              <c:strCache>
                <c:ptCount val="1"/>
                <c:pt idx="0">
                  <c:v>% del presupuesto total ejecutado</c:v>
                </c:pt>
              </c:strCache>
            </c:strRef>
          </c:tx>
          <c:spPr>
            <a:ln w="28575" cap="rnd">
              <a:solidFill>
                <a:schemeClr val="accent2"/>
              </a:solidFill>
              <a:round/>
            </a:ln>
            <a:effectLst/>
          </c:spPr>
          <c:marker>
            <c:symbol val="none"/>
          </c:marker>
          <c:dLbls>
            <c:dLbl>
              <c:idx val="0"/>
              <c:layout>
                <c:manualLayout>
                  <c:x val="-5.8840332458442703E-2"/>
                  <c:y val="-8.26932910891839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22-4BF7-9E3F-E80F0CC14300}"/>
                </c:ext>
              </c:extLst>
            </c:dLbl>
            <c:dLbl>
              <c:idx val="1"/>
              <c:layout>
                <c:manualLayout>
                  <c:x val="-6.1618110236220498E-2"/>
                  <c:y val="-6.59638913690260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22-4BF7-9E3F-E80F0CC14300}"/>
                </c:ext>
              </c:extLst>
            </c:dLbl>
            <c:dLbl>
              <c:idx val="2"/>
              <c:layout>
                <c:manualLayout>
                  <c:x val="-6.1618110236220498E-2"/>
                  <c:y val="-6.93097713130576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822-4BF7-9E3F-E80F0CC14300}"/>
                </c:ext>
              </c:extLst>
            </c:dLbl>
            <c:dLbl>
              <c:idx val="3"/>
              <c:layout>
                <c:manualLayout>
                  <c:x val="-6.1618110236220498E-2"/>
                  <c:y val="-7.26556512570892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822-4BF7-9E3F-E80F0CC14300}"/>
                </c:ext>
              </c:extLst>
            </c:dLbl>
            <c:dLbl>
              <c:idx val="4"/>
              <c:layout>
                <c:manualLayout>
                  <c:x val="-7.7694444444444594E-2"/>
                  <c:y val="-6.2618011424994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822-4BF7-9E3F-E80F0CC14300}"/>
                </c:ext>
              </c:extLst>
            </c:dLbl>
            <c:dLbl>
              <c:idx val="5"/>
              <c:layout>
                <c:manualLayout>
                  <c:x val="-7.2138888888888905E-2"/>
                  <c:y val="-6.93097713130576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822-4BF7-9E3F-E80F0CC14300}"/>
                </c:ext>
              </c:extLst>
            </c:dLbl>
            <c:dLbl>
              <c:idx val="6"/>
              <c:layout>
                <c:manualLayout>
                  <c:x val="-6.9361111111111096E-2"/>
                  <c:y val="-6.2618011424994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822-4BF7-9E3F-E80F0CC14300}"/>
                </c:ext>
              </c:extLst>
            </c:dLbl>
            <c:dLbl>
              <c:idx val="7"/>
              <c:layout>
                <c:manualLayout>
                  <c:x val="-8.3250000000000102E-2"/>
                  <c:y val="-8.26932910891839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822-4BF7-9E3F-E80F0CC14300}"/>
                </c:ext>
              </c:extLst>
            </c:dLbl>
            <c:spPr>
              <a:noFill/>
              <a:ln>
                <a:noFill/>
              </a:ln>
              <a:effectLst/>
            </c:spPr>
            <c:txPr>
              <a:bodyPr rot="0" vert="horz"/>
              <a:lstStyle/>
              <a:p>
                <a:pPr>
                  <a:defRPr/>
                </a:pPr>
                <a:endParaRPr lang="es-D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Hoja2!$A$10:$A$17</c:f>
              <c:strCache>
                <c:ptCount val="8"/>
                <c:pt idx="0">
                  <c:v>2012</c:v>
                </c:pt>
                <c:pt idx="1">
                  <c:v>2013</c:v>
                </c:pt>
                <c:pt idx="2">
                  <c:v>2014</c:v>
                </c:pt>
                <c:pt idx="3">
                  <c:v>2015</c:v>
                </c:pt>
                <c:pt idx="4">
                  <c:v>2016</c:v>
                </c:pt>
                <c:pt idx="5">
                  <c:v>2017</c:v>
                </c:pt>
                <c:pt idx="6">
                  <c:v>2018</c:v>
                </c:pt>
                <c:pt idx="7">
                  <c:v>2019 (Pres)</c:v>
                </c:pt>
              </c:strCache>
            </c:strRef>
          </c:cat>
          <c:val>
            <c:numRef>
              <c:f>Hoja2!$H$10:$H$17</c:f>
              <c:numCache>
                <c:formatCode>0.00%</c:formatCode>
                <c:ptCount val="8"/>
                <c:pt idx="0">
                  <c:v>7.3903453107839398E-2</c:v>
                </c:pt>
                <c:pt idx="1">
                  <c:v>6.9687595998752197E-2</c:v>
                </c:pt>
                <c:pt idx="2">
                  <c:v>7.5178015200540696E-2</c:v>
                </c:pt>
                <c:pt idx="3">
                  <c:v>8.6733315875196296E-2</c:v>
                </c:pt>
                <c:pt idx="4">
                  <c:v>0.105017730146719</c:v>
                </c:pt>
                <c:pt idx="5">
                  <c:v>0.132490178144029</c:v>
                </c:pt>
                <c:pt idx="6">
                  <c:v>0.119084656413635</c:v>
                </c:pt>
                <c:pt idx="7">
                  <c:v>0.13469340755468201</c:v>
                </c:pt>
              </c:numCache>
            </c:numRef>
          </c:val>
          <c:smooth val="0"/>
          <c:extLst>
            <c:ext xmlns:c16="http://schemas.microsoft.com/office/drawing/2014/chart" uri="{C3380CC4-5D6E-409C-BE32-E72D297353CC}">
              <c16:uniqueId val="{0000000A-A822-4BF7-9E3F-E80F0CC14300}"/>
            </c:ext>
          </c:extLst>
        </c:ser>
        <c:dLbls>
          <c:showLegendKey val="0"/>
          <c:showVal val="0"/>
          <c:showCatName val="0"/>
          <c:showSerName val="0"/>
          <c:showPercent val="0"/>
          <c:showBubbleSize val="0"/>
        </c:dLbls>
        <c:marker val="1"/>
        <c:smooth val="0"/>
        <c:axId val="2122454328"/>
        <c:axId val="2122457592"/>
      </c:lineChart>
      <c:catAx>
        <c:axId val="212246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DO"/>
          </a:p>
        </c:txPr>
        <c:crossAx val="2122461672"/>
        <c:crosses val="autoZero"/>
        <c:auto val="1"/>
        <c:lblAlgn val="ctr"/>
        <c:lblOffset val="100"/>
        <c:noMultiLvlLbl val="0"/>
      </c:catAx>
      <c:valAx>
        <c:axId val="21224616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es-DO"/>
          </a:p>
        </c:txPr>
        <c:crossAx val="2122465176"/>
        <c:crosses val="autoZero"/>
        <c:crossBetween val="between"/>
      </c:valAx>
      <c:valAx>
        <c:axId val="2122457592"/>
        <c:scaling>
          <c:orientation val="minMax"/>
        </c:scaling>
        <c:delete val="0"/>
        <c:axPos val="r"/>
        <c:numFmt formatCode="0%" sourceLinked="0"/>
        <c:majorTickMark val="none"/>
        <c:minorTickMark val="none"/>
        <c:tickLblPos val="nextTo"/>
        <c:spPr>
          <a:noFill/>
          <a:ln>
            <a:noFill/>
          </a:ln>
          <a:effectLst/>
        </c:spPr>
        <c:txPr>
          <a:bodyPr rot="-60000000" vert="horz"/>
          <a:lstStyle/>
          <a:p>
            <a:pPr>
              <a:defRPr/>
            </a:pPr>
            <a:endParaRPr lang="es-DO"/>
          </a:p>
        </c:txPr>
        <c:crossAx val="2122454328"/>
        <c:crosses val="max"/>
        <c:crossBetween val="between"/>
      </c:valAx>
      <c:catAx>
        <c:axId val="2122454328"/>
        <c:scaling>
          <c:orientation val="minMax"/>
        </c:scaling>
        <c:delete val="1"/>
        <c:axPos val="b"/>
        <c:numFmt formatCode="General" sourceLinked="1"/>
        <c:majorTickMark val="none"/>
        <c:minorTickMark val="none"/>
        <c:tickLblPos val="nextTo"/>
        <c:crossAx val="2122457592"/>
        <c:crosses val="autoZero"/>
        <c:auto val="1"/>
        <c:lblAlgn val="ctr"/>
        <c:lblOffset val="100"/>
        <c:noMultiLvlLbl val="0"/>
      </c:catAx>
      <c:spPr>
        <a:noFill/>
        <a:ln>
          <a:noFill/>
        </a:ln>
        <a:effectLst/>
      </c:spPr>
    </c:plotArea>
    <c:legend>
      <c:legendPos val="b"/>
      <c:layout>
        <c:manualLayout>
          <c:xMode val="edge"/>
          <c:yMode val="edge"/>
          <c:x val="3.3371883583258301E-2"/>
          <c:y val="0.94007390410685898"/>
          <c:w val="0.81738470893558701"/>
          <c:h val="5.6462119238203698E-2"/>
        </c:manualLayout>
      </c:layout>
      <c:overlay val="0"/>
      <c:spPr>
        <a:noFill/>
        <a:ln>
          <a:noFill/>
        </a:ln>
        <a:effectLst/>
      </c:spPr>
      <c:txPr>
        <a:bodyPr rot="0" vert="horz"/>
        <a:lstStyle/>
        <a:p>
          <a:pPr>
            <a:defRPr/>
          </a:pPr>
          <a:endParaRPr lang="es-DO"/>
        </a:p>
      </c:txPr>
    </c:legend>
    <c:plotVisOnly val="1"/>
    <c:dispBlanksAs val="gap"/>
    <c:showDLblsOverMax val="0"/>
  </c:chart>
  <c:spPr>
    <a:noFill/>
    <a:ln>
      <a:noFill/>
    </a:ln>
    <a:effectLst/>
  </c:spPr>
  <c:txPr>
    <a:bodyPr/>
    <a:lstStyle/>
    <a:p>
      <a:pPr>
        <a:defRPr sz="1050"/>
      </a:pPr>
      <a:endParaRPr lang="es-D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15989809620011"/>
          <c:y val="4.6955574997569756E-2"/>
          <c:w val="0.81805486541760075"/>
          <c:h val="0.77025730930542802"/>
        </c:manualLayout>
      </c:layout>
      <c:lineChart>
        <c:grouping val="standard"/>
        <c:varyColors val="0"/>
        <c:ser>
          <c:idx val="0"/>
          <c:order val="0"/>
          <c:tx>
            <c:strRef>
              <c:f>'Anal-Graf'!$B$1</c:f>
              <c:strCache>
                <c:ptCount val="1"/>
                <c:pt idx="0">
                  <c:v>ENHOGAR- ONE</c:v>
                </c:pt>
              </c:strCache>
            </c:strRef>
          </c:tx>
          <c:spPr>
            <a:ln w="22225" cap="rnd" cmpd="sng" algn="ctr">
              <a:solidFill>
                <a:schemeClr val="accent1"/>
              </a:solidFill>
              <a:round/>
            </a:ln>
            <a:effectLst/>
          </c:spPr>
          <c:marker>
            <c:symbol val="none"/>
          </c:marker>
          <c:dLbls>
            <c:delete val="1"/>
          </c:dLbls>
          <c:cat>
            <c:numRef>
              <c:f>'Anal-Graf'!$A$2:$A$10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'Anal-Graf'!$B$2:$B$10</c:f>
              <c:numCache>
                <c:formatCode>0.00%</c:formatCode>
                <c:ptCount val="9"/>
                <c:pt idx="0">
                  <c:v>0.113</c:v>
                </c:pt>
                <c:pt idx="1">
                  <c:v>8.1000000000000003E-2</c:v>
                </c:pt>
                <c:pt idx="2">
                  <c:v>8.6999999999999994E-2</c:v>
                </c:pt>
                <c:pt idx="3">
                  <c:v>7.6999999999999999E-2</c:v>
                </c:pt>
                <c:pt idx="4">
                  <c:v>7.6999999999999999E-2</c:v>
                </c:pt>
                <c:pt idx="5">
                  <c:v>7.6999999999999999E-2</c:v>
                </c:pt>
                <c:pt idx="6">
                  <c:v>7.6999999999999999E-2</c:v>
                </c:pt>
              </c:numCache>
            </c:numRef>
          </c:val>
          <c:smooth val="0"/>
          <c:extLst>
            <c:ext xmlns:c16="http://schemas.microsoft.com/office/drawing/2014/chart" uri="{C3380CC4-5D6E-409C-BE32-E72D297353CC}">
              <c16:uniqueId val="{00000000-0E63-45ED-9771-F620A5421507}"/>
            </c:ext>
          </c:extLst>
        </c:ser>
        <c:ser>
          <c:idx val="1"/>
          <c:order val="1"/>
          <c:tx>
            <c:strRef>
              <c:f>'Anal-Graf'!$C$1</c:f>
              <c:strCache>
                <c:ptCount val="1"/>
                <c:pt idx="0">
                  <c:v>ENHOGAR-DIGEPEP</c:v>
                </c:pt>
              </c:strCache>
            </c:strRef>
          </c:tx>
          <c:spPr>
            <a:ln w="22225" cap="rnd" cmpd="sng" algn="ctr">
              <a:solidFill>
                <a:schemeClr val="accent2"/>
              </a:solidFill>
              <a:round/>
            </a:ln>
            <a:effectLst/>
          </c:spPr>
          <c:marker>
            <c:symbol val="none"/>
          </c:marker>
          <c:dLbls>
            <c:delete val="1"/>
          </c:dLbls>
          <c:val>
            <c:numRef>
              <c:f>'Anal-Graf'!$C$2:$C$10</c:f>
              <c:numCache>
                <c:formatCode>0.00%</c:formatCode>
                <c:ptCount val="9"/>
                <c:pt idx="1">
                  <c:v>0.104</c:v>
                </c:pt>
                <c:pt idx="2">
                  <c:v>9.1999999999999998E-2</c:v>
                </c:pt>
                <c:pt idx="3">
                  <c:v>8.5999999999999993E-2</c:v>
                </c:pt>
                <c:pt idx="4">
                  <c:v>8.3000000000000004E-2</c:v>
                </c:pt>
                <c:pt idx="5">
                  <c:v>7.4999999999999997E-2</c:v>
                </c:pt>
                <c:pt idx="6">
                  <c:v>7.6999999999999999E-2</c:v>
                </c:pt>
                <c:pt idx="7">
                  <c:v>6.8000000000000005E-2</c:v>
                </c:pt>
              </c:numCache>
            </c:numRef>
          </c:val>
          <c:smooth val="0"/>
          <c:extLst>
            <c:ext xmlns:c16="http://schemas.microsoft.com/office/drawing/2014/chart" uri="{C3380CC4-5D6E-409C-BE32-E72D297353CC}">
              <c16:uniqueId val="{00000001-0E63-45ED-9771-F620A5421507}"/>
            </c:ext>
          </c:extLst>
        </c:ser>
        <c:ser>
          <c:idx val="2"/>
          <c:order val="2"/>
          <c:tx>
            <c:strRef>
              <c:f>'Anal-Graf'!$D$1</c:f>
              <c:strCache>
                <c:ptCount val="1"/>
                <c:pt idx="0">
                  <c:v>ENFT-ONE</c:v>
                </c:pt>
              </c:strCache>
            </c:strRef>
          </c:tx>
          <c:spPr>
            <a:ln w="22225" cap="rnd" cmpd="sng" algn="ctr">
              <a:solidFill>
                <a:schemeClr val="accent3"/>
              </a:solidFill>
              <a:round/>
            </a:ln>
            <a:effectLst/>
          </c:spPr>
          <c:marker>
            <c:symbol val="none"/>
          </c:marker>
          <c:dLbls>
            <c:delete val="1"/>
          </c:dLbls>
          <c:val>
            <c:numRef>
              <c:f>'Anal-Graf'!$D$2:$D$10</c:f>
              <c:numCache>
                <c:formatCode>0.00%</c:formatCode>
                <c:ptCount val="9"/>
                <c:pt idx="0">
                  <c:v>0.1046</c:v>
                </c:pt>
                <c:pt idx="1">
                  <c:v>9.8799999999999999E-2</c:v>
                </c:pt>
                <c:pt idx="2">
                  <c:v>9.8400000000000001E-2</c:v>
                </c:pt>
                <c:pt idx="3">
                  <c:v>9.1399999999999995E-2</c:v>
                </c:pt>
                <c:pt idx="4">
                  <c:v>8.2299999999999998E-2</c:v>
                </c:pt>
                <c:pt idx="5">
                  <c:v>0.08</c:v>
                </c:pt>
              </c:numCache>
            </c:numRef>
          </c:val>
          <c:smooth val="0"/>
          <c:extLst>
            <c:ext xmlns:c16="http://schemas.microsoft.com/office/drawing/2014/chart" uri="{C3380CC4-5D6E-409C-BE32-E72D297353CC}">
              <c16:uniqueId val="{00000002-0E63-45ED-9771-F620A5421507}"/>
            </c:ext>
          </c:extLst>
        </c:ser>
        <c:ser>
          <c:idx val="3"/>
          <c:order val="3"/>
          <c:tx>
            <c:strRef>
              <c:f>'Anal-Graf'!$E$1</c:f>
              <c:strCache>
                <c:ptCount val="1"/>
                <c:pt idx="0">
                  <c:v>ENFT-UAAES</c:v>
                </c:pt>
              </c:strCache>
            </c:strRef>
          </c:tx>
          <c:spPr>
            <a:ln w="22225" cap="rnd" cmpd="sng" algn="ctr">
              <a:solidFill>
                <a:schemeClr val="accent4"/>
              </a:solidFill>
              <a:round/>
            </a:ln>
            <a:effectLst/>
          </c:spPr>
          <c:marker>
            <c:symbol val="none"/>
          </c:marker>
          <c:dLbls>
            <c:delete val="1"/>
          </c:dLbls>
          <c:val>
            <c:numRef>
              <c:f>'Anal-Graf'!$E$2:$E$10</c:f>
              <c:numCache>
                <c:formatCode>0.00%</c:formatCode>
                <c:ptCount val="9"/>
                <c:pt idx="0">
                  <c:v>9.8000000000000004E-2</c:v>
                </c:pt>
                <c:pt idx="1">
                  <c:v>9.0999999999999998E-2</c:v>
                </c:pt>
                <c:pt idx="2">
                  <c:v>8.7999999999999995E-2</c:v>
                </c:pt>
                <c:pt idx="3">
                  <c:v>7.8E-2</c:v>
                </c:pt>
                <c:pt idx="4">
                  <c:v>7.1999999999999995E-2</c:v>
                </c:pt>
                <c:pt idx="5">
                  <c:v>7.0000000000000007E-2</c:v>
                </c:pt>
                <c:pt idx="6">
                  <c:v>7.0000000000000007E-2</c:v>
                </c:pt>
                <c:pt idx="7">
                  <c:v>6.7699999999999996E-2</c:v>
                </c:pt>
                <c:pt idx="8">
                  <c:v>6.5600000000000006E-2</c:v>
                </c:pt>
              </c:numCache>
            </c:numRef>
          </c:val>
          <c:smooth val="0"/>
          <c:extLst>
            <c:ext xmlns:c16="http://schemas.microsoft.com/office/drawing/2014/chart" uri="{C3380CC4-5D6E-409C-BE32-E72D297353CC}">
              <c16:uniqueId val="{00000003-0E63-45ED-9771-F620A5421507}"/>
            </c:ext>
          </c:extLst>
        </c:ser>
        <c:ser>
          <c:idx val="4"/>
          <c:order val="4"/>
          <c:tx>
            <c:strRef>
              <c:f>'Anal-Graf'!$F$1</c:f>
              <c:strCache>
                <c:ptCount val="1"/>
                <c:pt idx="0">
                  <c:v>Media</c:v>
                </c:pt>
              </c:strCache>
            </c:strRef>
          </c:tx>
          <c:spPr>
            <a:ln w="57150" cap="rnd" cmpd="sng" algn="ctr">
              <a:solidFill>
                <a:srgbClr val="FF0000"/>
              </a:solidFill>
              <a:round/>
            </a:ln>
            <a:effectLst/>
          </c:spPr>
          <c:marker>
            <c:symbol val="none"/>
          </c:marker>
          <c:dLbls>
            <c:dLbl>
              <c:idx val="0"/>
              <c:layout>
                <c:manualLayout>
                  <c:x val="3.0968532333767361E-2"/>
                  <c:y val="-7.572016460905349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dk1">
                          <a:lumMod val="65000"/>
                          <a:lumOff val="35000"/>
                        </a:schemeClr>
                      </a:solidFill>
                      <a:latin typeface="+mn-lt"/>
                      <a:ea typeface="+mn-ea"/>
                      <a:cs typeface="+mn-cs"/>
                    </a:defRPr>
                  </a:pPr>
                  <a:endParaRPr lang="es-DO"/>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E63-45ED-9771-F620A5421507}"/>
                </c:ext>
              </c:extLst>
            </c:dLbl>
            <c:dLbl>
              <c:idx val="1"/>
              <c:layout>
                <c:manualLayout>
                  <c:x val="3.1024839051223697E-2"/>
                  <c:y val="-0.12188250542756229"/>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dk1">
                          <a:lumMod val="65000"/>
                          <a:lumOff val="35000"/>
                        </a:schemeClr>
                      </a:solidFill>
                      <a:latin typeface="+mn-lt"/>
                      <a:ea typeface="+mn-ea"/>
                      <a:cs typeface="+mn-cs"/>
                    </a:defRPr>
                  </a:pPr>
                  <a:endParaRPr lang="es-DO"/>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E63-45ED-9771-F620A5421507}"/>
                </c:ext>
              </c:extLst>
            </c:dLbl>
            <c:dLbl>
              <c:idx val="2"/>
              <c:layout>
                <c:manualLayout>
                  <c:x val="2.8935973420633084E-2"/>
                  <c:y val="-9.4284177440782921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dk1">
                          <a:lumMod val="65000"/>
                          <a:lumOff val="35000"/>
                        </a:schemeClr>
                      </a:solidFill>
                      <a:latin typeface="+mn-lt"/>
                      <a:ea typeface="+mn-ea"/>
                      <a:cs typeface="+mn-cs"/>
                    </a:defRPr>
                  </a:pPr>
                  <a:endParaRPr lang="es-DO"/>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E63-45ED-9771-F620A5421507}"/>
                </c:ext>
              </c:extLst>
            </c:dLbl>
            <c:dLbl>
              <c:idx val="3"/>
              <c:layout>
                <c:manualLayout>
                  <c:x val="9.5236240755839849E-3"/>
                  <c:y val="-0.11704870224555269"/>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dk1">
                          <a:lumMod val="65000"/>
                          <a:lumOff val="35000"/>
                        </a:schemeClr>
                      </a:solidFill>
                      <a:latin typeface="+mn-lt"/>
                      <a:ea typeface="+mn-ea"/>
                      <a:cs typeface="+mn-cs"/>
                    </a:defRPr>
                  </a:pPr>
                  <a:endParaRPr lang="es-DO"/>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E63-45ED-9771-F620A5421507}"/>
                </c:ext>
              </c:extLst>
            </c:dLbl>
            <c:dLbl>
              <c:idx val="4"/>
              <c:layout>
                <c:manualLayout>
                  <c:x val="1.1296068671477888E-2"/>
                  <c:y val="-0.10135847833835591"/>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dk1">
                          <a:lumMod val="65000"/>
                          <a:lumOff val="35000"/>
                        </a:schemeClr>
                      </a:solidFill>
                      <a:latin typeface="+mn-lt"/>
                      <a:ea typeface="+mn-ea"/>
                      <a:cs typeface="+mn-cs"/>
                    </a:defRPr>
                  </a:pPr>
                  <a:endParaRPr lang="es-DO"/>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E63-45ED-9771-F620A5421507}"/>
                </c:ext>
              </c:extLst>
            </c:dLbl>
            <c:dLbl>
              <c:idx val="5"/>
              <c:layout>
                <c:manualLayout>
                  <c:x val="1.2664954747734602E-3"/>
                  <c:y val="-7.404115226337448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dk1">
                          <a:lumMod val="65000"/>
                          <a:lumOff val="35000"/>
                        </a:schemeClr>
                      </a:solidFill>
                      <a:latin typeface="+mn-lt"/>
                      <a:ea typeface="+mn-ea"/>
                      <a:cs typeface="+mn-cs"/>
                    </a:defRPr>
                  </a:pPr>
                  <a:endParaRPr lang="es-DO"/>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E63-45ED-9771-F620A5421507}"/>
                </c:ext>
              </c:extLst>
            </c:dLbl>
            <c:dLbl>
              <c:idx val="6"/>
              <c:layout>
                <c:manualLayout>
                  <c:x val="5.4020372646618551E-3"/>
                  <c:y val="-7.172884870872628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dk1">
                          <a:lumMod val="65000"/>
                          <a:lumOff val="35000"/>
                        </a:schemeClr>
                      </a:solidFill>
                      <a:latin typeface="+mn-lt"/>
                      <a:ea typeface="+mn-ea"/>
                      <a:cs typeface="+mn-cs"/>
                    </a:defRPr>
                  </a:pPr>
                  <a:endParaRPr lang="es-DO"/>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E63-45ED-9771-F620A5421507}"/>
                </c:ext>
              </c:extLst>
            </c:dLbl>
            <c:dLbl>
              <c:idx val="7"/>
              <c:layout>
                <c:manualLayout>
                  <c:x val="-1.3145103384488068E-2"/>
                  <c:y val="-7.656265189073588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dk1">
                          <a:lumMod val="65000"/>
                          <a:lumOff val="35000"/>
                        </a:schemeClr>
                      </a:solidFill>
                      <a:latin typeface="+mn-lt"/>
                      <a:ea typeface="+mn-ea"/>
                      <a:cs typeface="+mn-cs"/>
                    </a:defRPr>
                  </a:pPr>
                  <a:endParaRPr lang="es-DO"/>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E63-45ED-9771-F620A5421507}"/>
                </c:ext>
              </c:extLst>
            </c:dLbl>
            <c:dLbl>
              <c:idx val="8"/>
              <c:layout>
                <c:manualLayout>
                  <c:x val="-1.3791900432847899E-2"/>
                  <c:y val="-6.2551440329218111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dk1">
                          <a:lumMod val="65000"/>
                          <a:lumOff val="35000"/>
                        </a:schemeClr>
                      </a:solidFill>
                      <a:latin typeface="+mn-lt"/>
                      <a:ea typeface="+mn-ea"/>
                      <a:cs typeface="+mn-cs"/>
                    </a:defRPr>
                  </a:pPr>
                  <a:endParaRPr lang="es-DO"/>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E63-45ED-9771-F620A542150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s-D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val>
            <c:numRef>
              <c:f>'Anal-Graf'!$F$2:$F$10</c:f>
              <c:numCache>
                <c:formatCode>0.00%</c:formatCode>
                <c:ptCount val="9"/>
                <c:pt idx="0">
                  <c:v>0.1052</c:v>
                </c:pt>
                <c:pt idx="1">
                  <c:v>9.3700000000000006E-2</c:v>
                </c:pt>
                <c:pt idx="2">
                  <c:v>9.1300000000000006E-2</c:v>
                </c:pt>
                <c:pt idx="3">
                  <c:v>8.3099999999999993E-2</c:v>
                </c:pt>
                <c:pt idx="4">
                  <c:v>7.8600000000000003E-2</c:v>
                </c:pt>
                <c:pt idx="5">
                  <c:v>7.5499999999999998E-2</c:v>
                </c:pt>
                <c:pt idx="6">
                  <c:v>7.4700000000000003E-2</c:v>
                </c:pt>
                <c:pt idx="7">
                  <c:v>6.7849999999999994E-2</c:v>
                </c:pt>
                <c:pt idx="8">
                  <c:v>6.5600000000000006E-2</c:v>
                </c:pt>
              </c:numCache>
            </c:numRef>
          </c:val>
          <c:smooth val="0"/>
          <c:extLst>
            <c:ext xmlns:c16="http://schemas.microsoft.com/office/drawing/2014/chart" uri="{C3380CC4-5D6E-409C-BE32-E72D297353CC}">
              <c16:uniqueId val="{0000000D-0E63-45ED-9771-F620A5421507}"/>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581233520"/>
        <c:axId val="581234504"/>
      </c:lineChart>
      <c:catAx>
        <c:axId val="58123352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1" i="0" u="none" strike="noStrike" kern="1200" spc="20" baseline="0">
                <a:solidFill>
                  <a:schemeClr val="dk1">
                    <a:lumMod val="65000"/>
                    <a:lumOff val="35000"/>
                  </a:schemeClr>
                </a:solidFill>
                <a:latin typeface="+mn-lt"/>
                <a:ea typeface="+mn-ea"/>
                <a:cs typeface="+mn-cs"/>
              </a:defRPr>
            </a:pPr>
            <a:endParaRPr lang="es-DO"/>
          </a:p>
        </c:txPr>
        <c:crossAx val="581234504"/>
        <c:crosses val="autoZero"/>
        <c:auto val="1"/>
        <c:lblAlgn val="ctr"/>
        <c:lblOffset val="100"/>
        <c:noMultiLvlLbl val="0"/>
      </c:catAx>
      <c:valAx>
        <c:axId val="581234504"/>
        <c:scaling>
          <c:orientation val="minMax"/>
          <c:min val="5.000000000000001E-2"/>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spc="20" baseline="0">
                <a:solidFill>
                  <a:schemeClr val="dk1">
                    <a:lumMod val="65000"/>
                    <a:lumOff val="35000"/>
                  </a:schemeClr>
                </a:solidFill>
                <a:latin typeface="+mn-lt"/>
                <a:ea typeface="+mn-ea"/>
                <a:cs typeface="+mn-cs"/>
              </a:defRPr>
            </a:pPr>
            <a:endParaRPr lang="es-DO"/>
          </a:p>
        </c:txPr>
        <c:crossAx val="581233520"/>
        <c:crosses val="autoZero"/>
        <c:crossBetween val="between"/>
      </c:valAx>
      <c:spPr>
        <a:gradFill>
          <a:gsLst>
            <a:gs pos="100000">
              <a:schemeClr val="lt1">
                <a:lumMod val="95000"/>
              </a:schemeClr>
            </a:gs>
            <a:gs pos="0">
              <a:schemeClr val="lt1"/>
            </a:gs>
          </a:gsLst>
          <a:lin ang="5400000" scaled="0"/>
        </a:gradFill>
        <a:ln>
          <a:noFill/>
        </a:ln>
        <a:effectLst/>
      </c:spPr>
    </c:plotArea>
    <c:legend>
      <c:legendPos val="r"/>
      <c:layout>
        <c:manualLayout>
          <c:xMode val="edge"/>
          <c:yMode val="edge"/>
          <c:x val="4.7119927316777707E-2"/>
          <c:y val="0.90660522273425503"/>
          <c:w val="0.94533368328958878"/>
          <c:h val="5.5967078189300412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dk1">
                  <a:lumMod val="65000"/>
                  <a:lumOff val="35000"/>
                </a:schemeClr>
              </a:solidFill>
              <a:latin typeface="+mn-lt"/>
              <a:ea typeface="+mn-ea"/>
              <a:cs typeface="+mn-cs"/>
            </a:defRPr>
          </a:pPr>
          <a:endParaRPr lang="es-D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s-D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EBPJA!$A$5</c:f>
              <c:strCache>
                <c:ptCount val="1"/>
                <c:pt idx="0">
                  <c:v>Total Básica</c:v>
                </c:pt>
              </c:strCache>
            </c:strRef>
          </c:tx>
          <c:spPr>
            <a:ln w="28575" cap="rnd">
              <a:solidFill>
                <a:srgbClr val="F79646"/>
              </a:solidFill>
              <a:round/>
            </a:ln>
            <a:effectLst/>
          </c:spPr>
          <c:marker>
            <c:symbol val="circle"/>
            <c:size val="5"/>
            <c:spPr>
              <a:solidFill>
                <a:srgbClr val="F79646"/>
              </a:solidFill>
              <a:ln w="9525">
                <a:solidFill>
                  <a:srgbClr val="F79646"/>
                </a:solidFill>
              </a:ln>
              <a:effectLst/>
            </c:spPr>
          </c:marker>
          <c:cat>
            <c:strRef>
              <c:f>EBPJA!$B$1:$G$1</c:f>
              <c:strCache>
                <c:ptCount val="6"/>
                <c:pt idx="0">
                  <c:v>2012/13</c:v>
                </c:pt>
                <c:pt idx="1">
                  <c:v>2013/14</c:v>
                </c:pt>
                <c:pt idx="2">
                  <c:v>2014/15</c:v>
                </c:pt>
                <c:pt idx="3">
                  <c:v>2015/16</c:v>
                </c:pt>
                <c:pt idx="4">
                  <c:v>2016/17</c:v>
                </c:pt>
                <c:pt idx="5">
                  <c:v>2017/18</c:v>
                </c:pt>
              </c:strCache>
            </c:strRef>
          </c:cat>
          <c:val>
            <c:numRef>
              <c:f>EBPJA!$B$5:$G$5</c:f>
              <c:numCache>
                <c:formatCode>#,##0</c:formatCode>
                <c:ptCount val="6"/>
                <c:pt idx="0">
                  <c:v>108111</c:v>
                </c:pt>
                <c:pt idx="1">
                  <c:v>114280</c:v>
                </c:pt>
                <c:pt idx="2">
                  <c:v>108399</c:v>
                </c:pt>
                <c:pt idx="3">
                  <c:v>107441</c:v>
                </c:pt>
                <c:pt idx="4">
                  <c:v>102449</c:v>
                </c:pt>
                <c:pt idx="5">
                  <c:v>98573</c:v>
                </c:pt>
              </c:numCache>
            </c:numRef>
          </c:val>
          <c:smooth val="0"/>
          <c:extLst>
            <c:ext xmlns:c16="http://schemas.microsoft.com/office/drawing/2014/chart" uri="{C3380CC4-5D6E-409C-BE32-E72D297353CC}">
              <c16:uniqueId val="{00000000-7EED-4AD7-A33F-D5D804FD13C9}"/>
            </c:ext>
          </c:extLst>
        </c:ser>
        <c:dLbls>
          <c:showLegendKey val="0"/>
          <c:showVal val="0"/>
          <c:showCatName val="0"/>
          <c:showSerName val="0"/>
          <c:showPercent val="0"/>
          <c:showBubbleSize val="0"/>
        </c:dLbls>
        <c:marker val="1"/>
        <c:smooth val="0"/>
        <c:axId val="458375304"/>
        <c:axId val="458377272"/>
      </c:lineChart>
      <c:catAx>
        <c:axId val="458375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DO"/>
          </a:p>
        </c:txPr>
        <c:crossAx val="458377272"/>
        <c:crosses val="autoZero"/>
        <c:auto val="1"/>
        <c:lblAlgn val="ctr"/>
        <c:lblOffset val="100"/>
        <c:noMultiLvlLbl val="0"/>
      </c:catAx>
      <c:valAx>
        <c:axId val="458377272"/>
        <c:scaling>
          <c:orientation val="minMax"/>
          <c:max val="118000"/>
          <c:min val="95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DO"/>
          </a:p>
        </c:txPr>
        <c:crossAx val="458375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D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F79646"/>
              </a:solidFill>
              <a:round/>
            </a:ln>
            <a:effectLst/>
          </c:spPr>
          <c:marker>
            <c:symbol val="none"/>
          </c:marker>
          <c:cat>
            <c:strRef>
              <c:f>'PreparaMatrícula Educación de A'!$B$1:$G$1</c:f>
              <c:strCache>
                <c:ptCount val="6"/>
                <c:pt idx="0">
                  <c:v>2012/13</c:v>
                </c:pt>
                <c:pt idx="1">
                  <c:v>2013/14</c:v>
                </c:pt>
                <c:pt idx="2">
                  <c:v>2014/15</c:v>
                </c:pt>
                <c:pt idx="3">
                  <c:v>2015/16</c:v>
                </c:pt>
                <c:pt idx="4">
                  <c:v>2016/17</c:v>
                </c:pt>
                <c:pt idx="5">
                  <c:v>2017/18</c:v>
                </c:pt>
              </c:strCache>
            </c:strRef>
          </c:cat>
          <c:val>
            <c:numRef>
              <c:f>'PreparaMatrícula Educación de A'!$B$4:$G$4</c:f>
              <c:numCache>
                <c:formatCode>#,##0</c:formatCode>
                <c:ptCount val="6"/>
                <c:pt idx="0">
                  <c:v>104407</c:v>
                </c:pt>
                <c:pt idx="1">
                  <c:v>135958</c:v>
                </c:pt>
                <c:pt idx="2">
                  <c:v>156868</c:v>
                </c:pt>
                <c:pt idx="3">
                  <c:v>166997</c:v>
                </c:pt>
                <c:pt idx="4">
                  <c:v>171082</c:v>
                </c:pt>
                <c:pt idx="5">
                  <c:v>164126</c:v>
                </c:pt>
              </c:numCache>
            </c:numRef>
          </c:val>
          <c:smooth val="0"/>
          <c:extLst>
            <c:ext xmlns:c16="http://schemas.microsoft.com/office/drawing/2014/chart" uri="{C3380CC4-5D6E-409C-BE32-E72D297353CC}">
              <c16:uniqueId val="{00000000-4AED-4023-B83E-C0C04EE447BF}"/>
            </c:ext>
          </c:extLst>
        </c:ser>
        <c:dLbls>
          <c:showLegendKey val="0"/>
          <c:showVal val="0"/>
          <c:showCatName val="0"/>
          <c:showSerName val="0"/>
          <c:showPercent val="0"/>
          <c:showBubbleSize val="0"/>
        </c:dLbls>
        <c:smooth val="0"/>
        <c:axId val="461219200"/>
        <c:axId val="461230024"/>
      </c:lineChart>
      <c:catAx>
        <c:axId val="461219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DO"/>
          </a:p>
        </c:txPr>
        <c:crossAx val="461230024"/>
        <c:crosses val="autoZero"/>
        <c:auto val="1"/>
        <c:lblAlgn val="ctr"/>
        <c:lblOffset val="100"/>
        <c:noMultiLvlLbl val="0"/>
      </c:catAx>
      <c:valAx>
        <c:axId val="461230024"/>
        <c:scaling>
          <c:orientation val="minMax"/>
          <c:min val="9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DO"/>
          </a:p>
        </c:txPr>
        <c:crossAx val="461219200"/>
        <c:crosses val="autoZero"/>
        <c:crossBetween val="between"/>
        <c:majorUnit val="3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D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DO"/>
              <a:t>Transferencias a Juntas Descentralizadas</a:t>
            </a:r>
          </a:p>
        </c:rich>
      </c:tx>
      <c:layout>
        <c:manualLayout>
          <c:xMode val="edge"/>
          <c:yMode val="edge"/>
          <c:x val="0.21420997187026927"/>
          <c:y val="7.3987132487380615E-4"/>
        </c:manualLayout>
      </c:layout>
      <c:overlay val="0"/>
      <c:spPr>
        <a:solidFill>
          <a:srgbClr val="FFFFFF"/>
        </a:solidFill>
        <a:ln>
          <a:noFill/>
        </a:ln>
        <a:effectLst/>
      </c:spPr>
    </c:title>
    <c:autoTitleDeleted val="0"/>
    <c:plotArea>
      <c:layout>
        <c:manualLayout>
          <c:layoutTarget val="inner"/>
          <c:xMode val="edge"/>
          <c:yMode val="edge"/>
          <c:x val="0.112840166653897"/>
          <c:y val="0.103274945932107"/>
          <c:w val="0.80778763715298796"/>
          <c:h val="0.63452046438255605"/>
        </c:manualLayout>
      </c:layout>
      <c:barChart>
        <c:barDir val="col"/>
        <c:grouping val="clustered"/>
        <c:varyColors val="0"/>
        <c:ser>
          <c:idx val="0"/>
          <c:order val="0"/>
          <c:tx>
            <c:strRef>
              <c:f>Hoja1!$A$3</c:f>
              <c:strCache>
                <c:ptCount val="1"/>
                <c:pt idx="0">
                  <c:v>Transferencias a Juntas (ejecutado)</c:v>
                </c:pt>
              </c:strCache>
            </c:strRef>
          </c:tx>
          <c:invertIfNegative val="0"/>
          <c:dPt>
            <c:idx val="6"/>
            <c:invertIfNegative val="0"/>
            <c:bubble3D val="0"/>
            <c:spPr>
              <a:solidFill>
                <a:srgbClr val="939598"/>
              </a:solidFill>
            </c:spPr>
            <c:extLst>
              <c:ext xmlns:c16="http://schemas.microsoft.com/office/drawing/2014/chart" uri="{C3380CC4-5D6E-409C-BE32-E72D297353CC}">
                <c16:uniqueId val="{00000009-47CA-440F-A778-852ED12A8A53}"/>
              </c:ext>
            </c:extLst>
          </c:dPt>
          <c:dLbls>
            <c:dLbl>
              <c:idx val="0"/>
              <c:layout>
                <c:manualLayout>
                  <c:x val="-2.4483670095878559E-17"/>
                  <c:y val="0.4115046463227354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7CA-440F-A778-852ED12A8A53}"/>
                </c:ext>
              </c:extLst>
            </c:dLbl>
            <c:dLbl>
              <c:idx val="1"/>
              <c:layout>
                <c:manualLayout>
                  <c:x val="0"/>
                  <c:y val="0.3702810959866383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7CA-440F-A778-852ED12A8A53}"/>
                </c:ext>
              </c:extLst>
            </c:dLbl>
            <c:dLbl>
              <c:idx val="2"/>
              <c:layout>
                <c:manualLayout>
                  <c:x val="0"/>
                  <c:y val="0.2814666462405326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7CA-440F-A778-852ED12A8A53}"/>
                </c:ext>
              </c:extLst>
            </c:dLbl>
            <c:dLbl>
              <c:idx val="3"/>
              <c:layout>
                <c:manualLayout>
                  <c:x val="0"/>
                  <c:y val="0.2109314690749576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7CA-440F-A778-852ED12A8A53}"/>
                </c:ext>
              </c:extLst>
            </c:dLbl>
            <c:dLbl>
              <c:idx val="4"/>
              <c:layout>
                <c:manualLayout>
                  <c:x val="-8.012930050906291E-3"/>
                  <c:y val="0.2908964208182160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7CA-440F-A778-852ED12A8A53}"/>
                </c:ext>
              </c:extLst>
            </c:dLbl>
            <c:dLbl>
              <c:idx val="5"/>
              <c:layout>
                <c:manualLayout>
                  <c:x val="-8.012930050906291E-3"/>
                  <c:y val="0.2557824018891682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7CA-440F-A778-852ED12A8A53}"/>
                </c:ext>
              </c:extLst>
            </c:dLbl>
            <c:dLbl>
              <c:idx val="6"/>
              <c:layout>
                <c:manualLayout>
                  <c:x val="-1.9586936076702847E-16"/>
                  <c:y val="0.3630293202207516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7CA-440F-A778-852ED12A8A53}"/>
                </c:ext>
              </c:extLst>
            </c:dLbl>
            <c:numFmt formatCode="#,##0" sourceLinked="0"/>
            <c:spPr>
              <a:solidFill>
                <a:schemeClr val="bg1"/>
              </a:solidFill>
              <a:ln>
                <a:solidFill>
                  <a:schemeClr val="accent1"/>
                </a:solidFill>
              </a:ln>
              <a:effectLst/>
            </c:spPr>
            <c:txPr>
              <a:bodyPr rot="0" vert="horz"/>
              <a:lstStyle/>
              <a:p>
                <a:pPr>
                  <a:defRPr/>
                </a:pPr>
                <a:endParaRPr lang="es-D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Hoja1!$B$1:$H$1</c:f>
              <c:strCache>
                <c:ptCount val="7"/>
                <c:pt idx="0">
                  <c:v>2013</c:v>
                </c:pt>
                <c:pt idx="1">
                  <c:v>2014</c:v>
                </c:pt>
                <c:pt idx="2">
                  <c:v>2015</c:v>
                </c:pt>
                <c:pt idx="3">
                  <c:v>2016</c:v>
                </c:pt>
                <c:pt idx="4">
                  <c:v>2017</c:v>
                </c:pt>
                <c:pt idx="5">
                  <c:v>2018</c:v>
                </c:pt>
                <c:pt idx="6">
                  <c:v>2019 (Prev.)</c:v>
                </c:pt>
              </c:strCache>
            </c:strRef>
          </c:cat>
          <c:val>
            <c:numRef>
              <c:f>Hoja1!$B$3:$H$3</c:f>
              <c:numCache>
                <c:formatCode>#,##0</c:formatCode>
                <c:ptCount val="7"/>
                <c:pt idx="0">
                  <c:v>4598</c:v>
                </c:pt>
                <c:pt idx="1">
                  <c:v>4706</c:v>
                </c:pt>
                <c:pt idx="2">
                  <c:v>2755</c:v>
                </c:pt>
                <c:pt idx="3">
                  <c:v>1779</c:v>
                </c:pt>
                <c:pt idx="4">
                  <c:v>3083</c:v>
                </c:pt>
                <c:pt idx="5">
                  <c:v>2392</c:v>
                </c:pt>
                <c:pt idx="6" formatCode="#,##0.00">
                  <c:v>3839.9</c:v>
                </c:pt>
              </c:numCache>
            </c:numRef>
          </c:val>
          <c:extLst>
            <c:ext xmlns:c16="http://schemas.microsoft.com/office/drawing/2014/chart" uri="{C3380CC4-5D6E-409C-BE32-E72D297353CC}">
              <c16:uniqueId val="{00000000-47CA-440F-A778-852ED12A8A53}"/>
            </c:ext>
          </c:extLst>
        </c:ser>
        <c:dLbls>
          <c:showLegendKey val="0"/>
          <c:showVal val="0"/>
          <c:showCatName val="0"/>
          <c:showSerName val="0"/>
          <c:showPercent val="0"/>
          <c:showBubbleSize val="0"/>
        </c:dLbls>
        <c:gapWidth val="219"/>
        <c:overlap val="-27"/>
        <c:axId val="2131229656"/>
        <c:axId val="2131233144"/>
      </c:barChart>
      <c:lineChart>
        <c:grouping val="standard"/>
        <c:varyColors val="0"/>
        <c:ser>
          <c:idx val="1"/>
          <c:order val="1"/>
          <c:tx>
            <c:strRef>
              <c:f>Hoja1!$A$4</c:f>
              <c:strCache>
                <c:ptCount val="1"/>
                <c:pt idx="0">
                  <c:v>% transferencias sobre total presupuesto ejecutado</c:v>
                </c:pt>
              </c:strCache>
            </c:strRef>
          </c:tx>
          <c:marker>
            <c:symbol val="none"/>
          </c:marker>
          <c:dLbls>
            <c:dLbl>
              <c:idx val="0"/>
              <c:layout>
                <c:manualLayout>
                  <c:x val="-8.8231064420950644E-3"/>
                  <c:y val="-7.76556255806497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CA-440F-A778-852ED12A8A53}"/>
                </c:ext>
              </c:extLst>
            </c:dLbl>
            <c:dLbl>
              <c:idx val="1"/>
              <c:layout>
                <c:manualLayout>
                  <c:x val="3.5292425768380258E-2"/>
                  <c:y val="-5.79241413072514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CA-440F-A778-852ED12A8A53}"/>
                </c:ext>
              </c:extLst>
            </c:dLbl>
            <c:dLbl>
              <c:idx val="2"/>
              <c:layout>
                <c:manualLayout>
                  <c:x val="0"/>
                  <c:y val="-0.131043868167346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CA-440F-A778-852ED12A8A53}"/>
                </c:ext>
              </c:extLst>
            </c:dLbl>
            <c:dLbl>
              <c:idx val="3"/>
              <c:layout>
                <c:manualLayout>
                  <c:x val="-8.8231064420950644E-3"/>
                  <c:y val="-0.150457774562508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CA-440F-A778-852ED12A8A53}"/>
                </c:ext>
              </c:extLst>
            </c:dLbl>
            <c:dLbl>
              <c:idx val="4"/>
              <c:layout>
                <c:manualLayout>
                  <c:x val="0"/>
                  <c:y val="-0.194139063951624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7CA-440F-A778-852ED12A8A53}"/>
                </c:ext>
              </c:extLst>
            </c:dLbl>
            <c:dLbl>
              <c:idx val="5"/>
              <c:layout>
                <c:manualLayout>
                  <c:x val="-2.0587248364888591E-2"/>
                  <c:y val="-0.169871680957671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7CA-440F-A778-852ED12A8A53}"/>
                </c:ext>
              </c:extLst>
            </c:dLbl>
            <c:dLbl>
              <c:idx val="6"/>
              <c:layout>
                <c:manualLayout>
                  <c:x val="-5.8820709613967091E-2"/>
                  <c:y val="-0.291208595927436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7CA-440F-A778-852ED12A8A5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Hoja1!$B$1:$H$1</c:f>
              <c:strCache>
                <c:ptCount val="7"/>
                <c:pt idx="0">
                  <c:v>2013</c:v>
                </c:pt>
                <c:pt idx="1">
                  <c:v>2014</c:v>
                </c:pt>
                <c:pt idx="2">
                  <c:v>2015</c:v>
                </c:pt>
                <c:pt idx="3">
                  <c:v>2016</c:v>
                </c:pt>
                <c:pt idx="4">
                  <c:v>2017</c:v>
                </c:pt>
                <c:pt idx="5">
                  <c:v>2018</c:v>
                </c:pt>
                <c:pt idx="6">
                  <c:v>2019 (Prev.)</c:v>
                </c:pt>
              </c:strCache>
            </c:strRef>
          </c:cat>
          <c:val>
            <c:numRef>
              <c:f>Hoja1!$B$4:$H$4</c:f>
              <c:numCache>
                <c:formatCode>0.00%</c:formatCode>
                <c:ptCount val="7"/>
                <c:pt idx="0">
                  <c:v>4.8099999999999997E-2</c:v>
                </c:pt>
                <c:pt idx="1">
                  <c:v>4.4499999999999998E-2</c:v>
                </c:pt>
                <c:pt idx="2">
                  <c:v>2.3800000000000002E-2</c:v>
                </c:pt>
                <c:pt idx="3">
                  <c:v>1.4E-2</c:v>
                </c:pt>
                <c:pt idx="4">
                  <c:v>2.1700000000000001E-2</c:v>
                </c:pt>
                <c:pt idx="5">
                  <c:v>1.5699999999999999E-2</c:v>
                </c:pt>
                <c:pt idx="6">
                  <c:v>2.2499999999999999E-2</c:v>
                </c:pt>
              </c:numCache>
            </c:numRef>
          </c:val>
          <c:smooth val="0"/>
          <c:extLst>
            <c:ext xmlns:c16="http://schemas.microsoft.com/office/drawing/2014/chart" uri="{C3380CC4-5D6E-409C-BE32-E72D297353CC}">
              <c16:uniqueId val="{00000008-47CA-440F-A778-852ED12A8A53}"/>
            </c:ext>
          </c:extLst>
        </c:ser>
        <c:dLbls>
          <c:showLegendKey val="0"/>
          <c:showVal val="0"/>
          <c:showCatName val="0"/>
          <c:showSerName val="0"/>
          <c:showPercent val="0"/>
          <c:showBubbleSize val="0"/>
        </c:dLbls>
        <c:marker val="1"/>
        <c:smooth val="0"/>
        <c:axId val="2131240504"/>
        <c:axId val="2131237224"/>
      </c:lineChart>
      <c:catAx>
        <c:axId val="2131229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DO"/>
          </a:p>
        </c:txPr>
        <c:crossAx val="2131233144"/>
        <c:crosses val="autoZero"/>
        <c:auto val="1"/>
        <c:lblAlgn val="ctr"/>
        <c:lblOffset val="100"/>
        <c:noMultiLvlLbl val="0"/>
      </c:catAx>
      <c:valAx>
        <c:axId val="2131233144"/>
        <c:scaling>
          <c:orientation val="minMax"/>
          <c:max val="55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es-DO"/>
          </a:p>
        </c:txPr>
        <c:crossAx val="2131229656"/>
        <c:crosses val="autoZero"/>
        <c:crossBetween val="between"/>
      </c:valAx>
      <c:valAx>
        <c:axId val="2131237224"/>
        <c:scaling>
          <c:orientation val="minMax"/>
        </c:scaling>
        <c:delete val="0"/>
        <c:axPos val="r"/>
        <c:numFmt formatCode="0%" sourceLinked="0"/>
        <c:majorTickMark val="none"/>
        <c:minorTickMark val="none"/>
        <c:tickLblPos val="nextTo"/>
        <c:spPr>
          <a:noFill/>
          <a:ln>
            <a:noFill/>
          </a:ln>
          <a:effectLst/>
        </c:spPr>
        <c:txPr>
          <a:bodyPr rot="-60000000" vert="horz"/>
          <a:lstStyle/>
          <a:p>
            <a:pPr>
              <a:defRPr/>
            </a:pPr>
            <a:endParaRPr lang="es-DO"/>
          </a:p>
        </c:txPr>
        <c:crossAx val="2131240504"/>
        <c:crosses val="max"/>
        <c:crossBetween val="between"/>
      </c:valAx>
      <c:catAx>
        <c:axId val="2131240504"/>
        <c:scaling>
          <c:orientation val="minMax"/>
        </c:scaling>
        <c:delete val="1"/>
        <c:axPos val="b"/>
        <c:numFmt formatCode="General" sourceLinked="1"/>
        <c:majorTickMark val="none"/>
        <c:minorTickMark val="none"/>
        <c:tickLblPos val="nextTo"/>
        <c:crossAx val="2131237224"/>
        <c:crosses val="autoZero"/>
        <c:auto val="1"/>
        <c:lblAlgn val="ctr"/>
        <c:lblOffset val="100"/>
        <c:noMultiLvlLbl val="0"/>
      </c:catAx>
      <c:spPr>
        <a:noFill/>
        <a:ln>
          <a:solidFill>
            <a:srgbClr val="7F7F7F"/>
          </a:solidFill>
        </a:ln>
        <a:effectLst/>
      </c:spPr>
    </c:plotArea>
    <c:legend>
      <c:legendPos val="b"/>
      <c:layout>
        <c:manualLayout>
          <c:xMode val="edge"/>
          <c:yMode val="edge"/>
          <c:x val="2.9027845527924055E-2"/>
          <c:y val="0.85603786834692719"/>
          <c:w val="0.95851769529044795"/>
          <c:h val="0.14174239753550399"/>
        </c:manualLayout>
      </c:layout>
      <c:overlay val="0"/>
      <c:spPr>
        <a:noFill/>
        <a:ln>
          <a:noFill/>
        </a:ln>
        <a:effectLst/>
      </c:spPr>
      <c:txPr>
        <a:bodyPr rot="0" vert="horz"/>
        <a:lstStyle/>
        <a:p>
          <a:pPr>
            <a:defRPr/>
          </a:pPr>
          <a:endParaRPr lang="es-DO"/>
        </a:p>
      </c:txPr>
    </c:legend>
    <c:plotVisOnly val="1"/>
    <c:dispBlanksAs val="gap"/>
    <c:showDLblsOverMax val="0"/>
  </c:chart>
  <c:spPr>
    <a:solidFill>
      <a:srgbClr val="FFFFFF"/>
    </a:solidFill>
    <a:ln>
      <a:solidFill>
        <a:srgbClr val="7F7F7F"/>
      </a:solidFill>
    </a:ln>
    <a:effectLst/>
  </c:spPr>
  <c:txPr>
    <a:bodyPr/>
    <a:lstStyle/>
    <a:p>
      <a:pPr>
        <a:defRPr sz="1200"/>
      </a:pPr>
      <a:endParaRPr lang="es-DO"/>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spPr>
            <a:solidFill>
              <a:schemeClr val="dk1">
                <a:tint val="88500"/>
              </a:schemeClr>
            </a:solidFill>
            <a:ln>
              <a:noFill/>
            </a:ln>
            <a:effectLst/>
          </c:spPr>
          <c:invertIfNegative val="0"/>
          <c:cat>
            <c:strRef>
              <c:f>'Costo por alumno'!$C$4:$C$35</c:f>
              <c:strCache>
                <c:ptCount val="32"/>
                <c:pt idx="0">
                  <c:v>AZUA</c:v>
                </c:pt>
                <c:pt idx="1">
                  <c:v>BAORUCO</c:v>
                </c:pt>
                <c:pt idx="2">
                  <c:v>BARAHONA</c:v>
                </c:pt>
                <c:pt idx="3">
                  <c:v>DAJABON</c:v>
                </c:pt>
                <c:pt idx="4">
                  <c:v>DISTRITO NACIONAL</c:v>
                </c:pt>
                <c:pt idx="5">
                  <c:v>DUARTE</c:v>
                </c:pt>
                <c:pt idx="6">
                  <c:v>EL SEIBO</c:v>
                </c:pt>
                <c:pt idx="7">
                  <c:v>ELIAS PIÑA</c:v>
                </c:pt>
                <c:pt idx="8">
                  <c:v>ESPAILLAT</c:v>
                </c:pt>
                <c:pt idx="9">
                  <c:v>HATO MAYOR</c:v>
                </c:pt>
                <c:pt idx="10">
                  <c:v>HERMANAS MIRABAL</c:v>
                </c:pt>
                <c:pt idx="11">
                  <c:v>INDEPENDENCIA</c:v>
                </c:pt>
                <c:pt idx="12">
                  <c:v>LA ALTAGRACIA</c:v>
                </c:pt>
                <c:pt idx="13">
                  <c:v>LA ROMANA</c:v>
                </c:pt>
                <c:pt idx="14">
                  <c:v>LA VEGA</c:v>
                </c:pt>
                <c:pt idx="15">
                  <c:v>MARIA TRINIDAD SANCHEZ</c:v>
                </c:pt>
                <c:pt idx="16">
                  <c:v>MONSEÑOR NOUEL</c:v>
                </c:pt>
                <c:pt idx="17">
                  <c:v>MONTE CRISTI</c:v>
                </c:pt>
                <c:pt idx="18">
                  <c:v>MONTE PLATA</c:v>
                </c:pt>
                <c:pt idx="19">
                  <c:v>PEDERNALES</c:v>
                </c:pt>
                <c:pt idx="20">
                  <c:v>PERAVIA</c:v>
                </c:pt>
                <c:pt idx="21">
                  <c:v>PUERTO PLATA</c:v>
                </c:pt>
                <c:pt idx="22">
                  <c:v>SAMANA</c:v>
                </c:pt>
                <c:pt idx="23">
                  <c:v>SAN CRISTOBAL</c:v>
                </c:pt>
                <c:pt idx="24">
                  <c:v>SAN JOSE DE OCOA</c:v>
                </c:pt>
                <c:pt idx="25">
                  <c:v>SAN JUAN</c:v>
                </c:pt>
                <c:pt idx="26">
                  <c:v>SAN PEDRO DE MACORIS</c:v>
                </c:pt>
                <c:pt idx="27">
                  <c:v>SANCHEZ RAMIREZ</c:v>
                </c:pt>
                <c:pt idx="28">
                  <c:v>SANTIAGO</c:v>
                </c:pt>
                <c:pt idx="29">
                  <c:v>SANTIAGO RODRIGUEZ</c:v>
                </c:pt>
                <c:pt idx="30">
                  <c:v>SANTO DOMINGO</c:v>
                </c:pt>
                <c:pt idx="31">
                  <c:v>VALVERDE</c:v>
                </c:pt>
              </c:strCache>
            </c:strRef>
          </c:cat>
          <c:val>
            <c:numRef>
              <c:f>'Costo por alumno'!$T$4:$T$35</c:f>
              <c:numCache>
                <c:formatCode>_(* #,##0.00_);_(* \(#,##0.00\);_(* "-"??_);_(@_)</c:formatCode>
                <c:ptCount val="32"/>
                <c:pt idx="0">
                  <c:v>38972.709201852034</c:v>
                </c:pt>
                <c:pt idx="1">
                  <c:v>52765.15519013875</c:v>
                </c:pt>
                <c:pt idx="2">
                  <c:v>38894.702501609238</c:v>
                </c:pt>
                <c:pt idx="3">
                  <c:v>51401.477663612881</c:v>
                </c:pt>
                <c:pt idx="4">
                  <c:v>51077.960572531389</c:v>
                </c:pt>
                <c:pt idx="5">
                  <c:v>42949.429168931099</c:v>
                </c:pt>
                <c:pt idx="6">
                  <c:v>39611.827988622717</c:v>
                </c:pt>
                <c:pt idx="7">
                  <c:v>43916.224447971887</c:v>
                </c:pt>
                <c:pt idx="8">
                  <c:v>60231.027400934443</c:v>
                </c:pt>
                <c:pt idx="9">
                  <c:v>41557.148067016853</c:v>
                </c:pt>
                <c:pt idx="10">
                  <c:v>73675.701947946771</c:v>
                </c:pt>
                <c:pt idx="11">
                  <c:v>47931.685274905161</c:v>
                </c:pt>
                <c:pt idx="12">
                  <c:v>26364.911372741946</c:v>
                </c:pt>
                <c:pt idx="13">
                  <c:v>35405.30624050663</c:v>
                </c:pt>
                <c:pt idx="14">
                  <c:v>38101.080284640411</c:v>
                </c:pt>
                <c:pt idx="15">
                  <c:v>52814.687381103737</c:v>
                </c:pt>
                <c:pt idx="16">
                  <c:v>43580.669762480815</c:v>
                </c:pt>
                <c:pt idx="17">
                  <c:v>47709.687532057076</c:v>
                </c:pt>
                <c:pt idx="18">
                  <c:v>48528.442125455593</c:v>
                </c:pt>
                <c:pt idx="19">
                  <c:v>38742.027760293269</c:v>
                </c:pt>
                <c:pt idx="20">
                  <c:v>30987.999060184407</c:v>
                </c:pt>
                <c:pt idx="21">
                  <c:v>45387.7768239047</c:v>
                </c:pt>
                <c:pt idx="22">
                  <c:v>44017.103926063777</c:v>
                </c:pt>
                <c:pt idx="23">
                  <c:v>33770.233660024271</c:v>
                </c:pt>
                <c:pt idx="24">
                  <c:v>56070.355191083065</c:v>
                </c:pt>
                <c:pt idx="25">
                  <c:v>48445.235474496854</c:v>
                </c:pt>
                <c:pt idx="26">
                  <c:v>40205.911306383001</c:v>
                </c:pt>
                <c:pt idx="27">
                  <c:v>53632.21096527452</c:v>
                </c:pt>
                <c:pt idx="28">
                  <c:v>37001.451846784897</c:v>
                </c:pt>
                <c:pt idx="29">
                  <c:v>56707.612392606803</c:v>
                </c:pt>
                <c:pt idx="30">
                  <c:v>34481.419876084401</c:v>
                </c:pt>
                <c:pt idx="31">
                  <c:v>46705.835333623771</c:v>
                </c:pt>
              </c:numCache>
            </c:numRef>
          </c:val>
          <c:extLst>
            <c:ext xmlns:c16="http://schemas.microsoft.com/office/drawing/2014/chart" uri="{C3380CC4-5D6E-409C-BE32-E72D297353CC}">
              <c16:uniqueId val="{00000000-0AFC-4F02-95AA-3E601DBA5154}"/>
            </c:ext>
          </c:extLst>
        </c:ser>
        <c:dLbls>
          <c:showLegendKey val="0"/>
          <c:showVal val="0"/>
          <c:showCatName val="0"/>
          <c:showSerName val="0"/>
          <c:showPercent val="0"/>
          <c:showBubbleSize val="0"/>
        </c:dLbls>
        <c:gapWidth val="219"/>
        <c:overlap val="-27"/>
        <c:axId val="381635088"/>
        <c:axId val="381635480"/>
      </c:barChart>
      <c:catAx>
        <c:axId val="381635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DO"/>
          </a:p>
        </c:txPr>
        <c:crossAx val="381635480"/>
        <c:crosses val="autoZero"/>
        <c:auto val="1"/>
        <c:lblAlgn val="ctr"/>
        <c:lblOffset val="100"/>
        <c:noMultiLvlLbl val="0"/>
      </c:catAx>
      <c:valAx>
        <c:axId val="381635480"/>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DO"/>
          </a:p>
        </c:txPr>
        <c:crossAx val="381635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D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36458144-87C4-4D42-A9C1-DF811AA4067E}" type="datetimeFigureOut">
              <a:rPr lang="en-US" smtClean="0"/>
              <a:t>11/10/2019</a:t>
            </a:fld>
            <a:endParaRPr lang="en-US"/>
          </a:p>
        </p:txBody>
      </p:sp>
      <p:sp>
        <p:nvSpPr>
          <p:cNvPr id="4" name="Slide Image Placeholder 3"/>
          <p:cNvSpPr>
            <a:spLocks noGrp="1" noRot="1" noChangeAspect="1"/>
          </p:cNvSpPr>
          <p:nvPr>
            <p:ph type="sldImg" idx="2"/>
          </p:nvPr>
        </p:nvSpPr>
        <p:spPr>
          <a:xfrm>
            <a:off x="423863" y="698500"/>
            <a:ext cx="6205537"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550C1647-C6F7-0547-B33F-4567D60FABFC}" type="slidenum">
              <a:rPr lang="en-US" smtClean="0"/>
              <a:t>‹Nº›</a:t>
            </a:fld>
            <a:endParaRPr lang="en-US"/>
          </a:p>
        </p:txBody>
      </p:sp>
    </p:spTree>
    <p:extLst>
      <p:ext uri="{BB962C8B-B14F-4D97-AF65-F5344CB8AC3E}">
        <p14:creationId xmlns:p14="http://schemas.microsoft.com/office/powerpoint/2010/main" val="24035393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dirty="0"/>
          </a:p>
        </p:txBody>
      </p:sp>
      <p:sp>
        <p:nvSpPr>
          <p:cNvPr id="4" name="Marcador de número de diapositiva 3"/>
          <p:cNvSpPr>
            <a:spLocks noGrp="1"/>
          </p:cNvSpPr>
          <p:nvPr>
            <p:ph type="sldNum" sz="quarter" idx="10"/>
          </p:nvPr>
        </p:nvSpPr>
        <p:spPr/>
        <p:txBody>
          <a:bodyPr/>
          <a:lstStyle/>
          <a:p>
            <a:fld id="{550C1647-C6F7-0547-B33F-4567D60FABFC}" type="slidenum">
              <a:rPr lang="en-US" smtClean="0"/>
              <a:t>55</a:t>
            </a:fld>
            <a:endParaRPr lang="en-US"/>
          </a:p>
        </p:txBody>
      </p:sp>
    </p:spTree>
    <p:extLst>
      <p:ext uri="{BB962C8B-B14F-4D97-AF65-F5344CB8AC3E}">
        <p14:creationId xmlns:p14="http://schemas.microsoft.com/office/powerpoint/2010/main" val="3987709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dirty="0"/>
          </a:p>
        </p:txBody>
      </p:sp>
      <p:sp>
        <p:nvSpPr>
          <p:cNvPr id="4" name="Marcador de número de diapositiva 3"/>
          <p:cNvSpPr>
            <a:spLocks noGrp="1"/>
          </p:cNvSpPr>
          <p:nvPr>
            <p:ph type="sldNum" sz="quarter" idx="10"/>
          </p:nvPr>
        </p:nvSpPr>
        <p:spPr/>
        <p:txBody>
          <a:bodyPr/>
          <a:lstStyle/>
          <a:p>
            <a:fld id="{550C1647-C6F7-0547-B33F-4567D60FABFC}" type="slidenum">
              <a:rPr lang="en-US" smtClean="0"/>
              <a:t>56</a:t>
            </a:fld>
            <a:endParaRPr lang="en-US"/>
          </a:p>
        </p:txBody>
      </p:sp>
    </p:spTree>
    <p:extLst>
      <p:ext uri="{BB962C8B-B14F-4D97-AF65-F5344CB8AC3E}">
        <p14:creationId xmlns:p14="http://schemas.microsoft.com/office/powerpoint/2010/main" val="4014463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B4DF7B-EFAD-48A0-9881-AAF109945DFB}" type="datetime1">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24D19-2283-FC49-A358-736FA83B63DF}" type="slidenum">
              <a:rPr lang="en-US" smtClean="0"/>
              <a:t>‹Nº›</a:t>
            </a:fld>
            <a:endParaRPr lang="en-US"/>
          </a:p>
        </p:txBody>
      </p:sp>
    </p:spTree>
    <p:extLst>
      <p:ext uri="{BB962C8B-B14F-4D97-AF65-F5344CB8AC3E}">
        <p14:creationId xmlns:p14="http://schemas.microsoft.com/office/powerpoint/2010/main" val="991417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9E9007-3A0D-4C81-AC82-82964896A90C}" type="datetime1">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24D19-2283-FC49-A358-736FA83B63DF}" type="slidenum">
              <a:rPr lang="en-US" smtClean="0"/>
              <a:t>‹Nº›</a:t>
            </a:fld>
            <a:endParaRPr lang="en-US"/>
          </a:p>
        </p:txBody>
      </p:sp>
    </p:spTree>
    <p:extLst>
      <p:ext uri="{BB962C8B-B14F-4D97-AF65-F5344CB8AC3E}">
        <p14:creationId xmlns:p14="http://schemas.microsoft.com/office/powerpoint/2010/main" val="1615599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4166D0-2CB5-4ED3-A2DD-5B4EA8436073}" type="datetime1">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24D19-2283-FC49-A358-736FA83B63DF}" type="slidenum">
              <a:rPr lang="en-US" smtClean="0"/>
              <a:t>‹Nº›</a:t>
            </a:fld>
            <a:endParaRPr lang="en-US"/>
          </a:p>
        </p:txBody>
      </p:sp>
    </p:spTree>
    <p:extLst>
      <p:ext uri="{BB962C8B-B14F-4D97-AF65-F5344CB8AC3E}">
        <p14:creationId xmlns:p14="http://schemas.microsoft.com/office/powerpoint/2010/main" val="2517334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4825D3-7CA9-4B88-8AAB-E99E378B7C1E}" type="datetime1">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24D19-2283-FC49-A358-736FA83B63DF}" type="slidenum">
              <a:rPr lang="en-US" smtClean="0"/>
              <a:t>‹Nº›</a:t>
            </a:fld>
            <a:endParaRPr lang="en-US"/>
          </a:p>
        </p:txBody>
      </p:sp>
    </p:spTree>
    <p:extLst>
      <p:ext uri="{BB962C8B-B14F-4D97-AF65-F5344CB8AC3E}">
        <p14:creationId xmlns:p14="http://schemas.microsoft.com/office/powerpoint/2010/main" val="2514173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2E9FA5-E572-4D8C-89A9-335B96022BB2}" type="datetime1">
              <a:rPr lang="en-US" smtClean="0"/>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24D19-2283-FC49-A358-736FA83B63DF}" type="slidenum">
              <a:rPr lang="en-US" smtClean="0"/>
              <a:t>‹Nº›</a:t>
            </a:fld>
            <a:endParaRPr lang="en-US"/>
          </a:p>
        </p:txBody>
      </p:sp>
    </p:spTree>
    <p:extLst>
      <p:ext uri="{BB962C8B-B14F-4D97-AF65-F5344CB8AC3E}">
        <p14:creationId xmlns:p14="http://schemas.microsoft.com/office/powerpoint/2010/main" val="1572357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5E1742-052E-48BC-B398-FF122BE0EEA5}" type="datetime1">
              <a:rPr lang="en-US" smtClean="0"/>
              <a:t>11/10/2019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124D19-2283-FC49-A358-736FA83B63DF}" type="slidenum">
              <a:rPr lang="en-US" smtClean="0"/>
              <a:t>‹Nº›</a:t>
            </a:fld>
            <a:endParaRPr lang="en-US"/>
          </a:p>
        </p:txBody>
      </p:sp>
    </p:spTree>
    <p:extLst>
      <p:ext uri="{BB962C8B-B14F-4D97-AF65-F5344CB8AC3E}">
        <p14:creationId xmlns:p14="http://schemas.microsoft.com/office/powerpoint/2010/main" val="1460309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AB7A38-9C5C-49EF-B500-927BC07ABE24}" type="datetime1">
              <a:rPr lang="en-US" smtClean="0"/>
              <a:t>11/10/2019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124D19-2283-FC49-A358-736FA83B63DF}" type="slidenum">
              <a:rPr lang="en-US" smtClean="0"/>
              <a:t>‹Nº›</a:t>
            </a:fld>
            <a:endParaRPr lang="en-US"/>
          </a:p>
        </p:txBody>
      </p:sp>
    </p:spTree>
    <p:extLst>
      <p:ext uri="{BB962C8B-B14F-4D97-AF65-F5344CB8AC3E}">
        <p14:creationId xmlns:p14="http://schemas.microsoft.com/office/powerpoint/2010/main" val="606144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05C08B-E257-40FF-936D-8FEA45DDC78E}" type="datetime1">
              <a:rPr lang="en-US" smtClean="0"/>
              <a:t>11/10/2019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124D19-2283-FC49-A358-736FA83B63DF}" type="slidenum">
              <a:rPr lang="en-US" smtClean="0"/>
              <a:t>‹Nº›</a:t>
            </a:fld>
            <a:endParaRPr lang="en-US"/>
          </a:p>
        </p:txBody>
      </p:sp>
    </p:spTree>
    <p:extLst>
      <p:ext uri="{BB962C8B-B14F-4D97-AF65-F5344CB8AC3E}">
        <p14:creationId xmlns:p14="http://schemas.microsoft.com/office/powerpoint/2010/main" val="1382817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D6804E-39A6-48C1-BED9-FA946E8D1572}" type="datetime1">
              <a:rPr lang="en-US" smtClean="0"/>
              <a:t>11/10/2019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124D19-2283-FC49-A358-736FA83B63DF}" type="slidenum">
              <a:rPr lang="en-US" smtClean="0"/>
              <a:t>‹Nº›</a:t>
            </a:fld>
            <a:endParaRPr lang="en-US"/>
          </a:p>
        </p:txBody>
      </p:sp>
    </p:spTree>
    <p:extLst>
      <p:ext uri="{BB962C8B-B14F-4D97-AF65-F5344CB8AC3E}">
        <p14:creationId xmlns:p14="http://schemas.microsoft.com/office/powerpoint/2010/main" val="3921465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0655AB-94B8-48BD-8A96-54C799A0C6F8}" type="datetime1">
              <a:rPr lang="en-US" smtClean="0"/>
              <a:t>11/10/2019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124D19-2283-FC49-A358-736FA83B63DF}" type="slidenum">
              <a:rPr lang="en-US" smtClean="0"/>
              <a:t>‹Nº›</a:t>
            </a:fld>
            <a:endParaRPr lang="en-US"/>
          </a:p>
        </p:txBody>
      </p:sp>
    </p:spTree>
    <p:extLst>
      <p:ext uri="{BB962C8B-B14F-4D97-AF65-F5344CB8AC3E}">
        <p14:creationId xmlns:p14="http://schemas.microsoft.com/office/powerpoint/2010/main" val="2645189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912B29-D9D5-4735-A629-55FAAA3617D0}" type="datetime1">
              <a:rPr lang="en-US" smtClean="0"/>
              <a:t>11/10/2019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124D19-2283-FC49-A358-736FA83B63DF}" type="slidenum">
              <a:rPr lang="en-US" smtClean="0"/>
              <a:t>‹Nº›</a:t>
            </a:fld>
            <a:endParaRPr lang="en-US"/>
          </a:p>
        </p:txBody>
      </p:sp>
    </p:spTree>
    <p:extLst>
      <p:ext uri="{BB962C8B-B14F-4D97-AF65-F5344CB8AC3E}">
        <p14:creationId xmlns:p14="http://schemas.microsoft.com/office/powerpoint/2010/main" val="3337864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56ACFD9-1980-4FE8-90BC-9F304D143DAE}" type="datetime1">
              <a:rPr lang="en-US" smtClean="0"/>
              <a:t>11/10/2019</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4124D19-2283-FC49-A358-736FA83B63DF}" type="slidenum">
              <a:rPr lang="en-US" smtClean="0"/>
              <a:t>‹Nº›</a:t>
            </a:fld>
            <a:endParaRPr lang="en-US"/>
          </a:p>
        </p:txBody>
      </p:sp>
    </p:spTree>
    <p:extLst>
      <p:ext uri="{BB962C8B-B14F-4D97-AF65-F5344CB8AC3E}">
        <p14:creationId xmlns:p14="http://schemas.microsoft.com/office/powerpoint/2010/main" val="3148434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17.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19.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17.sv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17.sv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1.jpg"/><Relationship Id="rId1" Type="http://schemas.openxmlformats.org/officeDocument/2006/relationships/slideLayout" Target="../slideLayouts/slideLayout1.xml"/><Relationship Id="rId5" Type="http://schemas.openxmlformats.org/officeDocument/2006/relationships/image" Target="../media/image23.sv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1.jpg"/><Relationship Id="rId1" Type="http://schemas.openxmlformats.org/officeDocument/2006/relationships/slideLayout" Target="../slideLayouts/slideLayout1.xml"/><Relationship Id="rId5" Type="http://schemas.openxmlformats.org/officeDocument/2006/relationships/image" Target="../media/image17.sv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9.svg"/><Relationship Id="rId2" Type="http://schemas.openxmlformats.org/officeDocument/2006/relationships/image" Target="../media/image21.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31.svg"/><Relationship Id="rId2" Type="http://schemas.openxmlformats.org/officeDocument/2006/relationships/image" Target="../media/image21.jp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jpg"/><Relationship Id="rId7" Type="http://schemas.openxmlformats.org/officeDocument/2006/relationships/image" Target="../media/image40.sv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s>
</file>

<file path=ppt/slides/_rels/slide2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jpg"/><Relationship Id="rId7" Type="http://schemas.openxmlformats.org/officeDocument/2006/relationships/image" Target="../media/image48.sv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image" Target="../media/image52.svg"/><Relationship Id="rId5" Type="http://schemas.openxmlformats.org/officeDocument/2006/relationships/image" Target="../media/image46.sv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sv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4.jp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4.jpg"/><Relationship Id="rId1" Type="http://schemas.openxmlformats.org/officeDocument/2006/relationships/slideLayout" Target="../slideLayouts/slideLayout1.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9.jpg"/><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9.jpg"/><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9.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9.jpg"/><Relationship Id="rId1"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1.png"/><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4.jpg"/><Relationship Id="rId1" Type="http://schemas.openxmlformats.org/officeDocument/2006/relationships/slideLayout" Target="../slideLayouts/slideLayout1.xml"/><Relationship Id="rId4" Type="http://schemas.openxmlformats.org/officeDocument/2006/relationships/image" Target="../media/image65.jpg"/></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4.jpg"/><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5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8.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8.jpg"/><Relationship Id="rId1" Type="http://schemas.openxmlformats.org/officeDocument/2006/relationships/slideLayout" Target="../slideLayouts/slideLayout1.xml"/><Relationship Id="rId4" Type="http://schemas.openxmlformats.org/officeDocument/2006/relationships/image" Target="../media/image69.jpeg"/></Relationships>
</file>

<file path=ppt/slides/_rels/slide55.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2.jpg"/></Relationships>
</file>

<file path=ppt/slides/_rels/slide5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8.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8.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6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8.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8.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8.jpg"/><Relationship Id="rId1" Type="http://schemas.openxmlformats.org/officeDocument/2006/relationships/slideLayout" Target="../slideLayouts/slideLayout1.xml"/><Relationship Id="rId5" Type="http://schemas.openxmlformats.org/officeDocument/2006/relationships/image" Target="../media/image17.svg"/><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1.png"/><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6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1.png"/><Relationship Id="rId1" Type="http://schemas.openxmlformats.org/officeDocument/2006/relationships/slideLayout" Target="../slideLayouts/slideLayout1.xml"/><Relationship Id="rId5" Type="http://schemas.openxmlformats.org/officeDocument/2006/relationships/image" Target="../media/image73.svg"/><Relationship Id="rId4" Type="http://schemas.openxmlformats.org/officeDocument/2006/relationships/image" Target="../media/image72.png"/></Relationships>
</file>

<file path=ppt/slides/_rels/slide6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1.png"/><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8.sv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jpg"/><Relationship Id="rId4" Type="http://schemas.openxmlformats.org/officeDocument/2006/relationships/image" Target="../media/image10.png"/><Relationship Id="rId9" Type="http://schemas.openxmlformats.org/officeDocument/2006/relationships/image" Target="../media/image13.svg"/></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5.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5.jpg"/><Relationship Id="rId1" Type="http://schemas.openxmlformats.org/officeDocument/2006/relationships/slideLayout" Target="../slideLayouts/slideLayout1.xml"/><Relationship Id="rId5" Type="http://schemas.openxmlformats.org/officeDocument/2006/relationships/image" Target="../media/image17.svg"/><Relationship Id="rId4" Type="http://schemas.openxmlformats.org/officeDocument/2006/relationships/image" Target="../media/image16.png"/></Relationships>
</file>

<file path=ppt/slides/_rels/slide7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15.sv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cierre-13.jpg"/>
          <p:cNvPicPr>
            <a:picLocks noChangeAspect="1"/>
          </p:cNvPicPr>
          <p:nvPr/>
        </p:nvPicPr>
        <p:blipFill rotWithShape="1">
          <a:blip r:embed="rId2">
            <a:extLst>
              <a:ext uri="{28A0092B-C50C-407E-A947-70E740481C1C}">
                <a14:useLocalDpi xmlns:a14="http://schemas.microsoft.com/office/drawing/2010/main" val="0"/>
              </a:ext>
            </a:extLst>
          </a:blip>
          <a:srcRect r="23448"/>
          <a:stretch/>
        </p:blipFill>
        <p:spPr>
          <a:xfrm>
            <a:off x="-7135" y="-3629"/>
            <a:ext cx="6999965" cy="5136113"/>
          </a:xfrm>
          <a:prstGeom prst="rect">
            <a:avLst/>
          </a:prstGeom>
        </p:spPr>
      </p:pic>
      <p:pic>
        <p:nvPicPr>
          <p:cNvPr id="4"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6844589" y="199351"/>
            <a:ext cx="2065253" cy="938333"/>
          </a:xfrm>
          <a:prstGeom prst="rect">
            <a:avLst/>
          </a:prstGeom>
          <a:noFill/>
          <a:ln cap="flat">
            <a:noFill/>
          </a:ln>
        </p:spPr>
      </p:pic>
      <p:sp>
        <p:nvSpPr>
          <p:cNvPr id="5" name="Rectángulo 3">
            <a:extLst>
              <a:ext uri="{FF2B5EF4-FFF2-40B4-BE49-F238E27FC236}">
                <a16:creationId xmlns:a16="http://schemas.microsoft.com/office/drawing/2014/main" id="{B401E297-C623-4DE0-8606-383B466FCBE5}"/>
              </a:ext>
            </a:extLst>
          </p:cNvPr>
          <p:cNvSpPr/>
          <p:nvPr/>
        </p:nvSpPr>
        <p:spPr>
          <a:xfrm>
            <a:off x="2453837" y="1137684"/>
            <a:ext cx="5839556" cy="1938992"/>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000" b="1" i="0" u="none" strike="noStrike" kern="1200" cap="none" spc="-50" baseline="0" dirty="0">
                <a:solidFill>
                  <a:schemeClr val="tx2">
                    <a:lumMod val="75000"/>
                  </a:schemeClr>
                </a:solidFill>
                <a:uFillTx/>
                <a:latin typeface="Arial Black" panose="020B0A04020102020204" pitchFamily="34" charset="0"/>
                <a:ea typeface="Times New Roman" pitchFamily="18"/>
                <a:cs typeface="Gill Sans"/>
              </a:rPr>
              <a:t>INFORME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000" b="1" i="0" u="none" strike="noStrike" kern="1200" cap="none" spc="-50" baseline="0" dirty="0">
                <a:solidFill>
                  <a:schemeClr val="tx2">
                    <a:lumMod val="75000"/>
                  </a:schemeClr>
                </a:solidFill>
                <a:uFillTx/>
                <a:latin typeface="Arial Black" panose="020B0A04020102020204" pitchFamily="34" charset="0"/>
                <a:ea typeface="Times New Roman" pitchFamily="18"/>
                <a:cs typeface="Gill Sans"/>
              </a:rPr>
              <a:t>DE SEGUIMIENTO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000" b="1" i="0" u="none" strike="noStrike" kern="1200" cap="none" spc="-50" baseline="0" dirty="0">
                <a:solidFill>
                  <a:schemeClr val="tx2">
                    <a:lumMod val="75000"/>
                  </a:schemeClr>
                </a:solidFill>
                <a:uFillTx/>
                <a:latin typeface="Arial Black" panose="020B0A04020102020204" pitchFamily="34" charset="0"/>
                <a:ea typeface="Times New Roman" pitchFamily="18"/>
                <a:cs typeface="Gill Sans"/>
              </a:rPr>
              <a:t>Y MONITOREO</a:t>
            </a:r>
            <a:r>
              <a:rPr lang="es-ES" sz="3000" b="1" i="0" u="none" strike="noStrike" kern="1200" cap="none" spc="-50" dirty="0">
                <a:solidFill>
                  <a:schemeClr val="tx2">
                    <a:lumMod val="75000"/>
                  </a:schemeClr>
                </a:solidFill>
                <a:uFillTx/>
                <a:latin typeface="Arial Black" panose="020B0A04020102020204" pitchFamily="34" charset="0"/>
                <a:ea typeface="Times New Roman" pitchFamily="18"/>
                <a:cs typeface="Gill Sans"/>
              </a:rPr>
              <a:t> </a:t>
            </a:r>
            <a:r>
              <a:rPr lang="es-ES" sz="3000" b="1" i="0" u="none" strike="noStrike" kern="1200" cap="none" spc="-50" baseline="0" dirty="0">
                <a:solidFill>
                  <a:schemeClr val="tx2">
                    <a:lumMod val="75000"/>
                  </a:schemeClr>
                </a:solidFill>
                <a:uFillTx/>
                <a:latin typeface="Arial Black" panose="020B0A04020102020204" pitchFamily="34" charset="0"/>
                <a:ea typeface="Times New Roman" pitchFamily="18"/>
                <a:cs typeface="Gill Sans"/>
              </a:rPr>
              <a:t>PRIMER SEMESTRE 2019</a:t>
            </a:r>
            <a:endParaRPr lang="es-DO" sz="3000" b="1" i="0" u="none" strike="noStrike" kern="1200" cap="none" spc="-50" baseline="0" dirty="0">
              <a:solidFill>
                <a:schemeClr val="tx2">
                  <a:lumMod val="75000"/>
                </a:schemeClr>
              </a:solidFill>
              <a:uFillTx/>
              <a:latin typeface="Arial Black" panose="020B0A04020102020204" pitchFamily="34" charset="0"/>
              <a:ea typeface="Times New Roman" pitchFamily="18"/>
              <a:cs typeface="Gill Sans"/>
            </a:endParaRPr>
          </a:p>
        </p:txBody>
      </p:sp>
      <p:sp>
        <p:nvSpPr>
          <p:cNvPr id="3" name="Marcador de número de diapositiva 2"/>
          <p:cNvSpPr>
            <a:spLocks noGrp="1"/>
          </p:cNvSpPr>
          <p:nvPr>
            <p:ph type="sldNum" sz="quarter" idx="12"/>
          </p:nvPr>
        </p:nvSpPr>
        <p:spPr/>
        <p:txBody>
          <a:bodyPr/>
          <a:lstStyle/>
          <a:p>
            <a:fld id="{A4124D19-2283-FC49-A358-736FA83B63DF}" type="slidenum">
              <a:rPr lang="en-US" smtClean="0"/>
              <a:t>1</a:t>
            </a:fld>
            <a:endParaRPr lang="en-US"/>
          </a:p>
        </p:txBody>
      </p:sp>
    </p:spTree>
    <p:extLst>
      <p:ext uri="{BB962C8B-B14F-4D97-AF65-F5344CB8AC3E}">
        <p14:creationId xmlns:p14="http://schemas.microsoft.com/office/powerpoint/2010/main" val="2853870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o 16">
            <a:extLst>
              <a:ext uri="{FF2B5EF4-FFF2-40B4-BE49-F238E27FC236}">
                <a16:creationId xmlns:a16="http://schemas.microsoft.com/office/drawing/2014/main" id="{35C97FEE-CFF9-423B-94CD-6D43BDBA7654}"/>
              </a:ext>
            </a:extLst>
          </p:cNvPr>
          <p:cNvGrpSpPr/>
          <p:nvPr/>
        </p:nvGrpSpPr>
        <p:grpSpPr>
          <a:xfrm>
            <a:off x="0" y="0"/>
            <a:ext cx="9144000" cy="741600"/>
            <a:chOff x="0" y="0"/>
            <a:chExt cx="9144000" cy="859844"/>
          </a:xfrm>
        </p:grpSpPr>
        <p:pic>
          <p:nvPicPr>
            <p:cNvPr id="18" name="Picture 1" descr="TOP-01.jpg">
              <a:extLst>
                <a:ext uri="{FF2B5EF4-FFF2-40B4-BE49-F238E27FC236}">
                  <a16:creationId xmlns:a16="http://schemas.microsoft.com/office/drawing/2014/main" id="{5B1C9527-A71B-4AA7-AC30-3ACB724FA75A}"/>
                </a:ext>
              </a:extLst>
            </p:cNvPr>
            <p:cNvPicPr>
              <a:picLocks noChangeAspect="1"/>
            </p:cNvPicPr>
            <p:nvPr/>
          </p:nvPicPr>
          <p:blipFill rotWithShape="1">
            <a:blip r:embed="rId2">
              <a:extLst>
                <a:ext uri="{28A0092B-C50C-407E-A947-70E740481C1C}">
                  <a14:useLocalDpi xmlns:a14="http://schemas.microsoft.com/office/drawing/2010/main" val="0"/>
                </a:ext>
              </a:extLst>
            </a:blip>
            <a:srcRect b="76731"/>
            <a:stretch/>
          </p:blipFill>
          <p:spPr>
            <a:xfrm>
              <a:off x="0" y="0"/>
              <a:ext cx="9144000" cy="859844"/>
            </a:xfrm>
            <a:prstGeom prst="rect">
              <a:avLst/>
            </a:prstGeom>
          </p:spPr>
        </p:pic>
        <p:sp>
          <p:nvSpPr>
            <p:cNvPr id="19" name="TextBox 3">
              <a:extLst>
                <a:ext uri="{FF2B5EF4-FFF2-40B4-BE49-F238E27FC236}">
                  <a16:creationId xmlns:a16="http://schemas.microsoft.com/office/drawing/2014/main" id="{0C60D232-5210-4C8C-B6CB-CF4E65258C4E}"/>
                </a:ext>
              </a:extLst>
            </p:cNvPr>
            <p:cNvSpPr txBox="1"/>
            <p:nvPr/>
          </p:nvSpPr>
          <p:spPr>
            <a:xfrm>
              <a:off x="700980" y="2654"/>
              <a:ext cx="398041" cy="523220"/>
            </a:xfrm>
            <a:prstGeom prst="rect">
              <a:avLst/>
            </a:prstGeom>
            <a:noFill/>
          </p:spPr>
          <p:txBody>
            <a:bodyPr wrap="none" rtlCol="0">
              <a:spAutoFit/>
            </a:bodyPr>
            <a:lstStyle/>
            <a:p>
              <a:r>
                <a:rPr lang="en-US" sz="2800" b="1" dirty="0">
                  <a:solidFill>
                    <a:schemeClr val="bg1"/>
                  </a:solidFill>
                  <a:latin typeface="Gill Sans"/>
                  <a:cs typeface="Gill Sans"/>
                </a:rPr>
                <a:t>1</a:t>
              </a:r>
            </a:p>
          </p:txBody>
        </p:sp>
      </p:grpSp>
      <p:sp>
        <p:nvSpPr>
          <p:cNvPr id="22" name="TextBox 12">
            <a:extLst>
              <a:ext uri="{FF2B5EF4-FFF2-40B4-BE49-F238E27FC236}">
                <a16:creationId xmlns:a16="http://schemas.microsoft.com/office/drawing/2014/main" id="{8515878D-D911-4852-8789-8F0568DAFC07}"/>
              </a:ext>
            </a:extLst>
          </p:cNvPr>
          <p:cNvSpPr txBox="1"/>
          <p:nvPr/>
        </p:nvSpPr>
        <p:spPr>
          <a:xfrm>
            <a:off x="1233059" y="374099"/>
            <a:ext cx="2043893" cy="307777"/>
          </a:xfrm>
          <a:prstGeom prst="rect">
            <a:avLst/>
          </a:prstGeom>
          <a:noFill/>
        </p:spPr>
        <p:txBody>
          <a:bodyPr wrap="none" rtlCol="0">
            <a:spAutoFit/>
          </a:bodyPr>
          <a:lstStyle/>
          <a:p>
            <a:r>
              <a:rPr lang="es-ES_tradnl" sz="1400" b="1" dirty="0">
                <a:solidFill>
                  <a:schemeClr val="tx1">
                    <a:lumMod val="50000"/>
                    <a:lumOff val="50000"/>
                  </a:schemeClr>
                </a:solidFill>
                <a:latin typeface="Arial" panose="020B0604020202020204" pitchFamily="34" charset="0"/>
                <a:cs typeface="Arial" panose="020B0604020202020204" pitchFamily="34" charset="0"/>
              </a:rPr>
              <a:t>EFICIENCIA INTERNA</a:t>
            </a:r>
            <a:endParaRPr lang="en-US" sz="1400" b="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2" name="Imagen 5">
            <a:extLst>
              <a:ext uri="{FF2B5EF4-FFF2-40B4-BE49-F238E27FC236}">
                <a16:creationId xmlns:a16="http://schemas.microsoft.com/office/drawing/2014/main" id="{C4EC0706-A616-4A3F-98C7-4FEC384E2DC9}"/>
              </a:ext>
            </a:extLst>
          </p:cNvPr>
          <p:cNvPicPr>
            <a:picLocks noChangeAspect="1"/>
          </p:cNvPicPr>
          <p:nvPr/>
        </p:nvPicPr>
        <p:blipFill>
          <a:blip r:embed="rId3"/>
          <a:stretch>
            <a:fillRect/>
          </a:stretch>
        </p:blipFill>
        <p:spPr>
          <a:xfrm>
            <a:off x="7913083" y="244700"/>
            <a:ext cx="1062424" cy="482705"/>
          </a:xfrm>
          <a:prstGeom prst="rect">
            <a:avLst/>
          </a:prstGeom>
          <a:noFill/>
          <a:ln cap="flat">
            <a:noFill/>
          </a:ln>
        </p:spPr>
      </p:pic>
      <p:sp>
        <p:nvSpPr>
          <p:cNvPr id="2" name="Marcador de número de diapositiva 1"/>
          <p:cNvSpPr>
            <a:spLocks noGrp="1"/>
          </p:cNvSpPr>
          <p:nvPr>
            <p:ph type="sldNum" sz="quarter" idx="12"/>
          </p:nvPr>
        </p:nvSpPr>
        <p:spPr/>
        <p:txBody>
          <a:bodyPr/>
          <a:lstStyle/>
          <a:p>
            <a:fld id="{A4124D19-2283-FC49-A358-736FA83B63DF}" type="slidenum">
              <a:rPr lang="en-US" smtClean="0"/>
              <a:t>10</a:t>
            </a:fld>
            <a:endParaRPr lang="en-US"/>
          </a:p>
        </p:txBody>
      </p:sp>
      <p:sp>
        <p:nvSpPr>
          <p:cNvPr id="15" name="Rectángulo 8">
            <a:extLst>
              <a:ext uri="{FF2B5EF4-FFF2-40B4-BE49-F238E27FC236}">
                <a16:creationId xmlns:a16="http://schemas.microsoft.com/office/drawing/2014/main" id="{95B3D715-2401-45E5-944F-B30D6DF6D8F4}"/>
              </a:ext>
            </a:extLst>
          </p:cNvPr>
          <p:cNvSpPr/>
          <p:nvPr/>
        </p:nvSpPr>
        <p:spPr>
          <a:xfrm>
            <a:off x="1286225" y="799661"/>
            <a:ext cx="7549430" cy="646331"/>
          </a:xfrm>
          <a:prstGeom prst="rect">
            <a:avLst/>
          </a:prstGeom>
          <a:solidFill>
            <a:srgbClr val="F99C3F"/>
          </a:solidFill>
        </p:spPr>
        <p:txBody>
          <a:bodyPr wrap="square">
            <a:spAutoFit/>
          </a:bodyPr>
          <a:lstStyle/>
          <a:p>
            <a:r>
              <a:rPr lang="es-ES" b="1" i="1" dirty="0">
                <a:solidFill>
                  <a:schemeClr val="bg1"/>
                </a:solidFill>
              </a:rPr>
              <a:t>Estado de situación de los jóvenes y análisis de políticas en materia de formación y empleo juvenil en la República Dominicana. EDUCA</a:t>
            </a:r>
            <a:endParaRPr lang="es-ES" b="1" dirty="0">
              <a:solidFill>
                <a:schemeClr val="bg1"/>
              </a:solidFill>
              <a:cs typeface="Arial"/>
            </a:endParaRPr>
          </a:p>
        </p:txBody>
      </p:sp>
      <p:sp>
        <p:nvSpPr>
          <p:cNvPr id="5" name="Rectángulo 4">
            <a:extLst>
              <a:ext uri="{FF2B5EF4-FFF2-40B4-BE49-F238E27FC236}">
                <a16:creationId xmlns:a16="http://schemas.microsoft.com/office/drawing/2014/main" id="{87988090-4356-42AC-A89A-A710A96E0D8F}"/>
              </a:ext>
            </a:extLst>
          </p:cNvPr>
          <p:cNvSpPr/>
          <p:nvPr/>
        </p:nvSpPr>
        <p:spPr>
          <a:xfrm>
            <a:off x="1280933" y="1518195"/>
            <a:ext cx="7549431" cy="2862322"/>
          </a:xfrm>
          <a:prstGeom prst="rect">
            <a:avLst/>
          </a:prstGeom>
        </p:spPr>
        <p:txBody>
          <a:bodyPr wrap="square">
            <a:spAutoFit/>
          </a:bodyPr>
          <a:lstStyle/>
          <a:p>
            <a:pPr marL="285750" indent="-285750">
              <a:buFont typeface="Arial" panose="020B0604020202020204" pitchFamily="34" charset="0"/>
              <a:buChar char="•"/>
            </a:pPr>
            <a:r>
              <a:rPr lang="es-ES" sz="1500" dirty="0">
                <a:latin typeface="+mj-lt"/>
                <a:ea typeface="Calibri" panose="020F0502020204030204" pitchFamily="34" charset="0"/>
                <a:cs typeface="Times New Roman" panose="02020603050405020304" pitchFamily="18" charset="0"/>
              </a:rPr>
              <a:t>En el año 2016, el 41.6% de los jóvenes entre 19 y 24 años de edad no había completado la secundaria, y el 24% de jóvenes que lograron completar este nivel, no se matricularon en el nivel superior.</a:t>
            </a:r>
          </a:p>
          <a:p>
            <a:pPr marL="285750" indent="-285750">
              <a:buFont typeface="Arial" panose="020B0604020202020204" pitchFamily="34" charset="0"/>
              <a:buChar char="•"/>
            </a:pPr>
            <a:endParaRPr lang="es-ES" sz="1500" dirty="0">
              <a:latin typeface="+mj-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DO" sz="1500" dirty="0">
                <a:latin typeface="+mj-lt"/>
              </a:rPr>
              <a:t>Entorno al 20% de la población joven salió prematuramente del sistema educativo y se encuentra fuera del mercado laboral, pasando a ser los denominados jóvenes “Sin-Sin”. El 67.3% de estos jóvenes son mujeres, cuyas responsabilidades en el hogar les impiden integrarse a la fuerza de trabajo.</a:t>
            </a:r>
          </a:p>
          <a:p>
            <a:pPr marL="285750" indent="-285750">
              <a:buFont typeface="Arial" panose="020B0604020202020204" pitchFamily="34" charset="0"/>
              <a:buChar char="•"/>
            </a:pPr>
            <a:endParaRPr lang="es-DO" sz="1500" dirty="0">
              <a:latin typeface="+mj-lt"/>
            </a:endParaRPr>
          </a:p>
          <a:p>
            <a:pPr marL="285750" indent="-285750">
              <a:buFont typeface="Arial" panose="020B0604020202020204" pitchFamily="34" charset="0"/>
              <a:buChar char="•"/>
            </a:pPr>
            <a:r>
              <a:rPr lang="es-ES" sz="1500" dirty="0">
                <a:latin typeface="+mj-lt"/>
              </a:rPr>
              <a:t>Se han implementado programas dirigidos a mejorar la situación formativa y de empleo de jóvenes vulnerables, es decir, que han abandonado la escuela o están en riesgo de abandonarla. El Minerd ha desarrollado herramientas como EBA y PREPARA.</a:t>
            </a:r>
            <a:endParaRPr lang="es-DO" sz="1500" dirty="0">
              <a:latin typeface="+mj-lt"/>
            </a:endParaRPr>
          </a:p>
        </p:txBody>
      </p:sp>
      <p:pic>
        <p:nvPicPr>
          <p:cNvPr id="6" name="Gráfico 5" descr="Aula">
            <a:extLst>
              <a:ext uri="{FF2B5EF4-FFF2-40B4-BE49-F238E27FC236}">
                <a16:creationId xmlns:a16="http://schemas.microsoft.com/office/drawing/2014/main" id="{D28C21C7-A99A-4B2C-9F7E-E67AF15F88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8345" y="727405"/>
            <a:ext cx="914400" cy="914400"/>
          </a:xfrm>
          <a:prstGeom prst="rect">
            <a:avLst/>
          </a:prstGeom>
        </p:spPr>
      </p:pic>
    </p:spTree>
    <p:extLst>
      <p:ext uri="{BB962C8B-B14F-4D97-AF65-F5344CB8AC3E}">
        <p14:creationId xmlns:p14="http://schemas.microsoft.com/office/powerpoint/2010/main" val="1352696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233059" y="981285"/>
            <a:ext cx="7453741" cy="1200329"/>
          </a:xfrm>
          <a:prstGeom prst="rect">
            <a:avLst/>
          </a:prstGeom>
        </p:spPr>
        <p:txBody>
          <a:bodyPr wrap="square">
            <a:spAutoFit/>
          </a:bodyPr>
          <a:lstStyle/>
          <a:p>
            <a:pPr marL="285750" indent="-285750">
              <a:buFont typeface="Arial" panose="020B0604020202020204" pitchFamily="34" charset="0"/>
              <a:buChar char="•"/>
            </a:pPr>
            <a:r>
              <a:rPr lang="es-ES" dirty="0">
                <a:cs typeface="Arial"/>
              </a:rPr>
              <a:t>La tasa de abandono de Secundaria sería muy superior sin el desplazamiento de estudiantes hacia Prepara.</a:t>
            </a:r>
          </a:p>
          <a:p>
            <a:pPr marL="285750" indent="-285750">
              <a:buFont typeface="Arial" panose="020B0604020202020204" pitchFamily="34" charset="0"/>
              <a:buChar char="•"/>
            </a:pPr>
            <a:r>
              <a:rPr lang="es-ES" dirty="0">
                <a:cs typeface="Arial"/>
              </a:rPr>
              <a:t>En el año 2018, el 31.1 % de estudiantes que se presentaron y 27.7% de los que superaron Pruebas Nacionales de Media provenían de Prepara.</a:t>
            </a:r>
            <a:endParaRPr lang="es-DO" dirty="0">
              <a:cs typeface="Arial"/>
            </a:endParaRPr>
          </a:p>
        </p:txBody>
      </p:sp>
      <p:grpSp>
        <p:nvGrpSpPr>
          <p:cNvPr id="17" name="Grupo 16">
            <a:extLst>
              <a:ext uri="{FF2B5EF4-FFF2-40B4-BE49-F238E27FC236}">
                <a16:creationId xmlns:a16="http://schemas.microsoft.com/office/drawing/2014/main" id="{35C97FEE-CFF9-423B-94CD-6D43BDBA7654}"/>
              </a:ext>
            </a:extLst>
          </p:cNvPr>
          <p:cNvGrpSpPr/>
          <p:nvPr/>
        </p:nvGrpSpPr>
        <p:grpSpPr>
          <a:xfrm>
            <a:off x="0" y="0"/>
            <a:ext cx="9144000" cy="741600"/>
            <a:chOff x="0" y="0"/>
            <a:chExt cx="9144000" cy="859844"/>
          </a:xfrm>
        </p:grpSpPr>
        <p:pic>
          <p:nvPicPr>
            <p:cNvPr id="18" name="Picture 1" descr="TOP-01.jpg">
              <a:extLst>
                <a:ext uri="{FF2B5EF4-FFF2-40B4-BE49-F238E27FC236}">
                  <a16:creationId xmlns:a16="http://schemas.microsoft.com/office/drawing/2014/main" id="{5B1C9527-A71B-4AA7-AC30-3ACB724FA75A}"/>
                </a:ext>
              </a:extLst>
            </p:cNvPr>
            <p:cNvPicPr>
              <a:picLocks noChangeAspect="1"/>
            </p:cNvPicPr>
            <p:nvPr/>
          </p:nvPicPr>
          <p:blipFill rotWithShape="1">
            <a:blip r:embed="rId2">
              <a:extLst>
                <a:ext uri="{28A0092B-C50C-407E-A947-70E740481C1C}">
                  <a14:useLocalDpi xmlns:a14="http://schemas.microsoft.com/office/drawing/2010/main" val="0"/>
                </a:ext>
              </a:extLst>
            </a:blip>
            <a:srcRect b="76731"/>
            <a:stretch/>
          </p:blipFill>
          <p:spPr>
            <a:xfrm>
              <a:off x="0" y="0"/>
              <a:ext cx="9144000" cy="859844"/>
            </a:xfrm>
            <a:prstGeom prst="rect">
              <a:avLst/>
            </a:prstGeom>
          </p:spPr>
        </p:pic>
        <p:sp>
          <p:nvSpPr>
            <p:cNvPr id="19" name="TextBox 3">
              <a:extLst>
                <a:ext uri="{FF2B5EF4-FFF2-40B4-BE49-F238E27FC236}">
                  <a16:creationId xmlns:a16="http://schemas.microsoft.com/office/drawing/2014/main" id="{0C60D232-5210-4C8C-B6CB-CF4E65258C4E}"/>
                </a:ext>
              </a:extLst>
            </p:cNvPr>
            <p:cNvSpPr txBox="1"/>
            <p:nvPr/>
          </p:nvSpPr>
          <p:spPr>
            <a:xfrm>
              <a:off x="700980" y="2654"/>
              <a:ext cx="398041" cy="523220"/>
            </a:xfrm>
            <a:prstGeom prst="rect">
              <a:avLst/>
            </a:prstGeom>
            <a:noFill/>
          </p:spPr>
          <p:txBody>
            <a:bodyPr wrap="none" rtlCol="0">
              <a:spAutoFit/>
            </a:bodyPr>
            <a:lstStyle/>
            <a:p>
              <a:r>
                <a:rPr lang="en-US" sz="2800" b="1" dirty="0">
                  <a:solidFill>
                    <a:schemeClr val="bg1"/>
                  </a:solidFill>
                  <a:latin typeface="Gill Sans"/>
                  <a:cs typeface="Gill Sans"/>
                </a:rPr>
                <a:t>1</a:t>
              </a:r>
            </a:p>
          </p:txBody>
        </p:sp>
      </p:grpSp>
      <p:sp>
        <p:nvSpPr>
          <p:cNvPr id="22" name="TextBox 12">
            <a:extLst>
              <a:ext uri="{FF2B5EF4-FFF2-40B4-BE49-F238E27FC236}">
                <a16:creationId xmlns:a16="http://schemas.microsoft.com/office/drawing/2014/main" id="{8515878D-D911-4852-8789-8F0568DAFC07}"/>
              </a:ext>
            </a:extLst>
          </p:cNvPr>
          <p:cNvSpPr txBox="1"/>
          <p:nvPr/>
        </p:nvSpPr>
        <p:spPr>
          <a:xfrm>
            <a:off x="1233059" y="374099"/>
            <a:ext cx="2043893" cy="307777"/>
          </a:xfrm>
          <a:prstGeom prst="rect">
            <a:avLst/>
          </a:prstGeom>
          <a:noFill/>
        </p:spPr>
        <p:txBody>
          <a:bodyPr wrap="none" rtlCol="0">
            <a:spAutoFit/>
          </a:bodyPr>
          <a:lstStyle/>
          <a:p>
            <a:r>
              <a:rPr lang="es-ES_tradnl" sz="1400" b="1" dirty="0">
                <a:solidFill>
                  <a:schemeClr val="tx1">
                    <a:lumMod val="50000"/>
                    <a:lumOff val="50000"/>
                  </a:schemeClr>
                </a:solidFill>
                <a:latin typeface="Arial" panose="020B0604020202020204" pitchFamily="34" charset="0"/>
                <a:cs typeface="Arial" panose="020B0604020202020204" pitchFamily="34" charset="0"/>
              </a:rPr>
              <a:t>EFICIENCIA INTERNA</a:t>
            </a:r>
            <a:endParaRPr lang="en-US" sz="1400" b="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2" name="Imagen 5">
            <a:extLst>
              <a:ext uri="{FF2B5EF4-FFF2-40B4-BE49-F238E27FC236}">
                <a16:creationId xmlns:a16="http://schemas.microsoft.com/office/drawing/2014/main" id="{C4EC0706-A616-4A3F-98C7-4FEC384E2DC9}"/>
              </a:ext>
            </a:extLst>
          </p:cNvPr>
          <p:cNvPicPr>
            <a:picLocks noChangeAspect="1"/>
          </p:cNvPicPr>
          <p:nvPr/>
        </p:nvPicPr>
        <p:blipFill>
          <a:blip r:embed="rId3"/>
          <a:stretch>
            <a:fillRect/>
          </a:stretch>
        </p:blipFill>
        <p:spPr>
          <a:xfrm>
            <a:off x="7913083" y="244700"/>
            <a:ext cx="1062424" cy="482705"/>
          </a:xfrm>
          <a:prstGeom prst="rect">
            <a:avLst/>
          </a:prstGeom>
          <a:noFill/>
          <a:ln cap="flat">
            <a:noFill/>
          </a:ln>
        </p:spPr>
      </p:pic>
      <p:sp>
        <p:nvSpPr>
          <p:cNvPr id="2" name="Marcador de número de diapositiva 1"/>
          <p:cNvSpPr>
            <a:spLocks noGrp="1"/>
          </p:cNvSpPr>
          <p:nvPr>
            <p:ph type="sldNum" sz="quarter" idx="12"/>
          </p:nvPr>
        </p:nvSpPr>
        <p:spPr/>
        <p:txBody>
          <a:bodyPr/>
          <a:lstStyle/>
          <a:p>
            <a:fld id="{A4124D19-2283-FC49-A358-736FA83B63DF}" type="slidenum">
              <a:rPr lang="en-US" smtClean="0"/>
              <a:t>11</a:t>
            </a:fld>
            <a:endParaRPr lang="en-US"/>
          </a:p>
        </p:txBody>
      </p:sp>
      <p:graphicFrame>
        <p:nvGraphicFramePr>
          <p:cNvPr id="6" name="Tabla 5">
            <a:extLst>
              <a:ext uri="{FF2B5EF4-FFF2-40B4-BE49-F238E27FC236}">
                <a16:creationId xmlns:a16="http://schemas.microsoft.com/office/drawing/2014/main" id="{40BEAF75-2E8B-4A8C-86A0-533BB8CBF3F0}"/>
              </a:ext>
            </a:extLst>
          </p:cNvPr>
          <p:cNvGraphicFramePr>
            <a:graphicFrameLocks noGrp="1"/>
          </p:cNvGraphicFramePr>
          <p:nvPr>
            <p:extLst>
              <p:ext uri="{D42A27DB-BD31-4B8C-83A1-F6EECF244321}">
                <p14:modId xmlns:p14="http://schemas.microsoft.com/office/powerpoint/2010/main" val="483557225"/>
              </p:ext>
            </p:extLst>
          </p:nvPr>
        </p:nvGraphicFramePr>
        <p:xfrm>
          <a:off x="457200" y="2275556"/>
          <a:ext cx="8229599" cy="1527302"/>
        </p:xfrm>
        <a:graphic>
          <a:graphicData uri="http://schemas.openxmlformats.org/drawingml/2006/table">
            <a:tbl>
              <a:tblPr firstRow="1" firstCol="1" bandRow="1">
                <a:tableStyleId>{912C8C85-51F0-491E-9774-3900AFEF0FD7}</a:tableStyleId>
              </a:tblPr>
              <a:tblGrid>
                <a:gridCol w="4146698">
                  <a:extLst>
                    <a:ext uri="{9D8B030D-6E8A-4147-A177-3AD203B41FA5}">
                      <a16:colId xmlns:a16="http://schemas.microsoft.com/office/drawing/2014/main" val="2194697140"/>
                    </a:ext>
                  </a:extLst>
                </a:gridCol>
                <a:gridCol w="1127051">
                  <a:extLst>
                    <a:ext uri="{9D8B030D-6E8A-4147-A177-3AD203B41FA5}">
                      <a16:colId xmlns:a16="http://schemas.microsoft.com/office/drawing/2014/main" val="758124002"/>
                    </a:ext>
                  </a:extLst>
                </a:gridCol>
                <a:gridCol w="956930">
                  <a:extLst>
                    <a:ext uri="{9D8B030D-6E8A-4147-A177-3AD203B41FA5}">
                      <a16:colId xmlns:a16="http://schemas.microsoft.com/office/drawing/2014/main" val="2972155741"/>
                    </a:ext>
                  </a:extLst>
                </a:gridCol>
                <a:gridCol w="999461">
                  <a:extLst>
                    <a:ext uri="{9D8B030D-6E8A-4147-A177-3AD203B41FA5}">
                      <a16:colId xmlns:a16="http://schemas.microsoft.com/office/drawing/2014/main" val="3971630466"/>
                    </a:ext>
                  </a:extLst>
                </a:gridCol>
                <a:gridCol w="999459">
                  <a:extLst>
                    <a:ext uri="{9D8B030D-6E8A-4147-A177-3AD203B41FA5}">
                      <a16:colId xmlns:a16="http://schemas.microsoft.com/office/drawing/2014/main" val="1652287499"/>
                    </a:ext>
                  </a:extLst>
                </a:gridCol>
              </a:tblGrid>
              <a:tr h="190500">
                <a:tc rowSpan="2">
                  <a:txBody>
                    <a:bodyPr/>
                    <a:lstStyle/>
                    <a:p>
                      <a:pPr algn="ctr" fontAlgn="auto">
                        <a:lnSpc>
                          <a:spcPct val="107000"/>
                        </a:lnSpc>
                        <a:spcAft>
                          <a:spcPts val="0"/>
                        </a:spcAft>
                      </a:pPr>
                      <a:r>
                        <a:rPr lang="es-DO" sz="1400" b="1" dirty="0">
                          <a:solidFill>
                            <a:schemeClr val="bg1"/>
                          </a:solidFill>
                          <a:effectLst/>
                        </a:rPr>
                        <a:t>Modalidad</a:t>
                      </a:r>
                      <a:endParaRPr lang="es-DO"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fontAlgn="auto">
                        <a:lnSpc>
                          <a:spcPct val="107000"/>
                        </a:lnSpc>
                        <a:spcAft>
                          <a:spcPts val="0"/>
                        </a:spcAft>
                      </a:pPr>
                      <a:r>
                        <a:rPr lang="es-DO" sz="1400" b="1" dirty="0">
                          <a:solidFill>
                            <a:schemeClr val="bg1"/>
                          </a:solidFill>
                          <a:effectLst/>
                        </a:rPr>
                        <a:t>Presentados</a:t>
                      </a:r>
                      <a:endParaRPr lang="es-DO"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s-DO"/>
                    </a:p>
                  </a:txBody>
                  <a:tcPr/>
                </a:tc>
                <a:tc gridSpan="2">
                  <a:txBody>
                    <a:bodyPr/>
                    <a:lstStyle/>
                    <a:p>
                      <a:pPr algn="ctr" fontAlgn="auto">
                        <a:lnSpc>
                          <a:spcPct val="107000"/>
                        </a:lnSpc>
                        <a:spcAft>
                          <a:spcPts val="0"/>
                        </a:spcAft>
                      </a:pPr>
                      <a:r>
                        <a:rPr lang="es-DO" sz="1400" b="1" dirty="0">
                          <a:solidFill>
                            <a:schemeClr val="bg1"/>
                          </a:solidFill>
                          <a:effectLst/>
                        </a:rPr>
                        <a:t>Aprobados</a:t>
                      </a:r>
                      <a:endParaRPr lang="es-DO"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s-DO"/>
                    </a:p>
                  </a:txBody>
                  <a:tcPr/>
                </a:tc>
                <a:extLst>
                  <a:ext uri="{0D108BD9-81ED-4DB2-BD59-A6C34878D82A}">
                    <a16:rowId xmlns:a16="http://schemas.microsoft.com/office/drawing/2014/main" val="2430494007"/>
                  </a:ext>
                </a:extLst>
              </a:tr>
              <a:tr h="190500">
                <a:tc vMerge="1">
                  <a:txBody>
                    <a:bodyPr/>
                    <a:lstStyle/>
                    <a:p>
                      <a:endParaRPr lang="es-DO"/>
                    </a:p>
                  </a:txBody>
                  <a:tcPr/>
                </a:tc>
                <a:tc>
                  <a:txBody>
                    <a:bodyPr/>
                    <a:lstStyle/>
                    <a:p>
                      <a:pPr algn="ctr" fontAlgn="auto">
                        <a:lnSpc>
                          <a:spcPct val="107000"/>
                        </a:lnSpc>
                        <a:spcAft>
                          <a:spcPts val="0"/>
                        </a:spcAft>
                      </a:pPr>
                      <a:r>
                        <a:rPr lang="es-DO" sz="1400" b="1" dirty="0">
                          <a:solidFill>
                            <a:schemeClr val="bg1"/>
                          </a:solidFill>
                          <a:effectLst/>
                        </a:rPr>
                        <a:t>Cantidad</a:t>
                      </a:r>
                      <a:endParaRPr lang="es-DO"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9646"/>
                    </a:solidFill>
                  </a:tcPr>
                </a:tc>
                <a:tc>
                  <a:txBody>
                    <a:bodyPr/>
                    <a:lstStyle/>
                    <a:p>
                      <a:pPr algn="ctr" fontAlgn="auto">
                        <a:lnSpc>
                          <a:spcPct val="107000"/>
                        </a:lnSpc>
                        <a:spcAft>
                          <a:spcPts val="0"/>
                        </a:spcAft>
                      </a:pPr>
                      <a:r>
                        <a:rPr lang="es-DO" sz="1400" b="1" dirty="0">
                          <a:solidFill>
                            <a:schemeClr val="bg1"/>
                          </a:solidFill>
                          <a:effectLst/>
                        </a:rPr>
                        <a:t>%</a:t>
                      </a:r>
                      <a:endParaRPr lang="es-DO"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9646"/>
                    </a:solidFill>
                  </a:tcPr>
                </a:tc>
                <a:tc>
                  <a:txBody>
                    <a:bodyPr/>
                    <a:lstStyle/>
                    <a:p>
                      <a:pPr algn="ctr" fontAlgn="auto">
                        <a:lnSpc>
                          <a:spcPct val="107000"/>
                        </a:lnSpc>
                        <a:spcAft>
                          <a:spcPts val="0"/>
                        </a:spcAft>
                      </a:pPr>
                      <a:r>
                        <a:rPr lang="es-DO" sz="1400" b="1" dirty="0">
                          <a:solidFill>
                            <a:schemeClr val="bg1"/>
                          </a:solidFill>
                          <a:effectLst/>
                        </a:rPr>
                        <a:t>Cantidad</a:t>
                      </a:r>
                      <a:endParaRPr lang="es-DO"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9646"/>
                    </a:solidFill>
                  </a:tcPr>
                </a:tc>
                <a:tc>
                  <a:txBody>
                    <a:bodyPr/>
                    <a:lstStyle/>
                    <a:p>
                      <a:pPr algn="ctr" fontAlgn="auto">
                        <a:lnSpc>
                          <a:spcPct val="107000"/>
                        </a:lnSpc>
                        <a:spcAft>
                          <a:spcPts val="0"/>
                        </a:spcAft>
                      </a:pPr>
                      <a:r>
                        <a:rPr lang="es-DO" sz="1400" b="1" dirty="0">
                          <a:solidFill>
                            <a:schemeClr val="bg1"/>
                          </a:solidFill>
                          <a:effectLst/>
                        </a:rPr>
                        <a:t>%</a:t>
                      </a:r>
                      <a:endParaRPr lang="es-DO"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9646"/>
                    </a:solidFill>
                  </a:tcPr>
                </a:tc>
                <a:extLst>
                  <a:ext uri="{0D108BD9-81ED-4DB2-BD59-A6C34878D82A}">
                    <a16:rowId xmlns:a16="http://schemas.microsoft.com/office/drawing/2014/main" val="2993645949"/>
                  </a:ext>
                </a:extLst>
              </a:tr>
              <a:tr h="190500">
                <a:tc>
                  <a:txBody>
                    <a:bodyPr/>
                    <a:lstStyle/>
                    <a:p>
                      <a:pPr fontAlgn="auto">
                        <a:lnSpc>
                          <a:spcPct val="107000"/>
                        </a:lnSpc>
                        <a:spcAft>
                          <a:spcPts val="0"/>
                        </a:spcAft>
                      </a:pPr>
                      <a:r>
                        <a:rPr lang="es-DO" sz="1400" b="1" dirty="0">
                          <a:solidFill>
                            <a:schemeClr val="tx1"/>
                          </a:solidFill>
                          <a:effectLst/>
                        </a:rPr>
                        <a:t>Media General (sin adultos)</a:t>
                      </a:r>
                      <a:endParaRPr lang="es-DO"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T w="12700" cap="flat" cmpd="sng" algn="ctr">
                      <a:solidFill>
                        <a:schemeClr val="bg1"/>
                      </a:solidFill>
                      <a:prstDash val="solid"/>
                      <a:round/>
                      <a:headEnd type="none" w="med" len="med"/>
                      <a:tailEnd type="none" w="med" len="med"/>
                    </a:lnT>
                  </a:tcPr>
                </a:tc>
                <a:tc>
                  <a:txBody>
                    <a:bodyPr/>
                    <a:lstStyle/>
                    <a:p>
                      <a:pPr algn="r" fontAlgn="auto">
                        <a:lnSpc>
                          <a:spcPct val="107000"/>
                        </a:lnSpc>
                        <a:spcAft>
                          <a:spcPts val="0"/>
                        </a:spcAft>
                      </a:pPr>
                      <a:r>
                        <a:rPr lang="es-DO" sz="1400" b="1">
                          <a:solidFill>
                            <a:schemeClr val="tx1"/>
                          </a:solidFill>
                          <a:effectLst/>
                        </a:rPr>
                        <a:t> 66,320   </a:t>
                      </a:r>
                      <a:endParaRPr lang="es-DO"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T w="12700" cap="flat" cmpd="sng" algn="ctr">
                      <a:solidFill>
                        <a:schemeClr val="bg1"/>
                      </a:solidFill>
                      <a:prstDash val="solid"/>
                      <a:round/>
                      <a:headEnd type="none" w="med" len="med"/>
                      <a:tailEnd type="none" w="med" len="med"/>
                    </a:lnT>
                  </a:tcPr>
                </a:tc>
                <a:tc>
                  <a:txBody>
                    <a:bodyPr/>
                    <a:lstStyle/>
                    <a:p>
                      <a:pPr algn="ctr" fontAlgn="auto">
                        <a:lnSpc>
                          <a:spcPct val="107000"/>
                        </a:lnSpc>
                        <a:spcAft>
                          <a:spcPts val="0"/>
                        </a:spcAft>
                      </a:pPr>
                      <a:r>
                        <a:rPr lang="es-DO" sz="1400" b="1" dirty="0">
                          <a:solidFill>
                            <a:schemeClr val="tx1"/>
                          </a:solidFill>
                          <a:effectLst/>
                        </a:rPr>
                        <a:t>53.1%</a:t>
                      </a:r>
                      <a:endParaRPr lang="es-DO"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T w="12700" cap="flat" cmpd="sng" algn="ctr">
                      <a:solidFill>
                        <a:schemeClr val="bg1"/>
                      </a:solidFill>
                      <a:prstDash val="solid"/>
                      <a:round/>
                      <a:headEnd type="none" w="med" len="med"/>
                      <a:tailEnd type="none" w="med" len="med"/>
                    </a:lnT>
                  </a:tcPr>
                </a:tc>
                <a:tc>
                  <a:txBody>
                    <a:bodyPr/>
                    <a:lstStyle/>
                    <a:p>
                      <a:pPr algn="r" fontAlgn="auto">
                        <a:lnSpc>
                          <a:spcPct val="107000"/>
                        </a:lnSpc>
                        <a:spcAft>
                          <a:spcPts val="0"/>
                        </a:spcAft>
                      </a:pPr>
                      <a:r>
                        <a:rPr lang="es-DO" sz="1400" b="1">
                          <a:solidFill>
                            <a:schemeClr val="tx1"/>
                          </a:solidFill>
                          <a:effectLst/>
                        </a:rPr>
                        <a:t> 48,867   </a:t>
                      </a:r>
                      <a:endParaRPr lang="es-DO"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T w="12700" cap="flat" cmpd="sng" algn="ctr">
                      <a:solidFill>
                        <a:schemeClr val="bg1"/>
                      </a:solidFill>
                      <a:prstDash val="solid"/>
                      <a:round/>
                      <a:headEnd type="none" w="med" len="med"/>
                      <a:tailEnd type="none" w="med" len="med"/>
                    </a:lnT>
                  </a:tcPr>
                </a:tc>
                <a:tc>
                  <a:txBody>
                    <a:bodyPr/>
                    <a:lstStyle/>
                    <a:p>
                      <a:pPr algn="ctr" fontAlgn="auto">
                        <a:lnSpc>
                          <a:spcPct val="107000"/>
                        </a:lnSpc>
                        <a:spcAft>
                          <a:spcPts val="0"/>
                        </a:spcAft>
                      </a:pPr>
                      <a:r>
                        <a:rPr lang="es-DO" sz="1400" b="1" dirty="0">
                          <a:solidFill>
                            <a:schemeClr val="tx1"/>
                          </a:solidFill>
                          <a:effectLst/>
                        </a:rPr>
                        <a:t>54.7%</a:t>
                      </a:r>
                      <a:endParaRPr lang="es-DO"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680860750"/>
                  </a:ext>
                </a:extLst>
              </a:tr>
              <a:tr h="190500">
                <a:tc>
                  <a:txBody>
                    <a:bodyPr/>
                    <a:lstStyle/>
                    <a:p>
                      <a:pPr fontAlgn="auto">
                        <a:lnSpc>
                          <a:spcPct val="107000"/>
                        </a:lnSpc>
                        <a:spcAft>
                          <a:spcPts val="0"/>
                        </a:spcAft>
                      </a:pPr>
                      <a:r>
                        <a:rPr lang="es-DO" sz="1400" b="1" dirty="0">
                          <a:solidFill>
                            <a:schemeClr val="tx1"/>
                          </a:solidFill>
                          <a:effectLst/>
                        </a:rPr>
                        <a:t>Media General para Adultos (PREPARA)</a:t>
                      </a:r>
                      <a:endParaRPr lang="es-DO"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lumMod val="40000"/>
                        <a:lumOff val="60000"/>
                      </a:schemeClr>
                    </a:solidFill>
                  </a:tcPr>
                </a:tc>
                <a:tc>
                  <a:txBody>
                    <a:bodyPr/>
                    <a:lstStyle/>
                    <a:p>
                      <a:pPr algn="r" fontAlgn="auto">
                        <a:lnSpc>
                          <a:spcPct val="107000"/>
                        </a:lnSpc>
                        <a:spcAft>
                          <a:spcPts val="0"/>
                        </a:spcAft>
                      </a:pPr>
                      <a:r>
                        <a:rPr lang="es-DO" sz="1400" b="1" dirty="0">
                          <a:solidFill>
                            <a:schemeClr val="tx1"/>
                          </a:solidFill>
                          <a:effectLst/>
                        </a:rPr>
                        <a:t> 38,865   </a:t>
                      </a:r>
                      <a:endParaRPr lang="es-DO"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ctr" fontAlgn="auto">
                        <a:lnSpc>
                          <a:spcPct val="107000"/>
                        </a:lnSpc>
                        <a:spcAft>
                          <a:spcPts val="0"/>
                        </a:spcAft>
                      </a:pPr>
                      <a:r>
                        <a:rPr lang="es-DO" sz="1400" b="1" dirty="0">
                          <a:solidFill>
                            <a:schemeClr val="tx1"/>
                          </a:solidFill>
                          <a:effectLst/>
                        </a:rPr>
                        <a:t>31.1%</a:t>
                      </a:r>
                      <a:endParaRPr lang="es-DO"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r" fontAlgn="auto">
                        <a:lnSpc>
                          <a:spcPct val="107000"/>
                        </a:lnSpc>
                        <a:spcAft>
                          <a:spcPts val="0"/>
                        </a:spcAft>
                      </a:pPr>
                      <a:r>
                        <a:rPr lang="es-DO" sz="1400" b="1" dirty="0">
                          <a:solidFill>
                            <a:schemeClr val="tx1"/>
                          </a:solidFill>
                          <a:effectLst/>
                        </a:rPr>
                        <a:t> 24,766   </a:t>
                      </a:r>
                      <a:endParaRPr lang="es-DO"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tc>
                  <a:txBody>
                    <a:bodyPr/>
                    <a:lstStyle/>
                    <a:p>
                      <a:pPr algn="ctr" fontAlgn="auto">
                        <a:lnSpc>
                          <a:spcPct val="107000"/>
                        </a:lnSpc>
                        <a:spcAft>
                          <a:spcPts val="0"/>
                        </a:spcAft>
                      </a:pPr>
                      <a:r>
                        <a:rPr lang="es-DO" sz="1400" b="1" dirty="0">
                          <a:solidFill>
                            <a:schemeClr val="tx1"/>
                          </a:solidFill>
                          <a:effectLst/>
                        </a:rPr>
                        <a:t>27.7%</a:t>
                      </a:r>
                      <a:endParaRPr lang="es-DO"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1">
                        <a:lumMod val="40000"/>
                        <a:lumOff val="60000"/>
                      </a:schemeClr>
                    </a:solidFill>
                  </a:tcPr>
                </a:tc>
                <a:extLst>
                  <a:ext uri="{0D108BD9-81ED-4DB2-BD59-A6C34878D82A}">
                    <a16:rowId xmlns:a16="http://schemas.microsoft.com/office/drawing/2014/main" val="1485881244"/>
                  </a:ext>
                </a:extLst>
              </a:tr>
              <a:tr h="190500">
                <a:tc>
                  <a:txBody>
                    <a:bodyPr/>
                    <a:lstStyle/>
                    <a:p>
                      <a:pPr fontAlgn="auto">
                        <a:lnSpc>
                          <a:spcPct val="107000"/>
                        </a:lnSpc>
                        <a:spcAft>
                          <a:spcPts val="0"/>
                        </a:spcAft>
                      </a:pPr>
                      <a:r>
                        <a:rPr lang="es-DO" sz="1400" b="1" dirty="0">
                          <a:solidFill>
                            <a:schemeClr val="tx1"/>
                          </a:solidFill>
                          <a:effectLst/>
                        </a:rPr>
                        <a:t>Media Modalidad de Artes</a:t>
                      </a:r>
                      <a:endParaRPr lang="es-DO"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fontAlgn="auto">
                        <a:lnSpc>
                          <a:spcPct val="107000"/>
                        </a:lnSpc>
                        <a:spcAft>
                          <a:spcPts val="0"/>
                        </a:spcAft>
                      </a:pPr>
                      <a:r>
                        <a:rPr lang="es-DO" sz="1400" b="1">
                          <a:solidFill>
                            <a:schemeClr val="tx1"/>
                          </a:solidFill>
                          <a:effectLst/>
                        </a:rPr>
                        <a:t> 1,099   </a:t>
                      </a:r>
                      <a:endParaRPr lang="es-DO"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b="1" dirty="0">
                          <a:solidFill>
                            <a:schemeClr val="tx1"/>
                          </a:solidFill>
                          <a:effectLst/>
                        </a:rPr>
                        <a:t>0.9%</a:t>
                      </a:r>
                      <a:endParaRPr lang="es-DO"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fontAlgn="auto">
                        <a:lnSpc>
                          <a:spcPct val="107000"/>
                        </a:lnSpc>
                        <a:spcAft>
                          <a:spcPts val="0"/>
                        </a:spcAft>
                      </a:pPr>
                      <a:r>
                        <a:rPr lang="es-DO" sz="1400" b="1">
                          <a:solidFill>
                            <a:schemeClr val="tx1"/>
                          </a:solidFill>
                          <a:effectLst/>
                        </a:rPr>
                        <a:t> 673   </a:t>
                      </a:r>
                      <a:endParaRPr lang="es-DO"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b="1" dirty="0">
                          <a:solidFill>
                            <a:schemeClr val="tx1"/>
                          </a:solidFill>
                          <a:effectLst/>
                        </a:rPr>
                        <a:t>0.8%</a:t>
                      </a:r>
                      <a:endParaRPr lang="es-DO"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172090670"/>
                  </a:ext>
                </a:extLst>
              </a:tr>
              <a:tr h="190500">
                <a:tc>
                  <a:txBody>
                    <a:bodyPr/>
                    <a:lstStyle/>
                    <a:p>
                      <a:pPr fontAlgn="auto">
                        <a:lnSpc>
                          <a:spcPct val="107000"/>
                        </a:lnSpc>
                        <a:spcAft>
                          <a:spcPts val="0"/>
                        </a:spcAft>
                      </a:pPr>
                      <a:r>
                        <a:rPr lang="es-DO" sz="1400" b="1">
                          <a:solidFill>
                            <a:schemeClr val="tx1"/>
                          </a:solidFill>
                          <a:effectLst/>
                        </a:rPr>
                        <a:t>Media Técnico Profesional</a:t>
                      </a:r>
                      <a:endParaRPr lang="es-DO"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fontAlgn="auto">
                        <a:lnSpc>
                          <a:spcPct val="107000"/>
                        </a:lnSpc>
                        <a:spcAft>
                          <a:spcPts val="0"/>
                        </a:spcAft>
                      </a:pPr>
                      <a:r>
                        <a:rPr lang="es-DO" sz="1400" b="1">
                          <a:solidFill>
                            <a:schemeClr val="tx1"/>
                          </a:solidFill>
                          <a:effectLst/>
                        </a:rPr>
                        <a:t> 18,611   </a:t>
                      </a:r>
                      <a:endParaRPr lang="es-DO"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b="1" dirty="0">
                          <a:solidFill>
                            <a:schemeClr val="tx1"/>
                          </a:solidFill>
                          <a:effectLst/>
                        </a:rPr>
                        <a:t>14.9%</a:t>
                      </a:r>
                      <a:endParaRPr lang="es-DO"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fontAlgn="auto">
                        <a:lnSpc>
                          <a:spcPct val="107000"/>
                        </a:lnSpc>
                        <a:spcAft>
                          <a:spcPts val="0"/>
                        </a:spcAft>
                      </a:pPr>
                      <a:r>
                        <a:rPr lang="es-DO" sz="1400" b="1">
                          <a:solidFill>
                            <a:schemeClr val="tx1"/>
                          </a:solidFill>
                          <a:effectLst/>
                        </a:rPr>
                        <a:t> 15,056   </a:t>
                      </a:r>
                      <a:endParaRPr lang="es-DO"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b="1" dirty="0">
                          <a:solidFill>
                            <a:schemeClr val="tx1"/>
                          </a:solidFill>
                          <a:effectLst/>
                        </a:rPr>
                        <a:t>16.8%</a:t>
                      </a:r>
                      <a:endParaRPr lang="es-DO"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45272238"/>
                  </a:ext>
                </a:extLst>
              </a:tr>
              <a:tr h="190500">
                <a:tc>
                  <a:txBody>
                    <a:bodyPr/>
                    <a:lstStyle/>
                    <a:p>
                      <a:pPr fontAlgn="auto">
                        <a:lnSpc>
                          <a:spcPct val="107000"/>
                        </a:lnSpc>
                        <a:spcAft>
                          <a:spcPts val="0"/>
                        </a:spcAft>
                      </a:pPr>
                      <a:r>
                        <a:rPr lang="es-DO" sz="1400" b="1">
                          <a:solidFill>
                            <a:schemeClr val="tx1"/>
                          </a:solidFill>
                          <a:effectLst/>
                        </a:rPr>
                        <a:t>Total</a:t>
                      </a:r>
                      <a:endParaRPr lang="es-DO"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fontAlgn="auto">
                        <a:lnSpc>
                          <a:spcPct val="107000"/>
                        </a:lnSpc>
                        <a:spcAft>
                          <a:spcPts val="0"/>
                        </a:spcAft>
                      </a:pPr>
                      <a:r>
                        <a:rPr lang="es-DO" sz="1400" b="1">
                          <a:solidFill>
                            <a:schemeClr val="tx1"/>
                          </a:solidFill>
                          <a:effectLst/>
                        </a:rPr>
                        <a:t> 124,895   </a:t>
                      </a:r>
                      <a:endParaRPr lang="es-DO"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b="1" dirty="0">
                          <a:solidFill>
                            <a:schemeClr val="tx1"/>
                          </a:solidFill>
                          <a:effectLst/>
                        </a:rPr>
                        <a:t>100.0%</a:t>
                      </a:r>
                      <a:endParaRPr lang="es-DO"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fontAlgn="auto">
                        <a:lnSpc>
                          <a:spcPct val="107000"/>
                        </a:lnSpc>
                        <a:spcAft>
                          <a:spcPts val="0"/>
                        </a:spcAft>
                      </a:pPr>
                      <a:r>
                        <a:rPr lang="es-DO" sz="1400" b="1">
                          <a:solidFill>
                            <a:schemeClr val="tx1"/>
                          </a:solidFill>
                          <a:effectLst/>
                        </a:rPr>
                        <a:t> 89,362   </a:t>
                      </a:r>
                      <a:endParaRPr lang="es-DO"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b="1" dirty="0">
                          <a:solidFill>
                            <a:schemeClr val="tx1"/>
                          </a:solidFill>
                          <a:effectLst/>
                        </a:rPr>
                        <a:t>100.0%</a:t>
                      </a:r>
                      <a:endParaRPr lang="es-DO"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178140715"/>
                  </a:ext>
                </a:extLst>
              </a:tr>
            </a:tbl>
          </a:graphicData>
        </a:graphic>
      </p:graphicFrame>
      <p:pic>
        <p:nvPicPr>
          <p:cNvPr id="8" name="Gráfico 7" descr="Advertencia">
            <a:extLst>
              <a:ext uri="{FF2B5EF4-FFF2-40B4-BE49-F238E27FC236}">
                <a16:creationId xmlns:a16="http://schemas.microsoft.com/office/drawing/2014/main" id="{9D891F14-BBE1-4ADB-9F84-90624589C4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7696" y="1185416"/>
            <a:ext cx="780362" cy="780362"/>
          </a:xfrm>
          <a:prstGeom prst="rect">
            <a:avLst/>
          </a:prstGeom>
        </p:spPr>
      </p:pic>
    </p:spTree>
    <p:extLst>
      <p:ext uri="{BB962C8B-B14F-4D97-AF65-F5344CB8AC3E}">
        <p14:creationId xmlns:p14="http://schemas.microsoft.com/office/powerpoint/2010/main" val="1461350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a:extLst>
              <a:ext uri="{FF2B5EF4-FFF2-40B4-BE49-F238E27FC236}">
                <a16:creationId xmlns:a16="http://schemas.microsoft.com/office/drawing/2014/main" id="{B2D26B72-4DA9-4C4C-87DF-613EC84D89C6}"/>
              </a:ext>
            </a:extLst>
          </p:cNvPr>
          <p:cNvGrpSpPr/>
          <p:nvPr/>
        </p:nvGrpSpPr>
        <p:grpSpPr>
          <a:xfrm>
            <a:off x="0" y="0"/>
            <a:ext cx="9144000" cy="741600"/>
            <a:chOff x="0" y="0"/>
            <a:chExt cx="9144000" cy="859844"/>
          </a:xfrm>
        </p:grpSpPr>
        <p:pic>
          <p:nvPicPr>
            <p:cNvPr id="16" name="Picture 1" descr="TOP-01.jpg">
              <a:extLst>
                <a:ext uri="{FF2B5EF4-FFF2-40B4-BE49-F238E27FC236}">
                  <a16:creationId xmlns:a16="http://schemas.microsoft.com/office/drawing/2014/main" id="{629B0ADB-35E1-4DE8-9345-FAAAA4E50E65}"/>
                </a:ext>
              </a:extLst>
            </p:cNvPr>
            <p:cNvPicPr>
              <a:picLocks noChangeAspect="1"/>
            </p:cNvPicPr>
            <p:nvPr/>
          </p:nvPicPr>
          <p:blipFill rotWithShape="1">
            <a:blip r:embed="rId2">
              <a:extLst>
                <a:ext uri="{28A0092B-C50C-407E-A947-70E740481C1C}">
                  <a14:useLocalDpi xmlns:a14="http://schemas.microsoft.com/office/drawing/2010/main" val="0"/>
                </a:ext>
              </a:extLst>
            </a:blip>
            <a:srcRect b="76731"/>
            <a:stretch/>
          </p:blipFill>
          <p:spPr>
            <a:xfrm>
              <a:off x="0" y="0"/>
              <a:ext cx="9144000" cy="859844"/>
            </a:xfrm>
            <a:prstGeom prst="rect">
              <a:avLst/>
            </a:prstGeom>
          </p:spPr>
        </p:pic>
        <p:sp>
          <p:nvSpPr>
            <p:cNvPr id="19" name="TextBox 3">
              <a:extLst>
                <a:ext uri="{FF2B5EF4-FFF2-40B4-BE49-F238E27FC236}">
                  <a16:creationId xmlns:a16="http://schemas.microsoft.com/office/drawing/2014/main" id="{B34FAF4B-B9EC-4348-B2B0-A6DD131A79F3}"/>
                </a:ext>
              </a:extLst>
            </p:cNvPr>
            <p:cNvSpPr txBox="1"/>
            <p:nvPr/>
          </p:nvSpPr>
          <p:spPr>
            <a:xfrm>
              <a:off x="700980" y="2654"/>
              <a:ext cx="398041" cy="523220"/>
            </a:xfrm>
            <a:prstGeom prst="rect">
              <a:avLst/>
            </a:prstGeom>
            <a:noFill/>
          </p:spPr>
          <p:txBody>
            <a:bodyPr wrap="none" rtlCol="0">
              <a:spAutoFit/>
            </a:bodyPr>
            <a:lstStyle/>
            <a:p>
              <a:r>
                <a:rPr lang="en-US" sz="2800" b="1" dirty="0">
                  <a:solidFill>
                    <a:schemeClr val="bg1"/>
                  </a:solidFill>
                  <a:latin typeface="Gill Sans"/>
                  <a:cs typeface="Gill Sans"/>
                </a:rPr>
                <a:t>1</a:t>
              </a:r>
            </a:p>
          </p:txBody>
        </p:sp>
      </p:grpSp>
      <p:pic>
        <p:nvPicPr>
          <p:cNvPr id="11" name="Imagen 5">
            <a:extLst>
              <a:ext uri="{FF2B5EF4-FFF2-40B4-BE49-F238E27FC236}">
                <a16:creationId xmlns:a16="http://schemas.microsoft.com/office/drawing/2014/main" id="{C4EC0706-A616-4A3F-98C7-4FEC384E2DC9}"/>
              </a:ext>
            </a:extLst>
          </p:cNvPr>
          <p:cNvPicPr>
            <a:picLocks noChangeAspect="1"/>
          </p:cNvPicPr>
          <p:nvPr/>
        </p:nvPicPr>
        <p:blipFill>
          <a:blip r:embed="rId3"/>
          <a:stretch>
            <a:fillRect/>
          </a:stretch>
        </p:blipFill>
        <p:spPr>
          <a:xfrm>
            <a:off x="7913083" y="244700"/>
            <a:ext cx="1062424" cy="482705"/>
          </a:xfrm>
          <a:prstGeom prst="rect">
            <a:avLst/>
          </a:prstGeom>
          <a:noFill/>
          <a:ln cap="flat">
            <a:noFill/>
          </a:ln>
        </p:spPr>
      </p:pic>
      <p:sp>
        <p:nvSpPr>
          <p:cNvPr id="12" name="TextBox 12">
            <a:extLst>
              <a:ext uri="{FF2B5EF4-FFF2-40B4-BE49-F238E27FC236}">
                <a16:creationId xmlns:a16="http://schemas.microsoft.com/office/drawing/2014/main" id="{27498A1B-E1AC-4C07-9124-FEC878F413B4}"/>
              </a:ext>
            </a:extLst>
          </p:cNvPr>
          <p:cNvSpPr txBox="1"/>
          <p:nvPr/>
        </p:nvSpPr>
        <p:spPr>
          <a:xfrm>
            <a:off x="1233059" y="374695"/>
            <a:ext cx="3006272" cy="307777"/>
          </a:xfrm>
          <a:prstGeom prst="rect">
            <a:avLst/>
          </a:prstGeom>
          <a:noFill/>
        </p:spPr>
        <p:txBody>
          <a:bodyPr wrap="none" rtlCol="0">
            <a:spAutoFit/>
          </a:bodyPr>
          <a:lstStyle/>
          <a:p>
            <a:r>
              <a:rPr lang="es-ES_tradnl" sz="1400" b="1" dirty="0">
                <a:solidFill>
                  <a:schemeClr val="tx1">
                    <a:lumMod val="50000"/>
                    <a:lumOff val="50000"/>
                  </a:schemeClr>
                </a:solidFill>
                <a:latin typeface="Arial" panose="020B0604020202020204" pitchFamily="34" charset="0"/>
                <a:cs typeface="Arial" panose="020B0604020202020204" pitchFamily="34" charset="0"/>
              </a:rPr>
              <a:t>RESULTADOS DE APRENDIZAJE</a:t>
            </a:r>
            <a:endParaRPr lang="en-US"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12</a:t>
            </a:fld>
            <a:endParaRPr lang="en-US"/>
          </a:p>
        </p:txBody>
      </p:sp>
      <p:sp>
        <p:nvSpPr>
          <p:cNvPr id="3" name="Rectángulo 2">
            <a:extLst>
              <a:ext uri="{FF2B5EF4-FFF2-40B4-BE49-F238E27FC236}">
                <a16:creationId xmlns:a16="http://schemas.microsoft.com/office/drawing/2014/main" id="{DDBFA31E-F895-40E0-ACF2-931105FA988E}"/>
              </a:ext>
            </a:extLst>
          </p:cNvPr>
          <p:cNvSpPr/>
          <p:nvPr/>
        </p:nvSpPr>
        <p:spPr>
          <a:xfrm>
            <a:off x="871870" y="986300"/>
            <a:ext cx="7899990" cy="369332"/>
          </a:xfrm>
          <a:prstGeom prst="rect">
            <a:avLst/>
          </a:prstGeom>
          <a:solidFill>
            <a:srgbClr val="F79646"/>
          </a:solidFill>
        </p:spPr>
        <p:txBody>
          <a:bodyPr wrap="square">
            <a:spAutoFit/>
          </a:bodyPr>
          <a:lstStyle/>
          <a:p>
            <a:r>
              <a:rPr lang="es-ES" b="1" dirty="0">
                <a:solidFill>
                  <a:schemeClr val="bg1"/>
                </a:solidFill>
              </a:rPr>
              <a:t>Lectoescritura inicial en Latinoamérica y el Caribe: una revisión sistemática. REVIE</a:t>
            </a:r>
            <a:endParaRPr lang="es-DO" b="1" dirty="0">
              <a:solidFill>
                <a:schemeClr val="bg1"/>
              </a:solidFill>
            </a:endParaRPr>
          </a:p>
        </p:txBody>
      </p:sp>
      <p:sp>
        <p:nvSpPr>
          <p:cNvPr id="4" name="Rectángulo 3">
            <a:extLst>
              <a:ext uri="{FF2B5EF4-FFF2-40B4-BE49-F238E27FC236}">
                <a16:creationId xmlns:a16="http://schemas.microsoft.com/office/drawing/2014/main" id="{EAE5730F-C20B-4AEC-B334-027166F3C6FB}"/>
              </a:ext>
            </a:extLst>
          </p:cNvPr>
          <p:cNvSpPr/>
          <p:nvPr/>
        </p:nvSpPr>
        <p:spPr>
          <a:xfrm>
            <a:off x="871868" y="1381439"/>
            <a:ext cx="7899991" cy="3570208"/>
          </a:xfrm>
          <a:prstGeom prst="rect">
            <a:avLst/>
          </a:prstGeom>
        </p:spPr>
        <p:txBody>
          <a:bodyPr wrap="square">
            <a:spAutoFit/>
          </a:bodyPr>
          <a:lstStyle/>
          <a:p>
            <a:r>
              <a:rPr lang="es-ES" sz="1600" dirty="0"/>
              <a:t>Evidencias de los estudios encontrados:</a:t>
            </a:r>
            <a:r>
              <a:rPr lang="es-ES" dirty="0"/>
              <a:t> </a:t>
            </a:r>
            <a:endParaRPr lang="es-DO" dirty="0"/>
          </a:p>
          <a:p>
            <a:pPr marL="285750" lvl="0" indent="-285750">
              <a:buFont typeface="Arial" panose="020B0604020202020204" pitchFamily="34" charset="0"/>
              <a:buChar char="•"/>
            </a:pPr>
            <a:r>
              <a:rPr lang="es-ES" sz="1600" dirty="0"/>
              <a:t>Los programas de </a:t>
            </a:r>
            <a:r>
              <a:rPr lang="es-ES" sz="1600" b="1" dirty="0"/>
              <a:t>capacitación docente</a:t>
            </a:r>
            <a:r>
              <a:rPr lang="es-ES" sz="1600" dirty="0"/>
              <a:t> pueden afectar de manera positiva los resultados de la lectoescritura inicial cuando están bien implementados y se complementan con una capacitación docente sostenida.</a:t>
            </a:r>
            <a:endParaRPr lang="es-DO" sz="1600" dirty="0"/>
          </a:p>
          <a:p>
            <a:pPr marL="285750" lvl="0" indent="-285750">
              <a:buFont typeface="Arial" panose="020B0604020202020204" pitchFamily="34" charset="0"/>
              <a:buChar char="•"/>
            </a:pPr>
            <a:r>
              <a:rPr lang="es-ES" sz="1600" dirty="0"/>
              <a:t>Los </a:t>
            </a:r>
            <a:r>
              <a:rPr lang="es-ES" sz="1600" b="1" dirty="0"/>
              <a:t>programas de nutrición</a:t>
            </a:r>
            <a:r>
              <a:rPr lang="es-ES" sz="1600" dirty="0"/>
              <a:t> pueden afectar de manera positiva los resultados de la lectoescritura inicial en contextos en los que la malnutrición y la emaciación son elevadas.</a:t>
            </a:r>
            <a:endParaRPr lang="es-DO" sz="1600" dirty="0"/>
          </a:p>
          <a:p>
            <a:pPr marL="285750" lvl="0" indent="-285750">
              <a:buFont typeface="Arial" panose="020B0604020202020204" pitchFamily="34" charset="0"/>
              <a:buChar char="•"/>
            </a:pPr>
            <a:r>
              <a:rPr lang="es-ES" sz="1600" dirty="0"/>
              <a:t>La distribución de </a:t>
            </a:r>
            <a:r>
              <a:rPr lang="es-ES" sz="1600" b="1" dirty="0"/>
              <a:t>computadoras portátiles</a:t>
            </a:r>
            <a:r>
              <a:rPr lang="es-ES" sz="1600" dirty="0"/>
              <a:t> a los niños puede tener un efecto adverso en los resultados de la lectoescritura inicial.</a:t>
            </a:r>
          </a:p>
          <a:p>
            <a:pPr marL="285750" lvl="0" indent="-285750">
              <a:buFont typeface="Arial" panose="020B0604020202020204" pitchFamily="34" charset="0"/>
              <a:buChar char="•"/>
            </a:pPr>
            <a:r>
              <a:rPr lang="es-ES" sz="1600" dirty="0"/>
              <a:t>El </a:t>
            </a:r>
            <a:r>
              <a:rPr lang="es-ES" sz="1600" b="1" dirty="0"/>
              <a:t>reconocimiento de los fonemas, el método fonético, la fluidez y la compresión</a:t>
            </a:r>
            <a:r>
              <a:rPr lang="es-ES" sz="1600" dirty="0"/>
              <a:t> se asocian con una mejora en la capacidad de lectura.</a:t>
            </a:r>
            <a:endParaRPr lang="es-DO" sz="1600" dirty="0"/>
          </a:p>
          <a:p>
            <a:pPr marL="285750" lvl="0" indent="-285750">
              <a:buFont typeface="Arial" panose="020B0604020202020204" pitchFamily="34" charset="0"/>
              <a:buChar char="•"/>
            </a:pPr>
            <a:r>
              <a:rPr lang="es-ES" sz="1600" dirty="0"/>
              <a:t>La </a:t>
            </a:r>
            <a:r>
              <a:rPr lang="es-ES" sz="1600" b="1" dirty="0"/>
              <a:t>pobreza y el trabajo infantil</a:t>
            </a:r>
            <a:r>
              <a:rPr lang="es-ES" sz="1600" dirty="0"/>
              <a:t> se correlacionan de manera negativa con los resultados de la lectoescritura inicial. </a:t>
            </a:r>
          </a:p>
          <a:p>
            <a:pPr marL="285750" lvl="0" indent="-285750">
              <a:buFont typeface="Arial" panose="020B0604020202020204" pitchFamily="34" charset="0"/>
              <a:buChar char="•"/>
            </a:pPr>
            <a:r>
              <a:rPr lang="es-ES" sz="1600" dirty="0"/>
              <a:t>La calidad de la </a:t>
            </a:r>
            <a:r>
              <a:rPr lang="es-ES" sz="1600" b="1" dirty="0"/>
              <a:t>educación preescolar</a:t>
            </a:r>
            <a:r>
              <a:rPr lang="es-ES" sz="1600" dirty="0"/>
              <a:t> se asocia de manera positiva con los resultados de la lectoescritura inicial”.</a:t>
            </a:r>
            <a:endParaRPr lang="es-DO" sz="1600" dirty="0"/>
          </a:p>
        </p:txBody>
      </p:sp>
      <p:pic>
        <p:nvPicPr>
          <p:cNvPr id="10" name="Gráfico 9" descr="Aula">
            <a:extLst>
              <a:ext uri="{FF2B5EF4-FFF2-40B4-BE49-F238E27FC236}">
                <a16:creationId xmlns:a16="http://schemas.microsoft.com/office/drawing/2014/main" id="{B212C9D4-47E0-4D15-81E7-CB1598BDA45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7565" y="880832"/>
            <a:ext cx="583037" cy="583037"/>
          </a:xfrm>
          <a:prstGeom prst="rect">
            <a:avLst/>
          </a:prstGeom>
        </p:spPr>
      </p:pic>
    </p:spTree>
    <p:extLst>
      <p:ext uri="{BB962C8B-B14F-4D97-AF65-F5344CB8AC3E}">
        <p14:creationId xmlns:p14="http://schemas.microsoft.com/office/powerpoint/2010/main" val="1431962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a:extLst>
              <a:ext uri="{FF2B5EF4-FFF2-40B4-BE49-F238E27FC236}">
                <a16:creationId xmlns:a16="http://schemas.microsoft.com/office/drawing/2014/main" id="{B2D26B72-4DA9-4C4C-87DF-613EC84D89C6}"/>
              </a:ext>
            </a:extLst>
          </p:cNvPr>
          <p:cNvGrpSpPr/>
          <p:nvPr/>
        </p:nvGrpSpPr>
        <p:grpSpPr>
          <a:xfrm>
            <a:off x="0" y="0"/>
            <a:ext cx="9144000" cy="741600"/>
            <a:chOff x="0" y="0"/>
            <a:chExt cx="9144000" cy="859844"/>
          </a:xfrm>
        </p:grpSpPr>
        <p:pic>
          <p:nvPicPr>
            <p:cNvPr id="16" name="Picture 1" descr="TOP-01.jpg">
              <a:extLst>
                <a:ext uri="{FF2B5EF4-FFF2-40B4-BE49-F238E27FC236}">
                  <a16:creationId xmlns:a16="http://schemas.microsoft.com/office/drawing/2014/main" id="{629B0ADB-35E1-4DE8-9345-FAAAA4E50E65}"/>
                </a:ext>
              </a:extLst>
            </p:cNvPr>
            <p:cNvPicPr>
              <a:picLocks noChangeAspect="1"/>
            </p:cNvPicPr>
            <p:nvPr/>
          </p:nvPicPr>
          <p:blipFill rotWithShape="1">
            <a:blip r:embed="rId2">
              <a:extLst>
                <a:ext uri="{28A0092B-C50C-407E-A947-70E740481C1C}">
                  <a14:useLocalDpi xmlns:a14="http://schemas.microsoft.com/office/drawing/2010/main" val="0"/>
                </a:ext>
              </a:extLst>
            </a:blip>
            <a:srcRect b="76731"/>
            <a:stretch/>
          </p:blipFill>
          <p:spPr>
            <a:xfrm>
              <a:off x="0" y="0"/>
              <a:ext cx="9144000" cy="859844"/>
            </a:xfrm>
            <a:prstGeom prst="rect">
              <a:avLst/>
            </a:prstGeom>
          </p:spPr>
        </p:pic>
        <p:sp>
          <p:nvSpPr>
            <p:cNvPr id="19" name="TextBox 3">
              <a:extLst>
                <a:ext uri="{FF2B5EF4-FFF2-40B4-BE49-F238E27FC236}">
                  <a16:creationId xmlns:a16="http://schemas.microsoft.com/office/drawing/2014/main" id="{B34FAF4B-B9EC-4348-B2B0-A6DD131A79F3}"/>
                </a:ext>
              </a:extLst>
            </p:cNvPr>
            <p:cNvSpPr txBox="1"/>
            <p:nvPr/>
          </p:nvSpPr>
          <p:spPr>
            <a:xfrm>
              <a:off x="700980" y="2654"/>
              <a:ext cx="398041" cy="523220"/>
            </a:xfrm>
            <a:prstGeom prst="rect">
              <a:avLst/>
            </a:prstGeom>
            <a:noFill/>
          </p:spPr>
          <p:txBody>
            <a:bodyPr wrap="none" rtlCol="0">
              <a:spAutoFit/>
            </a:bodyPr>
            <a:lstStyle/>
            <a:p>
              <a:r>
                <a:rPr lang="en-US" sz="2800" b="1" dirty="0">
                  <a:solidFill>
                    <a:schemeClr val="bg1"/>
                  </a:solidFill>
                  <a:latin typeface="Gill Sans"/>
                  <a:cs typeface="Gill Sans"/>
                </a:rPr>
                <a:t>1</a:t>
              </a:r>
            </a:p>
          </p:txBody>
        </p:sp>
      </p:grpSp>
      <p:pic>
        <p:nvPicPr>
          <p:cNvPr id="11" name="Imagen 5">
            <a:extLst>
              <a:ext uri="{FF2B5EF4-FFF2-40B4-BE49-F238E27FC236}">
                <a16:creationId xmlns:a16="http://schemas.microsoft.com/office/drawing/2014/main" id="{C4EC0706-A616-4A3F-98C7-4FEC384E2DC9}"/>
              </a:ext>
            </a:extLst>
          </p:cNvPr>
          <p:cNvPicPr>
            <a:picLocks noChangeAspect="1"/>
          </p:cNvPicPr>
          <p:nvPr/>
        </p:nvPicPr>
        <p:blipFill>
          <a:blip r:embed="rId3"/>
          <a:stretch>
            <a:fillRect/>
          </a:stretch>
        </p:blipFill>
        <p:spPr>
          <a:xfrm>
            <a:off x="7913083" y="244700"/>
            <a:ext cx="1062424" cy="482705"/>
          </a:xfrm>
          <a:prstGeom prst="rect">
            <a:avLst/>
          </a:prstGeom>
          <a:noFill/>
          <a:ln cap="flat">
            <a:noFill/>
          </a:ln>
        </p:spPr>
      </p:pic>
      <p:sp>
        <p:nvSpPr>
          <p:cNvPr id="12" name="TextBox 12">
            <a:extLst>
              <a:ext uri="{FF2B5EF4-FFF2-40B4-BE49-F238E27FC236}">
                <a16:creationId xmlns:a16="http://schemas.microsoft.com/office/drawing/2014/main" id="{27498A1B-E1AC-4C07-9124-FEC878F413B4}"/>
              </a:ext>
            </a:extLst>
          </p:cNvPr>
          <p:cNvSpPr txBox="1"/>
          <p:nvPr/>
        </p:nvSpPr>
        <p:spPr>
          <a:xfrm>
            <a:off x="1233059" y="374695"/>
            <a:ext cx="3006272" cy="307777"/>
          </a:xfrm>
          <a:prstGeom prst="rect">
            <a:avLst/>
          </a:prstGeom>
          <a:noFill/>
        </p:spPr>
        <p:txBody>
          <a:bodyPr wrap="none" rtlCol="0">
            <a:spAutoFit/>
          </a:bodyPr>
          <a:lstStyle/>
          <a:p>
            <a:r>
              <a:rPr lang="es-ES_tradnl" sz="1400" b="1" dirty="0">
                <a:solidFill>
                  <a:schemeClr val="tx1">
                    <a:lumMod val="50000"/>
                    <a:lumOff val="50000"/>
                  </a:schemeClr>
                </a:solidFill>
                <a:latin typeface="Arial" panose="020B0604020202020204" pitchFamily="34" charset="0"/>
                <a:cs typeface="Arial" panose="020B0604020202020204" pitchFamily="34" charset="0"/>
              </a:rPr>
              <a:t>RESULTADOS DE APRENDIZAJE</a:t>
            </a:r>
            <a:endParaRPr lang="en-US"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13</a:t>
            </a:fld>
            <a:endParaRPr lang="en-US"/>
          </a:p>
        </p:txBody>
      </p:sp>
      <p:sp>
        <p:nvSpPr>
          <p:cNvPr id="3" name="Rectángulo 2">
            <a:extLst>
              <a:ext uri="{FF2B5EF4-FFF2-40B4-BE49-F238E27FC236}">
                <a16:creationId xmlns:a16="http://schemas.microsoft.com/office/drawing/2014/main" id="{DDBFA31E-F895-40E0-ACF2-931105FA988E}"/>
              </a:ext>
            </a:extLst>
          </p:cNvPr>
          <p:cNvSpPr/>
          <p:nvPr/>
        </p:nvSpPr>
        <p:spPr>
          <a:xfrm>
            <a:off x="871868" y="785335"/>
            <a:ext cx="7899992" cy="369332"/>
          </a:xfrm>
          <a:prstGeom prst="rect">
            <a:avLst/>
          </a:prstGeom>
          <a:solidFill>
            <a:srgbClr val="F79646"/>
          </a:solidFill>
        </p:spPr>
        <p:txBody>
          <a:bodyPr wrap="square">
            <a:spAutoFit/>
          </a:bodyPr>
          <a:lstStyle/>
          <a:p>
            <a:r>
              <a:rPr lang="es-E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Proyecto “</a:t>
            </a:r>
            <a:r>
              <a:rPr lang="es-ES"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Usaid</a:t>
            </a:r>
            <a:r>
              <a:rPr lang="es-E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-Leer”. USAID, UNIBE, Visión Mundial, MINERD</a:t>
            </a:r>
            <a:endParaRPr lang="es-DO" b="1" dirty="0">
              <a:solidFill>
                <a:schemeClr val="bg1"/>
              </a:solidFill>
            </a:endParaRPr>
          </a:p>
        </p:txBody>
      </p:sp>
      <p:sp>
        <p:nvSpPr>
          <p:cNvPr id="4" name="Rectángulo 3">
            <a:extLst>
              <a:ext uri="{FF2B5EF4-FFF2-40B4-BE49-F238E27FC236}">
                <a16:creationId xmlns:a16="http://schemas.microsoft.com/office/drawing/2014/main" id="{EAE5730F-C20B-4AEC-B334-027166F3C6FB}"/>
              </a:ext>
            </a:extLst>
          </p:cNvPr>
          <p:cNvSpPr/>
          <p:nvPr/>
        </p:nvSpPr>
        <p:spPr>
          <a:xfrm>
            <a:off x="871868" y="1180474"/>
            <a:ext cx="7899992" cy="3785652"/>
          </a:xfrm>
          <a:prstGeom prst="rect">
            <a:avLst/>
          </a:prstGeom>
        </p:spPr>
        <p:txBody>
          <a:bodyPr wrap="square">
            <a:spAutoFit/>
          </a:bodyPr>
          <a:lstStyle/>
          <a:p>
            <a:pPr marL="285750" indent="-285750" algn="just" fontAlgn="auto">
              <a:spcAft>
                <a:spcPts val="0"/>
              </a:spcAft>
              <a:buFont typeface="Arial" panose="020B0604020202020204" pitchFamily="34" charset="0"/>
              <a:buChar char="•"/>
            </a:pPr>
            <a:r>
              <a:rPr lang="es-ES" sz="1600" dirty="0"/>
              <a:t>390 escuelas del sector público, beneficiando a 200,000 estudiantes de primero a sexto grado del nivel primario.</a:t>
            </a:r>
            <a:endParaRPr lang="es-ES" sz="1600" dirty="0">
              <a:ea typeface="Calibri" panose="020F0502020204030204" pitchFamily="34" charset="0"/>
              <a:cs typeface="Times New Roman" panose="02020603050405020304" pitchFamily="18" charset="0"/>
            </a:endParaRPr>
          </a:p>
          <a:p>
            <a:pPr marL="285750" indent="-285750" algn="just" fontAlgn="auto">
              <a:spcAft>
                <a:spcPts val="0"/>
              </a:spcAft>
              <a:buFont typeface="Arial" panose="020B0604020202020204" pitchFamily="34" charset="0"/>
              <a:buChar char="•"/>
            </a:pPr>
            <a:r>
              <a:rPr lang="es-ES" sz="1600" dirty="0">
                <a:latin typeface="Calibri" panose="020F0502020204030204" pitchFamily="34" charset="0"/>
                <a:ea typeface="Calibri" panose="020F0502020204030204" pitchFamily="34" charset="0"/>
                <a:cs typeface="Times New Roman" panose="02020603050405020304" pitchFamily="18" charset="0"/>
              </a:rPr>
              <a:t>El proyecto se fundamenta en la teoría </a:t>
            </a:r>
            <a:r>
              <a:rPr lang="es-ES" sz="1600" dirty="0">
                <a:latin typeface="Calibri" panose="020F0502020204030204" pitchFamily="34" charset="0"/>
                <a:ea typeface="Calibri" panose="020F0502020204030204" pitchFamily="34" charset="0"/>
                <a:cs typeface="Calibri" panose="020F0502020204030204" pitchFamily="34" charset="0"/>
              </a:rPr>
              <a:t>simple de la lectura, la teoría de la automatización lectora y en las recomendaciones más recientes de las neurociencias para la enseñanza de la lectura y escritura. </a:t>
            </a:r>
          </a:p>
          <a:p>
            <a:pPr marL="285750" indent="-285750" algn="just" fontAlgn="auto">
              <a:spcAft>
                <a:spcPts val="0"/>
              </a:spcAft>
              <a:buFont typeface="Arial" panose="020B0604020202020204" pitchFamily="34" charset="0"/>
              <a:buChar char="•"/>
            </a:pPr>
            <a:r>
              <a:rPr lang="es-DO" sz="1600" dirty="0">
                <a:latin typeface="Calibri" panose="020F0502020204030204" pitchFamily="34" charset="0"/>
                <a:ea typeface="Calibri" panose="020F0502020204030204" pitchFamily="34" charset="0"/>
                <a:cs typeface="Calibri" panose="020F0502020204030204" pitchFamily="34" charset="0"/>
              </a:rPr>
              <a:t>Aunque no se dispone de la evaluación final de resultados, que se llevará a cabo en el año 2020, el estudio de línea media y los monitoreos anuales presentan </a:t>
            </a:r>
            <a:r>
              <a:rPr lang="es-DO" sz="1600" b="1" dirty="0">
                <a:latin typeface="Calibri" panose="020F0502020204030204" pitchFamily="34" charset="0"/>
                <a:ea typeface="Calibri" panose="020F0502020204030204" pitchFamily="34" charset="0"/>
                <a:cs typeface="Calibri" panose="020F0502020204030204" pitchFamily="34" charset="0"/>
              </a:rPr>
              <a:t>resultados esperanzadores. </a:t>
            </a:r>
            <a:endParaRPr lang="es-ES" sz="1600" b="1" dirty="0">
              <a:latin typeface="Calibri" panose="020F0502020204030204" pitchFamily="34" charset="0"/>
              <a:ea typeface="Calibri" panose="020F0502020204030204" pitchFamily="34" charset="0"/>
              <a:cs typeface="Calibri" panose="020F0502020204030204" pitchFamily="34" charset="0"/>
            </a:endParaRPr>
          </a:p>
          <a:p>
            <a:pPr marL="285750" indent="-285750" algn="just" fontAlgn="auto">
              <a:spcAft>
                <a:spcPts val="0"/>
              </a:spcAft>
              <a:buFont typeface="Arial" panose="020B0604020202020204" pitchFamily="34" charset="0"/>
              <a:buChar char="•"/>
            </a:pPr>
            <a:r>
              <a:rPr lang="es-ES" sz="1600" dirty="0">
                <a:latin typeface="Calibri" panose="020F0502020204030204" pitchFamily="34" charset="0"/>
                <a:ea typeface="Calibri" panose="020F0502020204030204" pitchFamily="34" charset="0"/>
                <a:cs typeface="Calibri" panose="020F0502020204030204" pitchFamily="34" charset="0"/>
              </a:rPr>
              <a:t>Las lecciones aprendidas hasta el momento:</a:t>
            </a:r>
          </a:p>
          <a:p>
            <a:pPr marL="742950" lvl="1" indent="-285750" algn="just">
              <a:buFont typeface="Arial" panose="020B0604020202020204" pitchFamily="34" charset="0"/>
              <a:buChar char="•"/>
            </a:pPr>
            <a:r>
              <a:rPr lang="es-ES" sz="1600" b="1" dirty="0">
                <a:latin typeface="Calibri" panose="020F0502020204030204" pitchFamily="34" charset="0"/>
                <a:ea typeface="Calibri" panose="020F0502020204030204" pitchFamily="34" charset="0"/>
                <a:cs typeface="Calibri" panose="020F0502020204030204" pitchFamily="34" charset="0"/>
              </a:rPr>
              <a:t>El modelo de formación y acompañamiento docente es importante y beneficioso, pero no suficiente </a:t>
            </a:r>
            <a:r>
              <a:rPr lang="es-ES" sz="1600" dirty="0">
                <a:latin typeface="Calibri" panose="020F0502020204030204" pitchFamily="34" charset="0"/>
                <a:ea typeface="Calibri" panose="020F0502020204030204" pitchFamily="34" charset="0"/>
                <a:cs typeface="Calibri" panose="020F0502020204030204" pitchFamily="34" charset="0"/>
              </a:rPr>
              <a:t>para lograr cambios en la comprensión lectora de los estudiantes. </a:t>
            </a:r>
          </a:p>
          <a:p>
            <a:pPr marL="742950" lvl="1" indent="-285750" algn="just">
              <a:buFont typeface="Arial" panose="020B0604020202020204" pitchFamily="34" charset="0"/>
              <a:buChar char="•"/>
            </a:pPr>
            <a:r>
              <a:rPr lang="es-ES" sz="1600" dirty="0">
                <a:latin typeface="Calibri" panose="020F0502020204030204" pitchFamily="34" charset="0"/>
                <a:ea typeface="Calibri" panose="020F0502020204030204" pitchFamily="34" charset="0"/>
                <a:cs typeface="Calibri" panose="020F0502020204030204" pitchFamily="34" charset="0"/>
              </a:rPr>
              <a:t>Es necesario prestar atención a los recursos de práctica, especialmente en ambientes escolares con grandes deficiencias en las habilidades lectoras. </a:t>
            </a:r>
            <a:r>
              <a:rPr lang="es-ES" sz="1600" b="1" dirty="0">
                <a:latin typeface="Calibri" panose="020F0502020204030204" pitchFamily="34" charset="0"/>
                <a:ea typeface="Calibri" panose="020F0502020204030204" pitchFamily="34" charset="0"/>
                <a:cs typeface="Calibri" panose="020F0502020204030204" pitchFamily="34" charset="0"/>
              </a:rPr>
              <a:t>La colección de libros decodificables de dificultad progresiva mostró ser un recurso indispensable durante el aprendizaje de la lectura en los estudiantes del proyecto</a:t>
            </a:r>
            <a:r>
              <a:rPr lang="es-ES" sz="1600" dirty="0">
                <a:latin typeface="Calibri" panose="020F0502020204030204" pitchFamily="34" charset="0"/>
                <a:ea typeface="Calibri" panose="020F0502020204030204" pitchFamily="34" charset="0"/>
                <a:cs typeface="Calibri" panose="020F0502020204030204" pitchFamily="34" charset="0"/>
              </a:rPr>
              <a:t>”.</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Gráfico 16" descr="Aula">
            <a:extLst>
              <a:ext uri="{FF2B5EF4-FFF2-40B4-BE49-F238E27FC236}">
                <a16:creationId xmlns:a16="http://schemas.microsoft.com/office/drawing/2014/main" id="{5D79B16F-8A0E-43E1-B4FE-3FB0484AF5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7565" y="679867"/>
            <a:ext cx="583037" cy="583037"/>
          </a:xfrm>
          <a:prstGeom prst="rect">
            <a:avLst/>
          </a:prstGeom>
        </p:spPr>
      </p:pic>
    </p:spTree>
    <p:extLst>
      <p:ext uri="{BB962C8B-B14F-4D97-AF65-F5344CB8AC3E}">
        <p14:creationId xmlns:p14="http://schemas.microsoft.com/office/powerpoint/2010/main" val="4061123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a:extLst>
              <a:ext uri="{FF2B5EF4-FFF2-40B4-BE49-F238E27FC236}">
                <a16:creationId xmlns:a16="http://schemas.microsoft.com/office/drawing/2014/main" id="{B2D26B72-4DA9-4C4C-87DF-613EC84D89C6}"/>
              </a:ext>
            </a:extLst>
          </p:cNvPr>
          <p:cNvGrpSpPr/>
          <p:nvPr/>
        </p:nvGrpSpPr>
        <p:grpSpPr>
          <a:xfrm>
            <a:off x="0" y="0"/>
            <a:ext cx="9144000" cy="741600"/>
            <a:chOff x="0" y="0"/>
            <a:chExt cx="9144000" cy="859844"/>
          </a:xfrm>
        </p:grpSpPr>
        <p:pic>
          <p:nvPicPr>
            <p:cNvPr id="16" name="Picture 1" descr="TOP-01.jpg">
              <a:extLst>
                <a:ext uri="{FF2B5EF4-FFF2-40B4-BE49-F238E27FC236}">
                  <a16:creationId xmlns:a16="http://schemas.microsoft.com/office/drawing/2014/main" id="{629B0ADB-35E1-4DE8-9345-FAAAA4E50E65}"/>
                </a:ext>
              </a:extLst>
            </p:cNvPr>
            <p:cNvPicPr>
              <a:picLocks noChangeAspect="1"/>
            </p:cNvPicPr>
            <p:nvPr/>
          </p:nvPicPr>
          <p:blipFill rotWithShape="1">
            <a:blip r:embed="rId2">
              <a:extLst>
                <a:ext uri="{28A0092B-C50C-407E-A947-70E740481C1C}">
                  <a14:useLocalDpi xmlns:a14="http://schemas.microsoft.com/office/drawing/2010/main" val="0"/>
                </a:ext>
              </a:extLst>
            </a:blip>
            <a:srcRect b="76731"/>
            <a:stretch/>
          </p:blipFill>
          <p:spPr>
            <a:xfrm>
              <a:off x="0" y="0"/>
              <a:ext cx="9144000" cy="859844"/>
            </a:xfrm>
            <a:prstGeom prst="rect">
              <a:avLst/>
            </a:prstGeom>
          </p:spPr>
        </p:pic>
        <p:sp>
          <p:nvSpPr>
            <p:cNvPr id="19" name="TextBox 3">
              <a:extLst>
                <a:ext uri="{FF2B5EF4-FFF2-40B4-BE49-F238E27FC236}">
                  <a16:creationId xmlns:a16="http://schemas.microsoft.com/office/drawing/2014/main" id="{B34FAF4B-B9EC-4348-B2B0-A6DD131A79F3}"/>
                </a:ext>
              </a:extLst>
            </p:cNvPr>
            <p:cNvSpPr txBox="1"/>
            <p:nvPr/>
          </p:nvSpPr>
          <p:spPr>
            <a:xfrm>
              <a:off x="700980" y="2654"/>
              <a:ext cx="398041" cy="523220"/>
            </a:xfrm>
            <a:prstGeom prst="rect">
              <a:avLst/>
            </a:prstGeom>
            <a:noFill/>
          </p:spPr>
          <p:txBody>
            <a:bodyPr wrap="none" rtlCol="0">
              <a:spAutoFit/>
            </a:bodyPr>
            <a:lstStyle/>
            <a:p>
              <a:r>
                <a:rPr lang="en-US" sz="2800" b="1" dirty="0">
                  <a:solidFill>
                    <a:schemeClr val="bg1"/>
                  </a:solidFill>
                  <a:latin typeface="Gill Sans"/>
                  <a:cs typeface="Gill Sans"/>
                </a:rPr>
                <a:t>1</a:t>
              </a:r>
            </a:p>
          </p:txBody>
        </p:sp>
      </p:grpSp>
      <p:pic>
        <p:nvPicPr>
          <p:cNvPr id="11" name="Imagen 5">
            <a:extLst>
              <a:ext uri="{FF2B5EF4-FFF2-40B4-BE49-F238E27FC236}">
                <a16:creationId xmlns:a16="http://schemas.microsoft.com/office/drawing/2014/main" id="{C4EC0706-A616-4A3F-98C7-4FEC384E2DC9}"/>
              </a:ext>
            </a:extLst>
          </p:cNvPr>
          <p:cNvPicPr>
            <a:picLocks noChangeAspect="1"/>
          </p:cNvPicPr>
          <p:nvPr/>
        </p:nvPicPr>
        <p:blipFill>
          <a:blip r:embed="rId3"/>
          <a:stretch>
            <a:fillRect/>
          </a:stretch>
        </p:blipFill>
        <p:spPr>
          <a:xfrm>
            <a:off x="7913083" y="244700"/>
            <a:ext cx="1062424" cy="482705"/>
          </a:xfrm>
          <a:prstGeom prst="rect">
            <a:avLst/>
          </a:prstGeom>
          <a:noFill/>
          <a:ln cap="flat">
            <a:noFill/>
          </a:ln>
        </p:spPr>
      </p:pic>
      <p:sp>
        <p:nvSpPr>
          <p:cNvPr id="12" name="TextBox 12">
            <a:extLst>
              <a:ext uri="{FF2B5EF4-FFF2-40B4-BE49-F238E27FC236}">
                <a16:creationId xmlns:a16="http://schemas.microsoft.com/office/drawing/2014/main" id="{27498A1B-E1AC-4C07-9124-FEC878F413B4}"/>
              </a:ext>
            </a:extLst>
          </p:cNvPr>
          <p:cNvSpPr txBox="1"/>
          <p:nvPr/>
        </p:nvSpPr>
        <p:spPr>
          <a:xfrm>
            <a:off x="1233059" y="374695"/>
            <a:ext cx="3006272" cy="307777"/>
          </a:xfrm>
          <a:prstGeom prst="rect">
            <a:avLst/>
          </a:prstGeom>
          <a:noFill/>
        </p:spPr>
        <p:txBody>
          <a:bodyPr wrap="none" rtlCol="0">
            <a:spAutoFit/>
          </a:bodyPr>
          <a:lstStyle/>
          <a:p>
            <a:r>
              <a:rPr lang="es-ES_tradnl" sz="1400" b="1" dirty="0">
                <a:solidFill>
                  <a:schemeClr val="tx1">
                    <a:lumMod val="50000"/>
                    <a:lumOff val="50000"/>
                  </a:schemeClr>
                </a:solidFill>
                <a:latin typeface="Arial" panose="020B0604020202020204" pitchFamily="34" charset="0"/>
                <a:cs typeface="Arial" panose="020B0604020202020204" pitchFamily="34" charset="0"/>
              </a:rPr>
              <a:t>RESULTADOS DE APRENDIZAJE</a:t>
            </a:r>
            <a:endParaRPr lang="en-US"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14</a:t>
            </a:fld>
            <a:endParaRPr lang="en-US"/>
          </a:p>
        </p:txBody>
      </p:sp>
      <p:sp>
        <p:nvSpPr>
          <p:cNvPr id="3" name="Rectángulo 2">
            <a:extLst>
              <a:ext uri="{FF2B5EF4-FFF2-40B4-BE49-F238E27FC236}">
                <a16:creationId xmlns:a16="http://schemas.microsoft.com/office/drawing/2014/main" id="{DDBFA31E-F895-40E0-ACF2-931105FA988E}"/>
              </a:ext>
            </a:extLst>
          </p:cNvPr>
          <p:cNvSpPr/>
          <p:nvPr/>
        </p:nvSpPr>
        <p:spPr>
          <a:xfrm>
            <a:off x="700980" y="986300"/>
            <a:ext cx="8070880" cy="369332"/>
          </a:xfrm>
          <a:prstGeom prst="rect">
            <a:avLst/>
          </a:prstGeom>
          <a:solidFill>
            <a:srgbClr val="F79646"/>
          </a:solidFill>
        </p:spPr>
        <p:txBody>
          <a:bodyPr wrap="square">
            <a:spAutoFit/>
          </a:bodyPr>
          <a:lstStyle/>
          <a:p>
            <a:r>
              <a:rPr lang="es-ES" b="1" dirty="0">
                <a:solidFill>
                  <a:schemeClr val="bg1"/>
                </a:solidFill>
              </a:rPr>
              <a:t>Libros de Texto para estudiantes en República Dominicana</a:t>
            </a:r>
            <a:endParaRPr lang="es-DO" b="1" dirty="0">
              <a:solidFill>
                <a:schemeClr val="bg1"/>
              </a:solidFill>
            </a:endParaRPr>
          </a:p>
        </p:txBody>
      </p:sp>
      <p:sp>
        <p:nvSpPr>
          <p:cNvPr id="4" name="Rectángulo 3">
            <a:extLst>
              <a:ext uri="{FF2B5EF4-FFF2-40B4-BE49-F238E27FC236}">
                <a16:creationId xmlns:a16="http://schemas.microsoft.com/office/drawing/2014/main" id="{EAE5730F-C20B-4AEC-B334-027166F3C6FB}"/>
              </a:ext>
            </a:extLst>
          </p:cNvPr>
          <p:cNvSpPr/>
          <p:nvPr/>
        </p:nvSpPr>
        <p:spPr>
          <a:xfrm>
            <a:off x="700980" y="1381439"/>
            <a:ext cx="8070880" cy="2585323"/>
          </a:xfrm>
          <a:prstGeom prst="rect">
            <a:avLst/>
          </a:prstGeom>
        </p:spPr>
        <p:txBody>
          <a:bodyPr wrap="square">
            <a:spAutoFit/>
          </a:bodyPr>
          <a:lstStyle/>
          <a:p>
            <a:pPr marL="285750" indent="-285750" fontAlgn="auto">
              <a:buFont typeface="Arial" panose="020B0604020202020204" pitchFamily="34" charset="0"/>
              <a:buChar char="•"/>
            </a:pPr>
            <a:r>
              <a:rPr lang="es-ES" dirty="0"/>
              <a:t> En abril de 2018 el MINERD inició el proceso para aprobar y contratar los libros de texto de los niveles Inicial y Primario, </a:t>
            </a:r>
          </a:p>
          <a:p>
            <a:pPr marL="285750" indent="-285750" fontAlgn="auto">
              <a:buFont typeface="Arial" panose="020B0604020202020204" pitchFamily="34" charset="0"/>
              <a:buChar char="•"/>
            </a:pPr>
            <a:r>
              <a:rPr lang="es-ES" dirty="0"/>
              <a:t>A finales del 2018, la Dirección de Currículo reporta que han sido evaluados 377 libros de texto en el marco del “Proceso de Propuestas de Libros de Texto para el Nivel Inicial y Nivel Primario”</a:t>
            </a:r>
          </a:p>
          <a:p>
            <a:pPr marL="285750" indent="-285750" fontAlgn="auto">
              <a:buFont typeface="Arial" panose="020B0604020202020204" pitchFamily="34" charset="0"/>
              <a:buChar char="•"/>
            </a:pPr>
            <a:r>
              <a:rPr lang="es-ES" dirty="0"/>
              <a:t>La adquisición de los libros, sin embargo, no se había llevado a cabo al final del primer semestre de 2019.</a:t>
            </a:r>
          </a:p>
          <a:p>
            <a:pPr marL="285750" indent="-285750" fontAlgn="auto">
              <a:buFont typeface="Arial" panose="020B0604020202020204" pitchFamily="34" charset="0"/>
              <a:buChar char="•"/>
            </a:pPr>
            <a:r>
              <a:rPr lang="es-ES" dirty="0"/>
              <a:t>Quinto año consecutivo sin libros de texto actualizados desde que se aprobó el nuevo currículo validado del Nivel Primario en el año 2015-2016.</a:t>
            </a:r>
            <a:endParaRPr lang="es-DO" dirty="0"/>
          </a:p>
        </p:txBody>
      </p:sp>
    </p:spTree>
    <p:extLst>
      <p:ext uri="{BB962C8B-B14F-4D97-AF65-F5344CB8AC3E}">
        <p14:creationId xmlns:p14="http://schemas.microsoft.com/office/powerpoint/2010/main" val="863444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1A2AB026-26ED-4B5A-8497-C2AF06EA31E6}"/>
              </a:ext>
            </a:extLst>
          </p:cNvPr>
          <p:cNvSpPr txBox="1"/>
          <p:nvPr/>
        </p:nvSpPr>
        <p:spPr>
          <a:xfrm>
            <a:off x="1539053" y="2487341"/>
            <a:ext cx="6530804" cy="1097736"/>
          </a:xfrm>
          <a:prstGeom prst="rect">
            <a:avLst/>
          </a:prstGeom>
          <a:noFill/>
        </p:spPr>
        <p:txBody>
          <a:bodyPr wrap="none" rtlCol="0">
            <a:spAutoFit/>
          </a:bodyPr>
          <a:lstStyle/>
          <a:p>
            <a:pPr>
              <a:lnSpc>
                <a:spcPct val="80000"/>
              </a:lnSpc>
            </a:pPr>
            <a:r>
              <a:rPr lang="es-ES" sz="4000" b="1" dirty="0">
                <a:solidFill>
                  <a:srgbClr val="17375E"/>
                </a:solidFill>
                <a:latin typeface="Arial Black" panose="020B0A04020102020204" pitchFamily="34" charset="0"/>
                <a:cs typeface="Gill Sans"/>
              </a:rPr>
              <a:t>PRIMERA INFANCIA</a:t>
            </a:r>
          </a:p>
          <a:p>
            <a:pPr>
              <a:lnSpc>
                <a:spcPct val="80000"/>
              </a:lnSpc>
            </a:pPr>
            <a:r>
              <a:rPr lang="es-ES" sz="4000" b="1" dirty="0">
                <a:solidFill>
                  <a:srgbClr val="17375E"/>
                </a:solidFill>
                <a:latin typeface="Arial Black" panose="020B0A04020102020204" pitchFamily="34" charset="0"/>
                <a:cs typeface="Gill Sans"/>
              </a:rPr>
              <a:t>Y EDUCACIÓN INICIAL</a:t>
            </a:r>
            <a:endParaRPr lang="en-US" sz="4000" b="1" dirty="0">
              <a:solidFill>
                <a:srgbClr val="17375E"/>
              </a:solidFill>
              <a:latin typeface="Arial Black" panose="020B0A04020102020204" pitchFamily="34" charset="0"/>
              <a:cs typeface="Gill Sans"/>
            </a:endParaRPr>
          </a:p>
        </p:txBody>
      </p:sp>
      <p:pic>
        <p:nvPicPr>
          <p:cNvPr id="6" name="Imagen 5">
            <a:extLst>
              <a:ext uri="{FF2B5EF4-FFF2-40B4-BE49-F238E27FC236}">
                <a16:creationId xmlns:a16="http://schemas.microsoft.com/office/drawing/2014/main" id="{3FB9BD7C-45D6-45C1-B8FF-9630DE7099F8}"/>
              </a:ext>
            </a:extLst>
          </p:cNvPr>
          <p:cNvPicPr>
            <a:picLocks noChangeAspect="1"/>
          </p:cNvPicPr>
          <p:nvPr/>
        </p:nvPicPr>
        <p:blipFill>
          <a:blip r:embed="rId2"/>
          <a:stretch>
            <a:fillRect/>
          </a:stretch>
        </p:blipFill>
        <p:spPr>
          <a:xfrm>
            <a:off x="7350172" y="166179"/>
            <a:ext cx="1484180" cy="674327"/>
          </a:xfrm>
          <a:prstGeom prst="rect">
            <a:avLst/>
          </a:prstGeom>
          <a:noFill/>
          <a:ln cap="flat">
            <a:noFill/>
          </a:ln>
        </p:spPr>
      </p:pic>
      <p:pic>
        <p:nvPicPr>
          <p:cNvPr id="2" name="Picture 1" descr="Screen Shot 2019-04-24 at 3.01.30 PM.png"/>
          <p:cNvPicPr>
            <a:picLocks noChangeAspect="1"/>
          </p:cNvPicPr>
          <p:nvPr/>
        </p:nvPicPr>
        <p:blipFill rotWithShape="1">
          <a:blip r:embed="rId3">
            <a:extLst>
              <a:ext uri="{28A0092B-C50C-407E-A947-70E740481C1C}">
                <a14:useLocalDpi xmlns:a14="http://schemas.microsoft.com/office/drawing/2010/main" val="0"/>
              </a:ext>
            </a:extLst>
          </a:blip>
          <a:srcRect l="3666" r="-1"/>
          <a:stretch/>
        </p:blipFill>
        <p:spPr>
          <a:xfrm>
            <a:off x="14948" y="695854"/>
            <a:ext cx="1604820" cy="3173568"/>
          </a:xfrm>
          <a:prstGeom prst="rect">
            <a:avLst/>
          </a:prstGeom>
        </p:spPr>
      </p:pic>
      <p:sp>
        <p:nvSpPr>
          <p:cNvPr id="3" name="Marcador de número de diapositiva 2"/>
          <p:cNvSpPr>
            <a:spLocks noGrp="1"/>
          </p:cNvSpPr>
          <p:nvPr>
            <p:ph type="sldNum" sz="quarter" idx="12"/>
          </p:nvPr>
        </p:nvSpPr>
        <p:spPr/>
        <p:txBody>
          <a:bodyPr/>
          <a:lstStyle/>
          <a:p>
            <a:fld id="{A4124D19-2283-FC49-A358-736FA83B63DF}" type="slidenum">
              <a:rPr lang="en-US" smtClean="0"/>
              <a:t>15</a:t>
            </a:fld>
            <a:endParaRPr lang="en-US"/>
          </a:p>
        </p:txBody>
      </p:sp>
    </p:spTree>
    <p:extLst>
      <p:ext uri="{BB962C8B-B14F-4D97-AF65-F5344CB8AC3E}">
        <p14:creationId xmlns:p14="http://schemas.microsoft.com/office/powerpoint/2010/main" val="2869726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P-02.jpg"/>
          <p:cNvPicPr>
            <a:picLocks noChangeAspect="1"/>
          </p:cNvPicPr>
          <p:nvPr/>
        </p:nvPicPr>
        <p:blipFill rotWithShape="1">
          <a:blip r:embed="rId2">
            <a:extLst>
              <a:ext uri="{28A0092B-C50C-407E-A947-70E740481C1C}">
                <a14:useLocalDpi xmlns:a14="http://schemas.microsoft.com/office/drawing/2010/main" val="0"/>
              </a:ext>
            </a:extLst>
          </a:blip>
          <a:srcRect b="78472"/>
          <a:stretch/>
        </p:blipFill>
        <p:spPr>
          <a:xfrm>
            <a:off x="15307" y="-1"/>
            <a:ext cx="9144000" cy="677419"/>
          </a:xfrm>
          <a:prstGeom prst="rect">
            <a:avLst/>
          </a:prstGeom>
        </p:spPr>
      </p:pic>
      <p:graphicFrame>
        <p:nvGraphicFramePr>
          <p:cNvPr id="13" name="Google Shape;246;p26"/>
          <p:cNvGraphicFramePr/>
          <p:nvPr>
            <p:extLst>
              <p:ext uri="{D42A27DB-BD31-4B8C-83A1-F6EECF244321}">
                <p14:modId xmlns:p14="http://schemas.microsoft.com/office/powerpoint/2010/main" val="4145541867"/>
              </p:ext>
            </p:extLst>
          </p:nvPr>
        </p:nvGraphicFramePr>
        <p:xfrm>
          <a:off x="572877" y="1013883"/>
          <a:ext cx="8071393" cy="2034859"/>
        </p:xfrm>
        <a:graphic>
          <a:graphicData uri="http://schemas.openxmlformats.org/drawingml/2006/table">
            <a:tbl>
              <a:tblPr firstRow="1" firstCol="1" bandRow="1">
                <a:tableStyleId>{69012ECD-51FC-41F1-AA8D-1B2483CD663E}</a:tableStyleId>
              </a:tblPr>
              <a:tblGrid>
                <a:gridCol w="3426483">
                  <a:extLst>
                    <a:ext uri="{9D8B030D-6E8A-4147-A177-3AD203B41FA5}">
                      <a16:colId xmlns:a16="http://schemas.microsoft.com/office/drawing/2014/main" val="20000"/>
                    </a:ext>
                  </a:extLst>
                </a:gridCol>
                <a:gridCol w="1210324">
                  <a:extLst>
                    <a:ext uri="{9D8B030D-6E8A-4147-A177-3AD203B41FA5}">
                      <a16:colId xmlns:a16="http://schemas.microsoft.com/office/drawing/2014/main" val="20001"/>
                    </a:ext>
                  </a:extLst>
                </a:gridCol>
                <a:gridCol w="1249159">
                  <a:extLst>
                    <a:ext uri="{9D8B030D-6E8A-4147-A177-3AD203B41FA5}">
                      <a16:colId xmlns:a16="http://schemas.microsoft.com/office/drawing/2014/main" val="20002"/>
                    </a:ext>
                  </a:extLst>
                </a:gridCol>
                <a:gridCol w="2185427">
                  <a:extLst>
                    <a:ext uri="{9D8B030D-6E8A-4147-A177-3AD203B41FA5}">
                      <a16:colId xmlns:a16="http://schemas.microsoft.com/office/drawing/2014/main" val="20003"/>
                    </a:ext>
                  </a:extLst>
                </a:gridCol>
              </a:tblGrid>
              <a:tr h="212550">
                <a:tc rowSpan="2">
                  <a:txBody>
                    <a:bodyPr/>
                    <a:lstStyle/>
                    <a:p>
                      <a:pPr marL="0" marR="0" lvl="0" indent="0" algn="ctr" rtl="0">
                        <a:spcBef>
                          <a:spcPts val="0"/>
                        </a:spcBef>
                        <a:spcAft>
                          <a:spcPts val="0"/>
                        </a:spcAft>
                        <a:buNone/>
                      </a:pPr>
                      <a:r>
                        <a:rPr lang="es-DO" sz="1400" u="none" strike="noStrike" cap="none" dirty="0">
                          <a:latin typeface="+mn-lt"/>
                        </a:rPr>
                        <a:t>Modalidad</a:t>
                      </a:r>
                      <a:endParaRPr sz="1400" u="none" strike="noStrike" cap="none" dirty="0">
                        <a:solidFill>
                          <a:schemeClr val="lt1"/>
                        </a:solidFill>
                        <a:latin typeface="+mn-lt"/>
                        <a:ea typeface="Calibri"/>
                        <a:cs typeface="Calibri"/>
                        <a:sym typeface="Calibri"/>
                      </a:endParaRPr>
                    </a:p>
                  </a:txBody>
                  <a:tcPr marL="68575" marR="6857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ctr" rtl="0">
                        <a:spcBef>
                          <a:spcPts val="0"/>
                        </a:spcBef>
                        <a:spcAft>
                          <a:spcPts val="0"/>
                        </a:spcAft>
                        <a:buNone/>
                      </a:pPr>
                      <a:r>
                        <a:rPr lang="es-DO" sz="1400" u="none" strike="noStrike" cap="none" dirty="0">
                          <a:latin typeface="+mn-lt"/>
                        </a:rPr>
                        <a:t>Centros</a:t>
                      </a:r>
                      <a:endParaRPr sz="1400" u="none" strike="noStrike" cap="none" dirty="0">
                        <a:solidFill>
                          <a:schemeClr val="lt1"/>
                        </a:solidFill>
                        <a:latin typeface="+mn-lt"/>
                        <a:ea typeface="Calibri"/>
                        <a:cs typeface="Calibri"/>
                        <a:sym typeface="Calibri"/>
                      </a:endParaRPr>
                    </a:p>
                  </a:txBody>
                  <a:tcPr marL="68575" marR="6857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rowSpan="2">
                  <a:txBody>
                    <a:bodyPr/>
                    <a:lstStyle/>
                    <a:p>
                      <a:pPr marL="0" marR="0" lvl="0" indent="0" algn="ctr" rtl="0">
                        <a:spcBef>
                          <a:spcPts val="0"/>
                        </a:spcBef>
                        <a:spcAft>
                          <a:spcPts val="0"/>
                        </a:spcAft>
                        <a:buNone/>
                      </a:pPr>
                      <a:r>
                        <a:rPr lang="es-DO" sz="1400" u="none" strike="noStrike" cap="none" dirty="0">
                          <a:latin typeface="+mn-lt"/>
                        </a:rPr>
                        <a:t>Niños/as atendidos</a:t>
                      </a:r>
                      <a:endParaRPr sz="1400" b="1" u="none" strike="noStrike" cap="none" dirty="0">
                        <a:solidFill>
                          <a:schemeClr val="lt1"/>
                        </a:solidFill>
                        <a:latin typeface="+mn-lt"/>
                        <a:ea typeface="Calibri"/>
                        <a:cs typeface="Calibri"/>
                        <a:sym typeface="Calibri"/>
                      </a:endParaRPr>
                    </a:p>
                  </a:txBody>
                  <a:tcPr marL="68575" marR="6857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21775">
                <a:tc vMerge="1">
                  <a:txBody>
                    <a:bodyPr/>
                    <a:lstStyle/>
                    <a:p>
                      <a:endParaRPr lang="en-US"/>
                    </a:p>
                  </a:txBody>
                  <a:tcPr/>
                </a:tc>
                <a:tc>
                  <a:txBody>
                    <a:bodyPr/>
                    <a:lstStyle/>
                    <a:p>
                      <a:pPr marL="0" marR="0" lvl="0" indent="0" algn="ctr" rtl="0">
                        <a:spcBef>
                          <a:spcPts val="0"/>
                        </a:spcBef>
                        <a:spcAft>
                          <a:spcPts val="0"/>
                        </a:spcAft>
                        <a:buNone/>
                      </a:pPr>
                      <a:r>
                        <a:rPr lang="es-DO" sz="1400" b="1" u="none" strike="noStrike" cap="none" dirty="0">
                          <a:solidFill>
                            <a:schemeClr val="bg1"/>
                          </a:solidFill>
                          <a:latin typeface="+mn-lt"/>
                        </a:rPr>
                        <a:t>Abiertos en el semestre</a:t>
                      </a:r>
                      <a:endParaRPr sz="1400" b="1" u="none" strike="noStrike" cap="none" dirty="0">
                        <a:solidFill>
                          <a:schemeClr val="bg1"/>
                        </a:solidFill>
                        <a:latin typeface="+mn-lt"/>
                        <a:ea typeface="Calibri"/>
                        <a:cs typeface="Calibri"/>
                        <a:sym typeface="Calibri"/>
                      </a:endParaRPr>
                    </a:p>
                  </a:txBody>
                  <a:tcPr marL="68575" marR="6857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marR="0" lvl="0" indent="0" algn="ctr" rtl="0">
                        <a:spcBef>
                          <a:spcPts val="0"/>
                        </a:spcBef>
                        <a:spcAft>
                          <a:spcPts val="0"/>
                        </a:spcAft>
                        <a:buNone/>
                      </a:pPr>
                      <a:r>
                        <a:rPr lang="es-DO" sz="1400" b="1" u="none" strike="noStrike" cap="none" dirty="0">
                          <a:solidFill>
                            <a:schemeClr val="bg1"/>
                          </a:solidFill>
                          <a:latin typeface="+mn-lt"/>
                        </a:rPr>
                        <a:t>Total</a:t>
                      </a:r>
                      <a:endParaRPr sz="1400" b="1" u="none" strike="noStrike" cap="none" dirty="0">
                        <a:solidFill>
                          <a:schemeClr val="bg1"/>
                        </a:solidFill>
                        <a:latin typeface="+mn-lt"/>
                        <a:ea typeface="Calibri"/>
                        <a:cs typeface="Calibri"/>
                        <a:sym typeface="Calibri"/>
                      </a:endParaRPr>
                    </a:p>
                  </a:txBody>
                  <a:tcPr marL="68575" marR="6857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vMerge="1">
                  <a:txBody>
                    <a:bodyPr/>
                    <a:lstStyle/>
                    <a:p>
                      <a:endParaRPr lang="en-US"/>
                    </a:p>
                  </a:txBody>
                  <a:tcPr/>
                </a:tc>
                <a:extLst>
                  <a:ext uri="{0D108BD9-81ED-4DB2-BD59-A6C34878D82A}">
                    <a16:rowId xmlns:a16="http://schemas.microsoft.com/office/drawing/2014/main" val="10001"/>
                  </a:ext>
                </a:extLst>
              </a:tr>
              <a:tr h="207327">
                <a:tc>
                  <a:txBody>
                    <a:bodyPr/>
                    <a:lstStyle/>
                    <a:p>
                      <a:pPr marL="0" marR="0" lvl="0" indent="0" algn="ctr" rtl="0">
                        <a:spcBef>
                          <a:spcPts val="0"/>
                        </a:spcBef>
                        <a:spcAft>
                          <a:spcPts val="0"/>
                        </a:spcAft>
                        <a:buNone/>
                      </a:pPr>
                      <a:r>
                        <a:rPr lang="es-DO" sz="1400" u="none" strike="noStrike" cap="none" dirty="0">
                          <a:latin typeface="+mn-lt"/>
                        </a:rPr>
                        <a:t>CAIPI</a:t>
                      </a:r>
                      <a:endParaRPr sz="1400" b="0" u="none" strike="noStrike" cap="none" dirty="0">
                        <a:latin typeface="+mn-lt"/>
                        <a:ea typeface="Calibri"/>
                        <a:cs typeface="Calibri"/>
                        <a:sym typeface="Calibri"/>
                      </a:endParaRPr>
                    </a:p>
                  </a:txBody>
                  <a:tcPr marL="68575" marR="68575" marT="0" marB="0" anchor="ctr">
                    <a:lnT w="12700" cap="flat" cmpd="sng" algn="ctr">
                      <a:solidFill>
                        <a:schemeClr val="bg1"/>
                      </a:solidFill>
                      <a:prstDash val="solid"/>
                      <a:round/>
                      <a:headEnd type="none" w="med" len="med"/>
                      <a:tailEnd type="none" w="med" len="med"/>
                    </a:lnT>
                  </a:tcPr>
                </a:tc>
                <a:tc>
                  <a:txBody>
                    <a:bodyPr/>
                    <a:lstStyle/>
                    <a:p>
                      <a:pPr algn="ctr" fontAlgn="auto">
                        <a:spcAft>
                          <a:spcPts val="0"/>
                        </a:spcAft>
                      </a:pPr>
                      <a:r>
                        <a:rPr lang="es-ES" sz="1400">
                          <a:effectLst/>
                          <a:latin typeface="+mn-lt"/>
                          <a:ea typeface="Calibri" panose="020F0502020204030204" pitchFamily="34" charset="0"/>
                          <a:cs typeface="Calibri" panose="020F0502020204030204" pitchFamily="34" charset="0"/>
                        </a:rPr>
                        <a:t>4</a:t>
                      </a:r>
                      <a:endParaRPr lang="es-DO" sz="1400">
                        <a:effectLst/>
                        <a:latin typeface="+mn-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ctr" fontAlgn="auto">
                        <a:spcAft>
                          <a:spcPts val="0"/>
                        </a:spcAft>
                      </a:pPr>
                      <a:r>
                        <a:rPr lang="es-ES" sz="1400">
                          <a:effectLst/>
                          <a:latin typeface="+mn-lt"/>
                          <a:ea typeface="Calibri" panose="020F0502020204030204" pitchFamily="34" charset="0"/>
                          <a:cs typeface="Calibri" panose="020F0502020204030204" pitchFamily="34" charset="0"/>
                        </a:rPr>
                        <a:t>63</a:t>
                      </a:r>
                      <a:endParaRPr lang="es-DO" sz="1400">
                        <a:effectLst/>
                        <a:latin typeface="+mn-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ctr" fontAlgn="auto">
                        <a:spcAft>
                          <a:spcPts val="0"/>
                        </a:spcAft>
                      </a:pPr>
                      <a:r>
                        <a:rPr lang="es-DO" sz="1400">
                          <a:effectLst/>
                          <a:latin typeface="+mn-lt"/>
                          <a:ea typeface="Calibri" panose="020F0502020204030204" pitchFamily="34" charset="0"/>
                          <a:cs typeface="Calibri" panose="020F0502020204030204" pitchFamily="34" charset="0"/>
                        </a:rPr>
                        <a:t>14,238</a:t>
                      </a:r>
                      <a:endParaRPr lang="es-DO" sz="1400">
                        <a:effectLst/>
                        <a:latin typeface="+mn-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2"/>
                  </a:ext>
                </a:extLst>
              </a:tr>
              <a:tr h="138131">
                <a:tc>
                  <a:txBody>
                    <a:bodyPr/>
                    <a:lstStyle/>
                    <a:p>
                      <a:pPr marL="0" marR="0" lvl="0" indent="0" algn="ctr" rtl="0">
                        <a:spcBef>
                          <a:spcPts val="0"/>
                        </a:spcBef>
                        <a:spcAft>
                          <a:spcPts val="0"/>
                        </a:spcAft>
                        <a:buNone/>
                      </a:pPr>
                      <a:r>
                        <a:rPr lang="es-DO" sz="1400" dirty="0">
                          <a:latin typeface="+mn-lt"/>
                        </a:rPr>
                        <a:t>Antiguos </a:t>
                      </a:r>
                      <a:r>
                        <a:rPr lang="es-DO" sz="1400" u="none" strike="noStrike" cap="none" dirty="0">
                          <a:latin typeface="+mn-lt"/>
                        </a:rPr>
                        <a:t>CIANI</a:t>
                      </a:r>
                      <a:endParaRPr sz="1400" b="0" u="none" strike="noStrike" cap="none" dirty="0">
                        <a:latin typeface="+mn-lt"/>
                        <a:ea typeface="Calibri"/>
                        <a:cs typeface="Calibri"/>
                        <a:sym typeface="Calibri"/>
                      </a:endParaRPr>
                    </a:p>
                  </a:txBody>
                  <a:tcPr marL="68575" marR="68575" marT="0" marB="0" anchor="ctr"/>
                </a:tc>
                <a:tc>
                  <a:txBody>
                    <a:bodyPr/>
                    <a:lstStyle/>
                    <a:p>
                      <a:pPr algn="ctr">
                        <a:spcAft>
                          <a:spcPts val="0"/>
                        </a:spcAft>
                      </a:pPr>
                      <a:r>
                        <a:rPr lang="es-DO" sz="1400">
                          <a:effectLst/>
                          <a:latin typeface="+mn-lt"/>
                          <a:ea typeface="Calibri" panose="020F0502020204030204" pitchFamily="34" charset="0"/>
                          <a:cs typeface="Calibri" panose="020F0502020204030204" pitchFamily="34" charset="0"/>
                        </a:rPr>
                        <a:t> </a:t>
                      </a:r>
                      <a:endParaRPr lang="es-DO"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DO" sz="1400">
                          <a:effectLst/>
                          <a:latin typeface="+mn-lt"/>
                          <a:ea typeface="Calibri" panose="020F0502020204030204" pitchFamily="34" charset="0"/>
                          <a:cs typeface="Calibri" panose="020F0502020204030204" pitchFamily="34" charset="0"/>
                        </a:rPr>
                        <a:t>51</a:t>
                      </a:r>
                      <a:endParaRPr lang="es-DO"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DO" sz="1400">
                          <a:effectLst/>
                          <a:latin typeface="+mn-lt"/>
                          <a:ea typeface="Calibri" panose="020F0502020204030204" pitchFamily="34" charset="0"/>
                          <a:cs typeface="Calibri" panose="020F0502020204030204" pitchFamily="34" charset="0"/>
                        </a:rPr>
                        <a:t>7,617</a:t>
                      </a:r>
                      <a:endParaRPr lang="es-DO"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43316">
                <a:tc>
                  <a:txBody>
                    <a:bodyPr/>
                    <a:lstStyle/>
                    <a:p>
                      <a:pPr marL="0" marR="0" lvl="0" indent="0" algn="ctr" rtl="0">
                        <a:spcBef>
                          <a:spcPts val="0"/>
                        </a:spcBef>
                        <a:spcAft>
                          <a:spcPts val="0"/>
                        </a:spcAft>
                        <a:buNone/>
                      </a:pPr>
                      <a:r>
                        <a:rPr lang="es-DO" sz="1400" u="none" strike="noStrike" cap="none" dirty="0">
                          <a:latin typeface="+mn-lt"/>
                        </a:rPr>
                        <a:t>CAFI-Gestión Directa</a:t>
                      </a:r>
                      <a:endParaRPr sz="1400" b="0" u="none" strike="noStrike" cap="none" dirty="0">
                        <a:latin typeface="+mn-lt"/>
                        <a:ea typeface="Calibri"/>
                        <a:cs typeface="Calibri"/>
                        <a:sym typeface="Calibri"/>
                      </a:endParaRPr>
                    </a:p>
                  </a:txBody>
                  <a:tcPr marL="68575" marR="68575" marT="0" marB="0" anchor="ctr"/>
                </a:tc>
                <a:tc>
                  <a:txBody>
                    <a:bodyPr/>
                    <a:lstStyle/>
                    <a:p>
                      <a:pPr algn="ctr" fontAlgn="auto">
                        <a:spcAft>
                          <a:spcPts val="0"/>
                        </a:spcAft>
                      </a:pPr>
                      <a:r>
                        <a:rPr lang="es-DO" sz="1400">
                          <a:effectLst/>
                          <a:latin typeface="+mn-lt"/>
                          <a:ea typeface="Calibri" panose="020F0502020204030204" pitchFamily="34" charset="0"/>
                          <a:cs typeface="Calibri" panose="020F0502020204030204" pitchFamily="34" charset="0"/>
                        </a:rPr>
                        <a:t>11</a:t>
                      </a:r>
                      <a:endParaRPr lang="es-DO"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auto">
                        <a:spcAft>
                          <a:spcPts val="0"/>
                        </a:spcAft>
                      </a:pPr>
                      <a:r>
                        <a:rPr lang="es-ES" sz="1400">
                          <a:solidFill>
                            <a:srgbClr val="000000"/>
                          </a:solidFill>
                          <a:effectLst/>
                          <a:latin typeface="+mn-lt"/>
                          <a:ea typeface="Calibri" panose="020F0502020204030204" pitchFamily="34" charset="0"/>
                          <a:cs typeface="Calibri" panose="020F0502020204030204" pitchFamily="34" charset="0"/>
                        </a:rPr>
                        <a:t>376</a:t>
                      </a:r>
                      <a:endParaRPr lang="es-DO"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auto">
                        <a:spcAft>
                          <a:spcPts val="0"/>
                        </a:spcAft>
                      </a:pPr>
                      <a:r>
                        <a:rPr lang="es-DO" sz="1400">
                          <a:effectLst/>
                          <a:latin typeface="+mn-lt"/>
                          <a:ea typeface="Calibri" panose="020F0502020204030204" pitchFamily="34" charset="0"/>
                          <a:cs typeface="Calibri" panose="020F0502020204030204" pitchFamily="34" charset="0"/>
                        </a:rPr>
                        <a:t>138,368</a:t>
                      </a:r>
                      <a:endParaRPr lang="es-DO"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42371">
                <a:tc>
                  <a:txBody>
                    <a:bodyPr/>
                    <a:lstStyle/>
                    <a:p>
                      <a:pPr marL="0" marR="0" lvl="0" indent="0" algn="ctr" rtl="0">
                        <a:spcBef>
                          <a:spcPts val="0"/>
                        </a:spcBef>
                        <a:spcAft>
                          <a:spcPts val="0"/>
                        </a:spcAft>
                        <a:buNone/>
                      </a:pPr>
                      <a:r>
                        <a:rPr lang="es-DO" sz="1400" u="none" strike="noStrike" cap="none" dirty="0">
                          <a:latin typeface="+mn-lt"/>
                        </a:rPr>
                        <a:t>CAFI-Cogestión</a:t>
                      </a:r>
                      <a:endParaRPr sz="1400" b="0" u="none" strike="noStrike" cap="none" dirty="0">
                        <a:latin typeface="+mn-lt"/>
                        <a:ea typeface="Calibri"/>
                        <a:cs typeface="Calibri"/>
                        <a:sym typeface="Calibri"/>
                      </a:endParaRPr>
                    </a:p>
                  </a:txBody>
                  <a:tcPr marL="68575" marR="68575" marT="0" marB="0" anchor="ctr"/>
                </a:tc>
                <a:tc>
                  <a:txBody>
                    <a:bodyPr/>
                    <a:lstStyle/>
                    <a:p>
                      <a:pPr algn="ctr" fontAlgn="auto">
                        <a:spcAft>
                          <a:spcPts val="0"/>
                        </a:spcAft>
                      </a:pPr>
                      <a:r>
                        <a:rPr lang="es-DO" sz="1400" dirty="0">
                          <a:effectLst/>
                          <a:latin typeface="+mn-lt"/>
                          <a:ea typeface="Calibri" panose="020F0502020204030204" pitchFamily="34" charset="0"/>
                          <a:cs typeface="Calibri" panose="020F0502020204030204" pitchFamily="34" charset="0"/>
                        </a:rPr>
                        <a:t> -2</a:t>
                      </a:r>
                      <a:endParaRPr lang="es-DO"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auto">
                        <a:spcAft>
                          <a:spcPts val="0"/>
                        </a:spcAft>
                      </a:pPr>
                      <a:r>
                        <a:rPr lang="es-ES" sz="1400">
                          <a:solidFill>
                            <a:srgbClr val="000000"/>
                          </a:solidFill>
                          <a:effectLst/>
                          <a:latin typeface="+mn-lt"/>
                          <a:ea typeface="Calibri" panose="020F0502020204030204" pitchFamily="34" charset="0"/>
                          <a:cs typeface="Calibri" panose="020F0502020204030204" pitchFamily="34" charset="0"/>
                        </a:rPr>
                        <a:t>42</a:t>
                      </a:r>
                      <a:endParaRPr lang="es-DO"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auto">
                        <a:spcAft>
                          <a:spcPts val="0"/>
                        </a:spcAft>
                      </a:pPr>
                      <a:r>
                        <a:rPr lang="es-DO" sz="1400" dirty="0">
                          <a:effectLst/>
                          <a:latin typeface="+mn-lt"/>
                          <a:ea typeface="Calibri" panose="020F0502020204030204" pitchFamily="34" charset="0"/>
                          <a:cs typeface="Calibri" panose="020F0502020204030204" pitchFamily="34" charset="0"/>
                        </a:rPr>
                        <a:t>15,456</a:t>
                      </a:r>
                      <a:endParaRPr lang="es-DO"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69012">
                <a:tc>
                  <a:txBody>
                    <a:bodyPr/>
                    <a:lstStyle/>
                    <a:p>
                      <a:pPr marL="0" marR="0" lvl="0" indent="0" algn="ctr" rtl="0">
                        <a:spcBef>
                          <a:spcPts val="0"/>
                        </a:spcBef>
                        <a:spcAft>
                          <a:spcPts val="0"/>
                        </a:spcAft>
                        <a:buNone/>
                      </a:pPr>
                      <a:r>
                        <a:rPr lang="es-DO" sz="1400" u="none" strike="noStrike" cap="none" dirty="0">
                          <a:latin typeface="+mn-lt"/>
                        </a:rPr>
                        <a:t>Experiencias Existentes</a:t>
                      </a:r>
                      <a:endParaRPr sz="1400" b="0" u="none" strike="noStrike" cap="none" dirty="0">
                        <a:latin typeface="+mn-lt"/>
                        <a:ea typeface="Calibri"/>
                        <a:cs typeface="Calibri"/>
                        <a:sym typeface="Calibri"/>
                      </a:endParaRPr>
                    </a:p>
                  </a:txBody>
                  <a:tcPr marL="68575" marR="68575" marT="0" marB="0" anchor="ctr"/>
                </a:tc>
                <a:tc>
                  <a:txBody>
                    <a:bodyPr/>
                    <a:lstStyle/>
                    <a:p>
                      <a:pPr algn="ctr" fontAlgn="auto">
                        <a:spcAft>
                          <a:spcPts val="0"/>
                        </a:spcAft>
                      </a:pPr>
                      <a:r>
                        <a:rPr lang="es-ES" sz="1400" dirty="0">
                          <a:effectLst/>
                          <a:latin typeface="+mn-lt"/>
                          <a:ea typeface="Calibri" panose="020F0502020204030204" pitchFamily="34" charset="0"/>
                          <a:cs typeface="Calibri" panose="020F0502020204030204" pitchFamily="34" charset="0"/>
                        </a:rPr>
                        <a:t>3</a:t>
                      </a:r>
                      <a:endParaRPr lang="es-DO"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auto">
                        <a:spcAft>
                          <a:spcPts val="0"/>
                        </a:spcAft>
                      </a:pPr>
                      <a:r>
                        <a:rPr lang="es-ES" sz="1400">
                          <a:effectLst/>
                          <a:latin typeface="+mn-lt"/>
                          <a:ea typeface="Calibri" panose="020F0502020204030204" pitchFamily="34" charset="0"/>
                          <a:cs typeface="Calibri" panose="020F0502020204030204" pitchFamily="34" charset="0"/>
                        </a:rPr>
                        <a:t>93</a:t>
                      </a:r>
                      <a:endParaRPr lang="es-DO"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auto">
                        <a:spcAft>
                          <a:spcPts val="0"/>
                        </a:spcAft>
                      </a:pPr>
                      <a:r>
                        <a:rPr lang="es-ES" sz="1400">
                          <a:effectLst/>
                          <a:latin typeface="+mn-lt"/>
                          <a:ea typeface="Calibri" panose="020F0502020204030204" pitchFamily="34" charset="0"/>
                          <a:cs typeface="Calibri" panose="020F0502020204030204" pitchFamily="34" charset="0"/>
                        </a:rPr>
                        <a:t>15,426</a:t>
                      </a:r>
                      <a:endParaRPr lang="es-DO"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190625">
                <a:tc>
                  <a:txBody>
                    <a:bodyPr/>
                    <a:lstStyle/>
                    <a:p>
                      <a:pPr marL="0" marR="0" lvl="0" indent="0" algn="ctr" rtl="0">
                        <a:spcBef>
                          <a:spcPts val="0"/>
                        </a:spcBef>
                        <a:spcAft>
                          <a:spcPts val="0"/>
                        </a:spcAft>
                        <a:buNone/>
                      </a:pPr>
                      <a:r>
                        <a:rPr lang="es-DO" sz="1400" u="none" strike="noStrike" cap="none" dirty="0">
                          <a:latin typeface="+mn-lt"/>
                        </a:rPr>
                        <a:t>Total</a:t>
                      </a:r>
                      <a:endParaRPr sz="1400" b="1" u="none" strike="noStrike" cap="none" dirty="0">
                        <a:latin typeface="+mn-lt"/>
                        <a:ea typeface="Calibri"/>
                        <a:cs typeface="Calibri"/>
                        <a:sym typeface="Calibri"/>
                      </a:endParaRPr>
                    </a:p>
                  </a:txBody>
                  <a:tcPr marL="68575" marR="68575" marT="0" marB="0" anchor="ctr"/>
                </a:tc>
                <a:tc>
                  <a:txBody>
                    <a:bodyPr/>
                    <a:lstStyle/>
                    <a:p>
                      <a:pPr algn="ctr" fontAlgn="auto">
                        <a:spcAft>
                          <a:spcPts val="0"/>
                        </a:spcAft>
                      </a:pPr>
                      <a:r>
                        <a:rPr lang="es-ES" sz="1400" b="1" i="1" dirty="0">
                          <a:effectLst/>
                          <a:latin typeface="+mn-lt"/>
                          <a:ea typeface="Calibri" panose="020F0502020204030204" pitchFamily="34" charset="0"/>
                          <a:cs typeface="Calibri" panose="020F0502020204030204" pitchFamily="34" charset="0"/>
                        </a:rPr>
                        <a:t>16</a:t>
                      </a:r>
                      <a:endParaRPr lang="es-DO"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auto">
                        <a:spcAft>
                          <a:spcPts val="0"/>
                        </a:spcAft>
                      </a:pPr>
                      <a:r>
                        <a:rPr lang="es-ES" sz="1400" b="1" i="1">
                          <a:effectLst/>
                          <a:latin typeface="+mn-lt"/>
                          <a:ea typeface="Calibri" panose="020F0502020204030204" pitchFamily="34" charset="0"/>
                          <a:cs typeface="Calibri" panose="020F0502020204030204" pitchFamily="34" charset="0"/>
                        </a:rPr>
                        <a:t>625</a:t>
                      </a:r>
                      <a:endParaRPr lang="es-DO"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auto">
                        <a:spcAft>
                          <a:spcPts val="0"/>
                        </a:spcAft>
                      </a:pPr>
                      <a:r>
                        <a:rPr lang="es-ES" sz="1400" b="1" i="1" dirty="0">
                          <a:effectLst/>
                          <a:latin typeface="+mn-lt"/>
                          <a:ea typeface="Calibri" panose="020F0502020204030204" pitchFamily="34" charset="0"/>
                          <a:cs typeface="Calibri" panose="020F0502020204030204" pitchFamily="34" charset="0"/>
                        </a:rPr>
                        <a:t>191,105</a:t>
                      </a:r>
                      <a:endParaRPr lang="es-DO"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bl>
          </a:graphicData>
        </a:graphic>
      </p:graphicFrame>
      <p:sp>
        <p:nvSpPr>
          <p:cNvPr id="11" name="TextBox 12">
            <a:extLst>
              <a:ext uri="{FF2B5EF4-FFF2-40B4-BE49-F238E27FC236}">
                <a16:creationId xmlns:a16="http://schemas.microsoft.com/office/drawing/2014/main" id="{6B0237FA-8161-4714-962A-71E50AB7C405}"/>
              </a:ext>
            </a:extLst>
          </p:cNvPr>
          <p:cNvSpPr txBox="1"/>
          <p:nvPr/>
        </p:nvSpPr>
        <p:spPr>
          <a:xfrm>
            <a:off x="1211796" y="353835"/>
            <a:ext cx="5303311" cy="307777"/>
          </a:xfrm>
          <a:prstGeom prst="rect">
            <a:avLst/>
          </a:prstGeom>
          <a:noFill/>
        </p:spPr>
        <p:txBody>
          <a:bodyPr wrap="none" rtlCol="0">
            <a:spAutoFit/>
          </a:bodyPr>
          <a:lstStyle/>
          <a:p>
            <a:r>
              <a:rPr lang="es-ES_tradnl" sz="1400" b="1" dirty="0">
                <a:solidFill>
                  <a:schemeClr val="tx1">
                    <a:lumMod val="50000"/>
                    <a:lumOff val="50000"/>
                  </a:schemeClr>
                </a:solidFill>
                <a:latin typeface="Arial" panose="020B0604020202020204" pitchFamily="34" charset="0"/>
                <a:cs typeface="Arial" panose="020B0604020202020204" pitchFamily="34" charset="0"/>
              </a:rPr>
              <a:t>ACCESO A PRIMERA INFANCIA. COBERTURA DEL INAIPI</a:t>
            </a:r>
            <a:endParaRPr lang="en-US"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2" name="TextBox 3">
            <a:extLst>
              <a:ext uri="{FF2B5EF4-FFF2-40B4-BE49-F238E27FC236}">
                <a16:creationId xmlns:a16="http://schemas.microsoft.com/office/drawing/2014/main" id="{E2A97D1A-A6D6-45DB-A664-2B64C087CA34}"/>
              </a:ext>
            </a:extLst>
          </p:cNvPr>
          <p:cNvSpPr txBox="1"/>
          <p:nvPr/>
        </p:nvSpPr>
        <p:spPr>
          <a:xfrm>
            <a:off x="700980" y="2289"/>
            <a:ext cx="385042" cy="523220"/>
          </a:xfrm>
          <a:prstGeom prst="rect">
            <a:avLst/>
          </a:prstGeom>
          <a:noFill/>
        </p:spPr>
        <p:txBody>
          <a:bodyPr wrap="none" rtlCol="0">
            <a:spAutoFit/>
          </a:bodyPr>
          <a:lstStyle/>
          <a:p>
            <a:r>
              <a:rPr lang="en-US" sz="2800" b="1" dirty="0">
                <a:solidFill>
                  <a:schemeClr val="bg1"/>
                </a:solidFill>
                <a:latin typeface="Gill Sans"/>
                <a:cs typeface="Gill Sans"/>
              </a:rPr>
              <a:t>2</a:t>
            </a:r>
          </a:p>
        </p:txBody>
      </p:sp>
      <p:pic>
        <p:nvPicPr>
          <p:cNvPr id="16" name="Imagen 5">
            <a:extLst>
              <a:ext uri="{FF2B5EF4-FFF2-40B4-BE49-F238E27FC236}">
                <a16:creationId xmlns:a16="http://schemas.microsoft.com/office/drawing/2014/main" id="{C4EC0706-A616-4A3F-98C7-4FEC384E2DC9}"/>
              </a:ext>
            </a:extLst>
          </p:cNvPr>
          <p:cNvPicPr>
            <a:picLocks noChangeAspect="1"/>
          </p:cNvPicPr>
          <p:nvPr/>
        </p:nvPicPr>
        <p:blipFill>
          <a:blip r:embed="rId3"/>
          <a:stretch>
            <a:fillRect/>
          </a:stretch>
        </p:blipFill>
        <p:spPr>
          <a:xfrm>
            <a:off x="7913083" y="121593"/>
            <a:ext cx="1062424" cy="482705"/>
          </a:xfrm>
          <a:prstGeom prst="rect">
            <a:avLst/>
          </a:prstGeom>
          <a:noFill/>
          <a:ln cap="flat">
            <a:noFill/>
          </a:ln>
        </p:spPr>
      </p:pic>
      <p:sp>
        <p:nvSpPr>
          <p:cNvPr id="5" name="Marcador de número de diapositiva 4"/>
          <p:cNvSpPr>
            <a:spLocks noGrp="1"/>
          </p:cNvSpPr>
          <p:nvPr>
            <p:ph type="sldNum" sz="quarter" idx="12"/>
          </p:nvPr>
        </p:nvSpPr>
        <p:spPr/>
        <p:txBody>
          <a:bodyPr/>
          <a:lstStyle/>
          <a:p>
            <a:fld id="{A4124D19-2283-FC49-A358-736FA83B63DF}" type="slidenum">
              <a:rPr lang="en-US" smtClean="0"/>
              <a:t>16</a:t>
            </a:fld>
            <a:endParaRPr lang="en-US"/>
          </a:p>
        </p:txBody>
      </p:sp>
      <p:pic>
        <p:nvPicPr>
          <p:cNvPr id="4" name="Gráfico 3" descr="Centro educativo">
            <a:extLst>
              <a:ext uri="{FF2B5EF4-FFF2-40B4-BE49-F238E27FC236}">
                <a16:creationId xmlns:a16="http://schemas.microsoft.com/office/drawing/2014/main" id="{E33471D1-BAD7-4D43-B245-8293245817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51373" y="4127183"/>
            <a:ext cx="914400" cy="914400"/>
          </a:xfrm>
          <a:prstGeom prst="rect">
            <a:avLst/>
          </a:prstGeom>
        </p:spPr>
      </p:pic>
      <p:graphicFrame>
        <p:nvGraphicFramePr>
          <p:cNvPr id="6" name="Tabla 5">
            <a:extLst>
              <a:ext uri="{FF2B5EF4-FFF2-40B4-BE49-F238E27FC236}">
                <a16:creationId xmlns:a16="http://schemas.microsoft.com/office/drawing/2014/main" id="{BE80BBA3-B3F8-4A81-BF3A-28113942E1A0}"/>
              </a:ext>
            </a:extLst>
          </p:cNvPr>
          <p:cNvGraphicFramePr>
            <a:graphicFrameLocks noGrp="1"/>
          </p:cNvGraphicFramePr>
          <p:nvPr>
            <p:extLst>
              <p:ext uri="{D42A27DB-BD31-4B8C-83A1-F6EECF244321}">
                <p14:modId xmlns:p14="http://schemas.microsoft.com/office/powerpoint/2010/main" val="119495702"/>
              </p:ext>
            </p:extLst>
          </p:nvPr>
        </p:nvGraphicFramePr>
        <p:xfrm>
          <a:off x="572876" y="3323675"/>
          <a:ext cx="8071393" cy="882841"/>
        </p:xfrm>
        <a:graphic>
          <a:graphicData uri="http://schemas.openxmlformats.org/drawingml/2006/table">
            <a:tbl>
              <a:tblPr firstRow="1" firstCol="1" bandRow="1">
                <a:tableStyleId>{B301B821-A1FF-4177-AEE7-76D212191A09}</a:tableStyleId>
              </a:tblPr>
              <a:tblGrid>
                <a:gridCol w="1129881">
                  <a:extLst>
                    <a:ext uri="{9D8B030D-6E8A-4147-A177-3AD203B41FA5}">
                      <a16:colId xmlns:a16="http://schemas.microsoft.com/office/drawing/2014/main" val="1947824685"/>
                    </a:ext>
                  </a:extLst>
                </a:gridCol>
                <a:gridCol w="1251458">
                  <a:extLst>
                    <a:ext uri="{9D8B030D-6E8A-4147-A177-3AD203B41FA5}">
                      <a16:colId xmlns:a16="http://schemas.microsoft.com/office/drawing/2014/main" val="3351131014"/>
                    </a:ext>
                  </a:extLst>
                </a:gridCol>
                <a:gridCol w="1326383">
                  <a:extLst>
                    <a:ext uri="{9D8B030D-6E8A-4147-A177-3AD203B41FA5}">
                      <a16:colId xmlns:a16="http://schemas.microsoft.com/office/drawing/2014/main" val="3840867507"/>
                    </a:ext>
                  </a:extLst>
                </a:gridCol>
                <a:gridCol w="1034980">
                  <a:extLst>
                    <a:ext uri="{9D8B030D-6E8A-4147-A177-3AD203B41FA5}">
                      <a16:colId xmlns:a16="http://schemas.microsoft.com/office/drawing/2014/main" val="2602642170"/>
                    </a:ext>
                  </a:extLst>
                </a:gridCol>
                <a:gridCol w="1185706">
                  <a:extLst>
                    <a:ext uri="{9D8B030D-6E8A-4147-A177-3AD203B41FA5}">
                      <a16:colId xmlns:a16="http://schemas.microsoft.com/office/drawing/2014/main" val="444604490"/>
                    </a:ext>
                  </a:extLst>
                </a:gridCol>
                <a:gridCol w="1085221">
                  <a:extLst>
                    <a:ext uri="{9D8B030D-6E8A-4147-A177-3AD203B41FA5}">
                      <a16:colId xmlns:a16="http://schemas.microsoft.com/office/drawing/2014/main" val="1682717152"/>
                    </a:ext>
                  </a:extLst>
                </a:gridCol>
                <a:gridCol w="1057764">
                  <a:extLst>
                    <a:ext uri="{9D8B030D-6E8A-4147-A177-3AD203B41FA5}">
                      <a16:colId xmlns:a16="http://schemas.microsoft.com/office/drawing/2014/main" val="4242077668"/>
                    </a:ext>
                  </a:extLst>
                </a:gridCol>
              </a:tblGrid>
              <a:tr h="190500">
                <a:tc rowSpan="2">
                  <a:txBody>
                    <a:bodyPr/>
                    <a:lstStyle/>
                    <a:p>
                      <a:pPr algn="ctr" fontAlgn="auto">
                        <a:lnSpc>
                          <a:spcPct val="107000"/>
                        </a:lnSpc>
                        <a:spcAft>
                          <a:spcPts val="0"/>
                        </a:spcAft>
                      </a:pPr>
                      <a:r>
                        <a:rPr lang="es-DO" sz="1400" dirty="0">
                          <a:effectLst/>
                        </a:rPr>
                        <a:t>Sorteados</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algn="ctr" fontAlgn="auto">
                        <a:lnSpc>
                          <a:spcPct val="107000"/>
                        </a:lnSpc>
                        <a:spcAft>
                          <a:spcPts val="0"/>
                        </a:spcAft>
                      </a:pPr>
                      <a:r>
                        <a:rPr lang="es-DO" sz="1400" dirty="0">
                          <a:effectLst/>
                        </a:rPr>
                        <a:t>Inaugurados</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5">
                  <a:txBody>
                    <a:bodyPr/>
                    <a:lstStyle/>
                    <a:p>
                      <a:pPr algn="ctr" fontAlgn="auto">
                        <a:lnSpc>
                          <a:spcPct val="107000"/>
                        </a:lnSpc>
                        <a:spcAft>
                          <a:spcPts val="0"/>
                        </a:spcAft>
                      </a:pPr>
                      <a:r>
                        <a:rPr lang="es-DO" sz="1400">
                          <a:effectLst/>
                        </a:rPr>
                        <a:t>Nivel de avance</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s-DO"/>
                    </a:p>
                  </a:txBody>
                  <a:tcPr/>
                </a:tc>
                <a:tc hMerge="1">
                  <a:txBody>
                    <a:bodyPr/>
                    <a:lstStyle/>
                    <a:p>
                      <a:endParaRPr lang="es-DO"/>
                    </a:p>
                  </a:txBody>
                  <a:tcPr/>
                </a:tc>
                <a:tc hMerge="1">
                  <a:txBody>
                    <a:bodyPr/>
                    <a:lstStyle/>
                    <a:p>
                      <a:endParaRPr lang="es-DO"/>
                    </a:p>
                  </a:txBody>
                  <a:tcPr/>
                </a:tc>
                <a:tc hMerge="1">
                  <a:txBody>
                    <a:bodyPr/>
                    <a:lstStyle/>
                    <a:p>
                      <a:endParaRPr lang="es-DO"/>
                    </a:p>
                  </a:txBody>
                  <a:tcPr/>
                </a:tc>
                <a:extLst>
                  <a:ext uri="{0D108BD9-81ED-4DB2-BD59-A6C34878D82A}">
                    <a16:rowId xmlns:a16="http://schemas.microsoft.com/office/drawing/2014/main" val="1008043982"/>
                  </a:ext>
                </a:extLst>
              </a:tr>
              <a:tr h="186147">
                <a:tc vMerge="1">
                  <a:txBody>
                    <a:bodyPr/>
                    <a:lstStyle/>
                    <a:p>
                      <a:endParaRPr lang="es-DO"/>
                    </a:p>
                  </a:txBody>
                  <a:tcPr/>
                </a:tc>
                <a:tc vMerge="1">
                  <a:txBody>
                    <a:bodyPr/>
                    <a:lstStyle/>
                    <a:p>
                      <a:endParaRPr lang="es-DO"/>
                    </a:p>
                  </a:txBody>
                  <a:tcPr/>
                </a:tc>
                <a:tc>
                  <a:txBody>
                    <a:bodyPr/>
                    <a:lstStyle/>
                    <a:p>
                      <a:pPr algn="ctr" fontAlgn="auto">
                        <a:lnSpc>
                          <a:spcPct val="107000"/>
                        </a:lnSpc>
                        <a:spcAft>
                          <a:spcPts val="0"/>
                        </a:spcAft>
                      </a:pPr>
                      <a:r>
                        <a:rPr lang="es-DO" sz="1400" b="1" dirty="0">
                          <a:solidFill>
                            <a:schemeClr val="bg1"/>
                          </a:solidFill>
                          <a:effectLst/>
                        </a:rPr>
                        <a:t>&lt;=25%</a:t>
                      </a:r>
                      <a:endParaRPr lang="es-DO"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algn="ctr" fontAlgn="auto">
                        <a:lnSpc>
                          <a:spcPct val="107000"/>
                        </a:lnSpc>
                        <a:spcAft>
                          <a:spcPts val="0"/>
                        </a:spcAft>
                      </a:pPr>
                      <a:r>
                        <a:rPr lang="es-DO" sz="1400" b="1" dirty="0">
                          <a:solidFill>
                            <a:schemeClr val="bg1"/>
                          </a:solidFill>
                          <a:effectLst/>
                        </a:rPr>
                        <a:t>Entre 26% y 50%</a:t>
                      </a:r>
                      <a:endParaRPr lang="es-DO"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algn="ctr" fontAlgn="auto">
                        <a:lnSpc>
                          <a:spcPct val="107000"/>
                        </a:lnSpc>
                        <a:spcAft>
                          <a:spcPts val="0"/>
                        </a:spcAft>
                      </a:pPr>
                      <a:r>
                        <a:rPr lang="es-DO" sz="1400" b="1" dirty="0">
                          <a:solidFill>
                            <a:schemeClr val="bg1"/>
                          </a:solidFill>
                          <a:effectLst/>
                        </a:rPr>
                        <a:t>Entre 51% y 75%</a:t>
                      </a:r>
                      <a:endParaRPr lang="es-DO"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algn="ctr" fontAlgn="auto">
                        <a:lnSpc>
                          <a:spcPct val="107000"/>
                        </a:lnSpc>
                        <a:spcAft>
                          <a:spcPts val="0"/>
                        </a:spcAft>
                      </a:pPr>
                      <a:r>
                        <a:rPr lang="es-DO" sz="1400" b="1" dirty="0">
                          <a:solidFill>
                            <a:schemeClr val="bg1"/>
                          </a:solidFill>
                          <a:effectLst/>
                        </a:rPr>
                        <a:t>Entre 76% y 99%</a:t>
                      </a:r>
                      <a:endParaRPr lang="es-DO"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tc>
                  <a:txBody>
                    <a:bodyPr/>
                    <a:lstStyle/>
                    <a:p>
                      <a:pPr algn="ctr" fontAlgn="auto">
                        <a:lnSpc>
                          <a:spcPct val="107000"/>
                        </a:lnSpc>
                        <a:spcAft>
                          <a:spcPts val="0"/>
                        </a:spcAft>
                      </a:pPr>
                      <a:r>
                        <a:rPr lang="es-DO" sz="1400" b="1" dirty="0">
                          <a:solidFill>
                            <a:schemeClr val="bg1"/>
                          </a:solidFill>
                          <a:effectLst/>
                        </a:rPr>
                        <a:t>Sin iniciar</a:t>
                      </a:r>
                      <a:endParaRPr lang="es-DO"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F81BD"/>
                    </a:solidFill>
                  </a:tcPr>
                </a:tc>
                <a:extLst>
                  <a:ext uri="{0D108BD9-81ED-4DB2-BD59-A6C34878D82A}">
                    <a16:rowId xmlns:a16="http://schemas.microsoft.com/office/drawing/2014/main" val="727775825"/>
                  </a:ext>
                </a:extLst>
              </a:tr>
              <a:tr h="190500">
                <a:tc>
                  <a:txBody>
                    <a:bodyPr/>
                    <a:lstStyle/>
                    <a:p>
                      <a:pPr algn="ctr" fontAlgn="auto">
                        <a:lnSpc>
                          <a:spcPct val="107000"/>
                        </a:lnSpc>
                        <a:spcAft>
                          <a:spcPts val="0"/>
                        </a:spcAft>
                      </a:pPr>
                      <a:r>
                        <a:rPr lang="es-DO" sz="1400" dirty="0">
                          <a:effectLst/>
                        </a:rPr>
                        <a:t>251</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12700" cap="flat" cmpd="sng" algn="ctr">
                      <a:solidFill>
                        <a:schemeClr val="bg1"/>
                      </a:solidFill>
                      <a:prstDash val="solid"/>
                      <a:round/>
                      <a:headEnd type="none" w="med" len="med"/>
                      <a:tailEnd type="none" w="med" len="med"/>
                    </a:lnT>
                  </a:tcPr>
                </a:tc>
                <a:tc>
                  <a:txBody>
                    <a:bodyPr/>
                    <a:lstStyle/>
                    <a:p>
                      <a:pPr algn="ctr" fontAlgn="auto">
                        <a:lnSpc>
                          <a:spcPct val="107000"/>
                        </a:lnSpc>
                        <a:spcAft>
                          <a:spcPts val="0"/>
                        </a:spcAft>
                      </a:pPr>
                      <a:r>
                        <a:rPr lang="es-DO" sz="1400">
                          <a:effectLst/>
                        </a:rPr>
                        <a:t>67</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12700" cap="flat" cmpd="sng" algn="ctr">
                      <a:solidFill>
                        <a:schemeClr val="bg1"/>
                      </a:solidFill>
                      <a:prstDash val="solid"/>
                      <a:round/>
                      <a:headEnd type="none" w="med" len="med"/>
                      <a:tailEnd type="none" w="med" len="med"/>
                    </a:lnT>
                  </a:tcPr>
                </a:tc>
                <a:tc>
                  <a:txBody>
                    <a:bodyPr/>
                    <a:lstStyle/>
                    <a:p>
                      <a:pPr algn="ctr" fontAlgn="auto">
                        <a:lnSpc>
                          <a:spcPct val="107000"/>
                        </a:lnSpc>
                        <a:spcAft>
                          <a:spcPts val="0"/>
                        </a:spcAft>
                      </a:pPr>
                      <a:r>
                        <a:rPr lang="es-DO" sz="1400">
                          <a:effectLst/>
                        </a:rPr>
                        <a:t>85</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12700" cap="flat" cmpd="sng" algn="ctr">
                      <a:solidFill>
                        <a:schemeClr val="bg1"/>
                      </a:solidFill>
                      <a:prstDash val="solid"/>
                      <a:round/>
                      <a:headEnd type="none" w="med" len="med"/>
                      <a:tailEnd type="none" w="med" len="med"/>
                    </a:lnT>
                  </a:tcPr>
                </a:tc>
                <a:tc>
                  <a:txBody>
                    <a:bodyPr/>
                    <a:lstStyle/>
                    <a:p>
                      <a:pPr algn="ctr" fontAlgn="auto">
                        <a:lnSpc>
                          <a:spcPct val="107000"/>
                        </a:lnSpc>
                        <a:spcAft>
                          <a:spcPts val="0"/>
                        </a:spcAft>
                      </a:pPr>
                      <a:r>
                        <a:rPr lang="es-DO" sz="1400">
                          <a:effectLst/>
                        </a:rPr>
                        <a:t>12</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12700" cap="flat" cmpd="sng" algn="ctr">
                      <a:solidFill>
                        <a:schemeClr val="bg1"/>
                      </a:solidFill>
                      <a:prstDash val="solid"/>
                      <a:round/>
                      <a:headEnd type="none" w="med" len="med"/>
                      <a:tailEnd type="none" w="med" len="med"/>
                    </a:lnT>
                  </a:tcPr>
                </a:tc>
                <a:tc>
                  <a:txBody>
                    <a:bodyPr/>
                    <a:lstStyle/>
                    <a:p>
                      <a:pPr algn="ctr" fontAlgn="auto">
                        <a:lnSpc>
                          <a:spcPct val="107000"/>
                        </a:lnSpc>
                        <a:spcAft>
                          <a:spcPts val="0"/>
                        </a:spcAft>
                      </a:pPr>
                      <a:r>
                        <a:rPr lang="es-DO" sz="1400">
                          <a:effectLst/>
                        </a:rPr>
                        <a:t>25</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12700" cap="flat" cmpd="sng" algn="ctr">
                      <a:solidFill>
                        <a:schemeClr val="bg1"/>
                      </a:solidFill>
                      <a:prstDash val="solid"/>
                      <a:round/>
                      <a:headEnd type="none" w="med" len="med"/>
                      <a:tailEnd type="none" w="med" len="med"/>
                    </a:lnT>
                  </a:tcPr>
                </a:tc>
                <a:tc>
                  <a:txBody>
                    <a:bodyPr/>
                    <a:lstStyle/>
                    <a:p>
                      <a:pPr algn="ctr" fontAlgn="auto">
                        <a:lnSpc>
                          <a:spcPct val="107000"/>
                        </a:lnSpc>
                        <a:spcAft>
                          <a:spcPts val="0"/>
                        </a:spcAft>
                      </a:pPr>
                      <a:r>
                        <a:rPr lang="es-DO" sz="1400">
                          <a:effectLst/>
                        </a:rPr>
                        <a:t>21</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12700" cap="flat" cmpd="sng" algn="ctr">
                      <a:solidFill>
                        <a:schemeClr val="bg1"/>
                      </a:solidFill>
                      <a:prstDash val="solid"/>
                      <a:round/>
                      <a:headEnd type="none" w="med" len="med"/>
                      <a:tailEnd type="none" w="med" len="med"/>
                    </a:lnT>
                  </a:tcPr>
                </a:tc>
                <a:tc>
                  <a:txBody>
                    <a:bodyPr/>
                    <a:lstStyle/>
                    <a:p>
                      <a:pPr algn="ctr" fontAlgn="auto">
                        <a:lnSpc>
                          <a:spcPct val="107000"/>
                        </a:lnSpc>
                        <a:spcAft>
                          <a:spcPts val="0"/>
                        </a:spcAft>
                      </a:pPr>
                      <a:r>
                        <a:rPr lang="es-DO" sz="1400" dirty="0">
                          <a:effectLst/>
                        </a:rPr>
                        <a:t>41</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848881260"/>
                  </a:ext>
                </a:extLst>
              </a:tr>
            </a:tbl>
          </a:graphicData>
        </a:graphic>
      </p:graphicFrame>
    </p:spTree>
    <p:extLst>
      <p:ext uri="{BB962C8B-B14F-4D97-AF65-F5344CB8AC3E}">
        <p14:creationId xmlns:p14="http://schemas.microsoft.com/office/powerpoint/2010/main" val="854445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oogle Shape;259;p27"/>
          <p:cNvGraphicFramePr/>
          <p:nvPr>
            <p:extLst>
              <p:ext uri="{D42A27DB-BD31-4B8C-83A1-F6EECF244321}">
                <p14:modId xmlns:p14="http://schemas.microsoft.com/office/powerpoint/2010/main" val="408418962"/>
              </p:ext>
            </p:extLst>
          </p:nvPr>
        </p:nvGraphicFramePr>
        <p:xfrm>
          <a:off x="510363" y="882065"/>
          <a:ext cx="8176437" cy="2254531"/>
        </p:xfrm>
        <a:graphic>
          <a:graphicData uri="http://schemas.openxmlformats.org/drawingml/2006/table">
            <a:tbl>
              <a:tblPr firstRow="1" firstCol="1" bandRow="1">
                <a:tableStyleId>{69012ECD-51FC-41F1-AA8D-1B2483CD663E}</a:tableStyleId>
              </a:tblPr>
              <a:tblGrid>
                <a:gridCol w="5360842">
                  <a:extLst>
                    <a:ext uri="{9D8B030D-6E8A-4147-A177-3AD203B41FA5}">
                      <a16:colId xmlns:a16="http://schemas.microsoft.com/office/drawing/2014/main" val="20000"/>
                    </a:ext>
                  </a:extLst>
                </a:gridCol>
                <a:gridCol w="2815595">
                  <a:extLst>
                    <a:ext uri="{9D8B030D-6E8A-4147-A177-3AD203B41FA5}">
                      <a16:colId xmlns:a16="http://schemas.microsoft.com/office/drawing/2014/main" val="20001"/>
                    </a:ext>
                  </a:extLst>
                </a:gridCol>
              </a:tblGrid>
              <a:tr h="447075">
                <a:tc>
                  <a:txBody>
                    <a:bodyPr/>
                    <a:lstStyle/>
                    <a:p>
                      <a:pPr marL="35999" marR="0" lvl="0" indent="0" algn="ctr" rtl="0">
                        <a:lnSpc>
                          <a:spcPct val="107000"/>
                        </a:lnSpc>
                        <a:spcBef>
                          <a:spcPts val="0"/>
                        </a:spcBef>
                        <a:spcAft>
                          <a:spcPts val="0"/>
                        </a:spcAft>
                        <a:buNone/>
                      </a:pPr>
                      <a:r>
                        <a:rPr lang="es-DO" sz="1400" u="none" strike="noStrike" cap="none" dirty="0"/>
                        <a:t>Servicio</a:t>
                      </a:r>
                      <a:endParaRPr sz="1400" b="1" u="none" strike="noStrike" cap="none" dirty="0">
                        <a:latin typeface="Calibri"/>
                        <a:ea typeface="Calibri"/>
                        <a:cs typeface="Calibri"/>
                        <a:sym typeface="Calibri"/>
                      </a:endParaRPr>
                    </a:p>
                  </a:txBody>
                  <a:tcPr marL="44450" marR="44450" marT="0" marB="0" anchor="ctr"/>
                </a:tc>
                <a:tc>
                  <a:txBody>
                    <a:bodyPr/>
                    <a:lstStyle/>
                    <a:p>
                      <a:pPr marL="35999" marR="0" lvl="0" indent="0" algn="ctr" rtl="0">
                        <a:lnSpc>
                          <a:spcPct val="107000"/>
                        </a:lnSpc>
                        <a:spcBef>
                          <a:spcPts val="0"/>
                        </a:spcBef>
                        <a:spcAft>
                          <a:spcPts val="0"/>
                        </a:spcAft>
                        <a:buNone/>
                      </a:pPr>
                      <a:r>
                        <a:rPr lang="es-DO" sz="1400" u="none" strike="noStrike" cap="none" dirty="0"/>
                        <a:t>Niños/as atendidos</a:t>
                      </a:r>
                      <a:endParaRPr sz="1400" b="1" u="none" strike="noStrike" cap="none"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0"/>
                  </a:ext>
                </a:extLst>
              </a:tr>
              <a:tr h="223213">
                <a:tc>
                  <a:txBody>
                    <a:bodyPr/>
                    <a:lstStyle/>
                    <a:p>
                      <a:pPr marL="35999" marR="0" lvl="0" indent="0" algn="l" rtl="0">
                        <a:lnSpc>
                          <a:spcPct val="107000"/>
                        </a:lnSpc>
                        <a:spcBef>
                          <a:spcPts val="0"/>
                        </a:spcBef>
                        <a:spcAft>
                          <a:spcPts val="0"/>
                        </a:spcAft>
                        <a:buNone/>
                      </a:pPr>
                      <a:r>
                        <a:rPr lang="es-DO" sz="1400" u="none" strike="noStrike" cap="none" dirty="0"/>
                        <a:t>INAIPI (0-4 años)</a:t>
                      </a:r>
                      <a:endParaRPr sz="1400" b="0" u="none" strike="noStrike" cap="none" dirty="0">
                        <a:latin typeface="Calibri"/>
                        <a:ea typeface="Calibri"/>
                        <a:cs typeface="Calibri"/>
                        <a:sym typeface="Calibri"/>
                      </a:endParaRPr>
                    </a:p>
                  </a:txBody>
                  <a:tcPr marL="44450" marR="44450" marT="0" marB="0" anchor="ctr"/>
                </a:tc>
                <a:tc>
                  <a:txBody>
                    <a:bodyPr/>
                    <a:lstStyle/>
                    <a:p>
                      <a:pPr algn="ctr" fontAlgn="auto">
                        <a:lnSpc>
                          <a:spcPct val="107000"/>
                        </a:lnSpc>
                        <a:spcAft>
                          <a:spcPts val="0"/>
                        </a:spcAft>
                      </a:pPr>
                      <a:r>
                        <a:rPr lang="es-ES" sz="1600" i="1">
                          <a:effectLst/>
                          <a:latin typeface="Calibri" panose="020F0502020204030204" pitchFamily="34" charset="0"/>
                          <a:ea typeface="Times New Roman" panose="02020603050405020304" pitchFamily="18" charset="0"/>
                          <a:cs typeface="Calibri" panose="020F0502020204030204" pitchFamily="34" charset="0"/>
                        </a:rPr>
                        <a:t>185,334</a:t>
                      </a:r>
                      <a:endParaRPr lang="es-D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223284">
                <a:tc>
                  <a:txBody>
                    <a:bodyPr/>
                    <a:lstStyle/>
                    <a:p>
                      <a:pPr marL="35999" marR="0" lvl="0" indent="0" algn="l" rtl="0">
                        <a:lnSpc>
                          <a:spcPct val="107000"/>
                        </a:lnSpc>
                        <a:spcBef>
                          <a:spcPts val="0"/>
                        </a:spcBef>
                        <a:spcAft>
                          <a:spcPts val="0"/>
                        </a:spcAft>
                        <a:buNone/>
                      </a:pPr>
                      <a:r>
                        <a:rPr lang="es-DO" sz="1400" u="none" strike="noStrike" cap="none" dirty="0"/>
                        <a:t>EPES</a:t>
                      </a:r>
                      <a:endParaRPr sz="1400" b="0" u="none" strike="noStrike" cap="none" dirty="0">
                        <a:latin typeface="Calibri"/>
                        <a:ea typeface="Calibri"/>
                        <a:cs typeface="Calibri"/>
                        <a:sym typeface="Calibri"/>
                      </a:endParaRPr>
                    </a:p>
                  </a:txBody>
                  <a:tcPr marL="44450" marR="44450" marT="0" marB="0" anchor="ctr"/>
                </a:tc>
                <a:tc>
                  <a:txBody>
                    <a:bodyPr/>
                    <a:lstStyle/>
                    <a:p>
                      <a:pPr algn="ctr" fontAlgn="auto">
                        <a:lnSpc>
                          <a:spcPct val="107000"/>
                        </a:lnSpc>
                        <a:spcAft>
                          <a:spcPts val="0"/>
                        </a:spcAft>
                      </a:pPr>
                      <a:r>
                        <a:rPr lang="es-DO" sz="1600" i="1">
                          <a:effectLst/>
                          <a:latin typeface="Calibri" panose="020F0502020204030204" pitchFamily="34" charset="0"/>
                          <a:ea typeface="Times New Roman" panose="02020603050405020304" pitchFamily="18" charset="0"/>
                          <a:cs typeface="Calibri" panose="020F0502020204030204" pitchFamily="34" charset="0"/>
                        </a:rPr>
                        <a:t>2,742</a:t>
                      </a:r>
                      <a:endParaRPr lang="es-D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170120">
                <a:tc>
                  <a:txBody>
                    <a:bodyPr/>
                    <a:lstStyle/>
                    <a:p>
                      <a:pPr marL="35999" marR="0" lvl="0" indent="0" algn="l" rtl="0">
                        <a:lnSpc>
                          <a:spcPct val="107000"/>
                        </a:lnSpc>
                        <a:spcBef>
                          <a:spcPts val="0"/>
                        </a:spcBef>
                        <a:spcAft>
                          <a:spcPts val="0"/>
                        </a:spcAft>
                        <a:buNone/>
                      </a:pPr>
                      <a:r>
                        <a:rPr lang="es-DO" sz="1400" u="none" strike="noStrike" cap="none"/>
                        <a:t>IDSS</a:t>
                      </a:r>
                      <a:endParaRPr sz="1400" b="0" u="none" strike="noStrike" cap="none">
                        <a:latin typeface="Calibri"/>
                        <a:ea typeface="Calibri"/>
                        <a:cs typeface="Calibri"/>
                        <a:sym typeface="Calibri"/>
                      </a:endParaRPr>
                    </a:p>
                  </a:txBody>
                  <a:tcPr marL="44450" marR="44450" marT="0" marB="0" anchor="ctr"/>
                </a:tc>
                <a:tc>
                  <a:txBody>
                    <a:bodyPr/>
                    <a:lstStyle/>
                    <a:p>
                      <a:pPr algn="ctr" fontAlgn="auto">
                        <a:lnSpc>
                          <a:spcPct val="107000"/>
                        </a:lnSpc>
                        <a:spcAft>
                          <a:spcPts val="0"/>
                        </a:spcAft>
                      </a:pPr>
                      <a:r>
                        <a:rPr lang="es-ES" sz="1600" i="1">
                          <a:effectLst/>
                          <a:latin typeface="Calibri" panose="020F0502020204030204" pitchFamily="34" charset="0"/>
                          <a:ea typeface="Times New Roman" panose="02020603050405020304" pitchFamily="18" charset="0"/>
                          <a:cs typeface="Calibri" panose="020F0502020204030204" pitchFamily="34" charset="0"/>
                        </a:rPr>
                        <a:t>7,953</a:t>
                      </a:r>
                      <a:endParaRPr lang="es-D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243026">
                <a:tc>
                  <a:txBody>
                    <a:bodyPr/>
                    <a:lstStyle/>
                    <a:p>
                      <a:pPr marL="35999" marR="0" lvl="0" indent="0" algn="l" rtl="0">
                        <a:lnSpc>
                          <a:spcPct val="107000"/>
                        </a:lnSpc>
                        <a:spcBef>
                          <a:spcPts val="0"/>
                        </a:spcBef>
                        <a:spcAft>
                          <a:spcPts val="0"/>
                        </a:spcAft>
                        <a:buNone/>
                      </a:pPr>
                      <a:r>
                        <a:rPr lang="es-DO" sz="1400" u="none" strike="noStrike" cap="none" dirty="0"/>
                        <a:t>Centros educativos públicos y privados (2017-2018)</a:t>
                      </a:r>
                      <a:endParaRPr sz="1400" b="0" u="none" strike="noStrike" cap="none" dirty="0">
                        <a:latin typeface="Calibri"/>
                        <a:ea typeface="Calibri"/>
                        <a:cs typeface="Calibri"/>
                        <a:sym typeface="Calibri"/>
                      </a:endParaRPr>
                    </a:p>
                  </a:txBody>
                  <a:tcPr marL="44450" marR="44450" marT="0" marB="0" anchor="ctr"/>
                </a:tc>
                <a:tc>
                  <a:txBody>
                    <a:bodyPr/>
                    <a:lstStyle/>
                    <a:p>
                      <a:pPr algn="ctr" fontAlgn="auto">
                        <a:lnSpc>
                          <a:spcPct val="107000"/>
                        </a:lnSpc>
                        <a:spcAft>
                          <a:spcPts val="0"/>
                        </a:spcAft>
                      </a:pPr>
                      <a:r>
                        <a:rPr lang="es-DO" sz="1600" i="1">
                          <a:effectLst/>
                          <a:latin typeface="Calibri" panose="020F0502020204030204" pitchFamily="34" charset="0"/>
                          <a:ea typeface="Times New Roman" panose="02020603050405020304" pitchFamily="18" charset="0"/>
                          <a:cs typeface="Calibri" panose="020F0502020204030204" pitchFamily="34" charset="0"/>
                        </a:rPr>
                        <a:t>150,931</a:t>
                      </a:r>
                      <a:endParaRPr lang="es-D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223283">
                <a:tc>
                  <a:txBody>
                    <a:bodyPr/>
                    <a:lstStyle/>
                    <a:p>
                      <a:pPr marL="35999" marR="0" lvl="0" indent="0" algn="l" rtl="0">
                        <a:lnSpc>
                          <a:spcPct val="107000"/>
                        </a:lnSpc>
                        <a:spcBef>
                          <a:spcPts val="0"/>
                        </a:spcBef>
                        <a:spcAft>
                          <a:spcPts val="0"/>
                        </a:spcAft>
                        <a:buNone/>
                      </a:pPr>
                      <a:r>
                        <a:rPr lang="es-DO" sz="1400" u="none" strike="noStrike" cap="none" dirty="0"/>
                        <a:t>Total niños y niñas de 0-4 años atendidos</a:t>
                      </a:r>
                      <a:endParaRPr sz="1400" b="1" u="none" strike="noStrike" cap="none" dirty="0">
                        <a:latin typeface="Calibri"/>
                        <a:ea typeface="Calibri"/>
                        <a:cs typeface="Calibri"/>
                        <a:sym typeface="Calibri"/>
                      </a:endParaRPr>
                    </a:p>
                  </a:txBody>
                  <a:tcPr marL="44450" marR="44450" marT="0" marB="0" anchor="ctr"/>
                </a:tc>
                <a:tc>
                  <a:txBody>
                    <a:bodyPr/>
                    <a:lstStyle/>
                    <a:p>
                      <a:pPr algn="ctr" fontAlgn="auto">
                        <a:lnSpc>
                          <a:spcPct val="107000"/>
                        </a:lnSpc>
                        <a:spcAft>
                          <a:spcPts val="0"/>
                        </a:spcAft>
                      </a:pPr>
                      <a:r>
                        <a:rPr lang="es-DO" sz="1600" b="1" dirty="0">
                          <a:effectLst/>
                          <a:latin typeface="Calibri" panose="020F0502020204030204" pitchFamily="34" charset="0"/>
                          <a:ea typeface="Times New Roman" panose="02020603050405020304" pitchFamily="18" charset="0"/>
                          <a:cs typeface="Calibri" panose="020F0502020204030204" pitchFamily="34" charset="0"/>
                        </a:rPr>
                        <a:t>346,960</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233917">
                <a:tc>
                  <a:txBody>
                    <a:bodyPr/>
                    <a:lstStyle/>
                    <a:p>
                      <a:pPr marL="35999" marR="0" lvl="0" indent="0" algn="l" rtl="0">
                        <a:lnSpc>
                          <a:spcPct val="107000"/>
                        </a:lnSpc>
                        <a:spcBef>
                          <a:spcPts val="0"/>
                        </a:spcBef>
                        <a:spcAft>
                          <a:spcPts val="0"/>
                        </a:spcAft>
                        <a:buNone/>
                      </a:pPr>
                      <a:r>
                        <a:rPr lang="es-DO" sz="1400" u="none" strike="noStrike" cap="none" dirty="0"/>
                        <a:t>Población de 0 a 4 años (ONE 2018)</a:t>
                      </a:r>
                      <a:endParaRPr sz="1400" b="0" u="none" strike="noStrike" cap="none" dirty="0">
                        <a:latin typeface="Calibri"/>
                        <a:ea typeface="Calibri"/>
                        <a:cs typeface="Calibri"/>
                        <a:sym typeface="Calibri"/>
                      </a:endParaRPr>
                    </a:p>
                  </a:txBody>
                  <a:tcPr marL="44450" marR="44450" marT="0" marB="0" anchor="ctr"/>
                </a:tc>
                <a:tc>
                  <a:txBody>
                    <a:bodyPr/>
                    <a:lstStyle/>
                    <a:p>
                      <a:pPr algn="ctr" fontAlgn="auto">
                        <a:lnSpc>
                          <a:spcPct val="107000"/>
                        </a:lnSpc>
                        <a:spcAft>
                          <a:spcPts val="0"/>
                        </a:spcAft>
                      </a:pPr>
                      <a:r>
                        <a:rPr lang="es-ES" sz="1600">
                          <a:effectLst/>
                          <a:latin typeface="Calibri" panose="020F0502020204030204" pitchFamily="34" charset="0"/>
                          <a:ea typeface="Calibri" panose="020F0502020204030204" pitchFamily="34" charset="0"/>
                          <a:cs typeface="Calibri" panose="020F0502020204030204" pitchFamily="34" charset="0"/>
                        </a:rPr>
                        <a:t>961,511</a:t>
                      </a:r>
                      <a:endParaRPr lang="es-D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r h="311650">
                <a:tc>
                  <a:txBody>
                    <a:bodyPr/>
                    <a:lstStyle/>
                    <a:p>
                      <a:pPr marL="35999" marR="0" lvl="0" indent="0" algn="l" rtl="0">
                        <a:lnSpc>
                          <a:spcPct val="107000"/>
                        </a:lnSpc>
                        <a:spcBef>
                          <a:spcPts val="0"/>
                        </a:spcBef>
                        <a:spcAft>
                          <a:spcPts val="0"/>
                        </a:spcAft>
                        <a:buNone/>
                      </a:pPr>
                      <a:r>
                        <a:rPr lang="es-DO" sz="1600" b="1" u="none" strike="noStrike" cap="none" dirty="0">
                          <a:solidFill>
                            <a:srgbClr val="FF0000"/>
                          </a:solidFill>
                        </a:rPr>
                        <a:t>% de atención</a:t>
                      </a:r>
                      <a:endParaRPr sz="1600" b="1" u="none" strike="noStrike" cap="none" dirty="0">
                        <a:solidFill>
                          <a:srgbClr val="FF0000"/>
                        </a:solidFill>
                        <a:latin typeface="Calibri"/>
                        <a:ea typeface="Calibri"/>
                        <a:cs typeface="Calibri"/>
                        <a:sym typeface="Calibri"/>
                      </a:endParaRPr>
                    </a:p>
                  </a:txBody>
                  <a:tcPr marL="44450" marR="44450" marT="0" marB="0" anchor="ctr"/>
                </a:tc>
                <a:tc>
                  <a:txBody>
                    <a:bodyPr/>
                    <a:lstStyle/>
                    <a:p>
                      <a:pPr algn="ctr" fontAlgn="auto">
                        <a:lnSpc>
                          <a:spcPct val="107000"/>
                        </a:lnSpc>
                        <a:spcAft>
                          <a:spcPts val="0"/>
                        </a:spcAft>
                      </a:pPr>
                      <a:r>
                        <a:rPr lang="es-DO" sz="1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36.08%</a:t>
                      </a:r>
                      <a:endParaRPr lang="es-DO"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7"/>
                  </a:ext>
                </a:extLst>
              </a:tr>
            </a:tbl>
          </a:graphicData>
        </a:graphic>
      </p:graphicFrame>
      <p:sp>
        <p:nvSpPr>
          <p:cNvPr id="11" name="Google Shape;260;p27"/>
          <p:cNvSpPr txBox="1"/>
          <p:nvPr/>
        </p:nvSpPr>
        <p:spPr>
          <a:xfrm>
            <a:off x="1520456" y="3227051"/>
            <a:ext cx="7113181" cy="590037"/>
          </a:xfrm>
          <a:prstGeom prst="rect">
            <a:avLst/>
          </a:prstGeom>
          <a:noFill/>
          <a:ln>
            <a:noFill/>
          </a:ln>
        </p:spPr>
        <p:txBody>
          <a:bodyPr spcFirstLastPara="1" wrap="square" lIns="91425" tIns="91425" rIns="91425" bIns="91425" anchor="t" anchorCtr="0">
            <a:noAutofit/>
          </a:bodyPr>
          <a:lstStyle/>
          <a:p>
            <a:pPr algn="just"/>
            <a:r>
              <a:rPr lang="es-DO" sz="1600" dirty="0">
                <a:solidFill>
                  <a:schemeClr val="dk1"/>
                </a:solidFill>
                <a:ea typeface="Gill Sans"/>
                <a:cs typeface="Arial"/>
                <a:sym typeface="Gill Sans"/>
              </a:rPr>
              <a:t>En total </a:t>
            </a:r>
            <a:r>
              <a:rPr lang="es-DO" sz="1600" b="1" dirty="0">
                <a:latin typeface="Calibri" panose="020F0502020204030204" pitchFamily="34" charset="0"/>
                <a:ea typeface="Times New Roman" panose="02020603050405020304" pitchFamily="18" charset="0"/>
                <a:cs typeface="Calibri" panose="020F0502020204030204" pitchFamily="34" charset="0"/>
              </a:rPr>
              <a:t>346,960</a:t>
            </a:r>
            <a:r>
              <a:rPr lang="es-DO" sz="1600" dirty="0">
                <a:solidFill>
                  <a:schemeClr val="dk1"/>
                </a:solidFill>
                <a:ea typeface="Gill Sans"/>
                <a:cs typeface="Arial"/>
                <a:sym typeface="Gill Sans"/>
              </a:rPr>
              <a:t> niños y niñas atendidos, lo que representa un </a:t>
            </a:r>
            <a:r>
              <a:rPr lang="es-DO" sz="1600" b="1" dirty="0">
                <a:solidFill>
                  <a:schemeClr val="dk1"/>
                </a:solidFill>
                <a:ea typeface="Gill Sans"/>
                <a:cs typeface="Arial Black"/>
                <a:sym typeface="Gill Sans"/>
              </a:rPr>
              <a:t>36.08 %</a:t>
            </a:r>
            <a:r>
              <a:rPr lang="es-DO" sz="1600" b="1" dirty="0">
                <a:solidFill>
                  <a:schemeClr val="dk1"/>
                </a:solidFill>
                <a:ea typeface="Gill Sans"/>
                <a:cs typeface="Arial"/>
                <a:sym typeface="Gill Sans"/>
              </a:rPr>
              <a:t> </a:t>
            </a:r>
            <a:r>
              <a:rPr lang="es-DO" sz="1600" dirty="0">
                <a:solidFill>
                  <a:schemeClr val="dk1"/>
                </a:solidFill>
                <a:ea typeface="Gill Sans"/>
                <a:cs typeface="Arial"/>
                <a:sym typeface="Gill Sans"/>
              </a:rPr>
              <a:t>de cobertura de la población menor de cinco años.</a:t>
            </a:r>
            <a:endParaRPr sz="2400" dirty="0">
              <a:cs typeface="Arial"/>
            </a:endParaRPr>
          </a:p>
        </p:txBody>
      </p:sp>
      <p:pic>
        <p:nvPicPr>
          <p:cNvPr id="6" name="Picture 5"/>
          <p:cNvPicPr>
            <a:picLocks noChangeAspect="1"/>
          </p:cNvPicPr>
          <p:nvPr/>
        </p:nvPicPr>
        <p:blipFill>
          <a:blip r:embed="rId2"/>
          <a:stretch>
            <a:fillRect/>
          </a:stretch>
        </p:blipFill>
        <p:spPr>
          <a:xfrm>
            <a:off x="510363" y="3179509"/>
            <a:ext cx="848020" cy="848020"/>
          </a:xfrm>
          <a:prstGeom prst="rect">
            <a:avLst/>
          </a:prstGeom>
        </p:spPr>
      </p:pic>
      <p:pic>
        <p:nvPicPr>
          <p:cNvPr id="14" name="Picture 1" descr="TOP-02.jpg"/>
          <p:cNvPicPr>
            <a:picLocks noChangeAspect="1"/>
          </p:cNvPicPr>
          <p:nvPr/>
        </p:nvPicPr>
        <p:blipFill rotWithShape="1">
          <a:blip r:embed="rId3">
            <a:extLst>
              <a:ext uri="{28A0092B-C50C-407E-A947-70E740481C1C}">
                <a14:useLocalDpi xmlns:a14="http://schemas.microsoft.com/office/drawing/2010/main" val="0"/>
              </a:ext>
            </a:extLst>
          </a:blip>
          <a:srcRect b="78472"/>
          <a:stretch/>
        </p:blipFill>
        <p:spPr>
          <a:xfrm>
            <a:off x="0" y="-10633"/>
            <a:ext cx="9144000" cy="693511"/>
          </a:xfrm>
          <a:prstGeom prst="rect">
            <a:avLst/>
          </a:prstGeom>
        </p:spPr>
      </p:pic>
      <p:pic>
        <p:nvPicPr>
          <p:cNvPr id="19" name="Imagen 5">
            <a:extLst>
              <a:ext uri="{FF2B5EF4-FFF2-40B4-BE49-F238E27FC236}">
                <a16:creationId xmlns:a16="http://schemas.microsoft.com/office/drawing/2014/main" id="{C4EC0706-A616-4A3F-98C7-4FEC384E2DC9}"/>
              </a:ext>
            </a:extLst>
          </p:cNvPr>
          <p:cNvPicPr>
            <a:picLocks noChangeAspect="1"/>
          </p:cNvPicPr>
          <p:nvPr/>
        </p:nvPicPr>
        <p:blipFill>
          <a:blip r:embed="rId4"/>
          <a:stretch>
            <a:fillRect/>
          </a:stretch>
        </p:blipFill>
        <p:spPr>
          <a:xfrm>
            <a:off x="7869177" y="147970"/>
            <a:ext cx="1062424" cy="482705"/>
          </a:xfrm>
          <a:prstGeom prst="rect">
            <a:avLst/>
          </a:prstGeom>
          <a:noFill/>
          <a:ln cap="flat">
            <a:noFill/>
          </a:ln>
        </p:spPr>
      </p:pic>
      <p:sp>
        <p:nvSpPr>
          <p:cNvPr id="20" name="TextBox 3">
            <a:extLst>
              <a:ext uri="{FF2B5EF4-FFF2-40B4-BE49-F238E27FC236}">
                <a16:creationId xmlns:a16="http://schemas.microsoft.com/office/drawing/2014/main" id="{E2A97D1A-A6D6-45DB-A664-2B64C087CA34}"/>
              </a:ext>
            </a:extLst>
          </p:cNvPr>
          <p:cNvSpPr txBox="1"/>
          <p:nvPr/>
        </p:nvSpPr>
        <p:spPr>
          <a:xfrm>
            <a:off x="700980" y="2289"/>
            <a:ext cx="385042" cy="523220"/>
          </a:xfrm>
          <a:prstGeom prst="rect">
            <a:avLst/>
          </a:prstGeom>
          <a:noFill/>
        </p:spPr>
        <p:txBody>
          <a:bodyPr wrap="none" rtlCol="0">
            <a:spAutoFit/>
          </a:bodyPr>
          <a:lstStyle/>
          <a:p>
            <a:r>
              <a:rPr lang="en-US" sz="2800" b="1" dirty="0">
                <a:solidFill>
                  <a:schemeClr val="bg1"/>
                </a:solidFill>
                <a:latin typeface="Gill Sans"/>
                <a:cs typeface="Gill Sans"/>
              </a:rPr>
              <a:t>2</a:t>
            </a:r>
          </a:p>
        </p:txBody>
      </p:sp>
      <p:sp>
        <p:nvSpPr>
          <p:cNvPr id="25" name="TextBox 12">
            <a:extLst>
              <a:ext uri="{FF2B5EF4-FFF2-40B4-BE49-F238E27FC236}">
                <a16:creationId xmlns:a16="http://schemas.microsoft.com/office/drawing/2014/main" id="{6B0237FA-8161-4714-962A-71E50AB7C405}"/>
              </a:ext>
            </a:extLst>
          </p:cNvPr>
          <p:cNvSpPr txBox="1"/>
          <p:nvPr/>
        </p:nvSpPr>
        <p:spPr>
          <a:xfrm>
            <a:off x="1211796" y="353835"/>
            <a:ext cx="6624442" cy="307777"/>
          </a:xfrm>
          <a:prstGeom prst="rect">
            <a:avLst/>
          </a:prstGeom>
          <a:noFill/>
        </p:spPr>
        <p:txBody>
          <a:bodyPr wrap="none" rtlCol="0">
            <a:spAutoFit/>
          </a:bodyPr>
          <a:lstStyle/>
          <a:p>
            <a:r>
              <a:rPr lang="es-ES_tradnl" sz="1400" b="1" dirty="0">
                <a:solidFill>
                  <a:schemeClr val="tx1">
                    <a:lumMod val="50000"/>
                    <a:lumOff val="50000"/>
                  </a:schemeClr>
                </a:solidFill>
                <a:latin typeface="Arial" panose="020B0604020202020204" pitchFamily="34" charset="0"/>
                <a:cs typeface="Arial" panose="020B0604020202020204" pitchFamily="34" charset="0"/>
              </a:rPr>
              <a:t>ACCESO A PRIMERA INFANCIA. ATENCIÓN NIÑOS Y NIÑAS DE 0 A 4 AÑOS</a:t>
            </a:r>
            <a:endParaRPr lang="en-US"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17</a:t>
            </a:fld>
            <a:endParaRPr lang="en-US" dirty="0"/>
          </a:p>
        </p:txBody>
      </p:sp>
      <p:sp>
        <p:nvSpPr>
          <p:cNvPr id="18" name="Google Shape;260;p27">
            <a:extLst>
              <a:ext uri="{FF2B5EF4-FFF2-40B4-BE49-F238E27FC236}">
                <a16:creationId xmlns:a16="http://schemas.microsoft.com/office/drawing/2014/main" id="{BC968340-9064-46CE-83B4-75F01D15AA2B}"/>
              </a:ext>
            </a:extLst>
          </p:cNvPr>
          <p:cNvSpPr txBox="1"/>
          <p:nvPr/>
        </p:nvSpPr>
        <p:spPr>
          <a:xfrm>
            <a:off x="1520456" y="3966416"/>
            <a:ext cx="7113181" cy="590037"/>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DO" sz="1600" dirty="0">
                <a:solidFill>
                  <a:schemeClr val="dk1"/>
                </a:solidFill>
                <a:ea typeface="Gill Sans"/>
                <a:cs typeface="Arial"/>
                <a:sym typeface="Gill Sans"/>
              </a:rPr>
              <a:t>Una gran avance en el número de niños y niñas atendidos, aunque todavía lejos de los </a:t>
            </a:r>
            <a:r>
              <a:rPr lang="es-DO" sz="1600" b="1" dirty="0">
                <a:solidFill>
                  <a:schemeClr val="dk1"/>
                </a:solidFill>
                <a:ea typeface="Gill Sans"/>
                <a:cs typeface="Arial"/>
                <a:sym typeface="Gill Sans"/>
              </a:rPr>
              <a:t>730,000 niños y niñas </a:t>
            </a:r>
            <a:r>
              <a:rPr lang="es-DO" sz="1600" dirty="0">
                <a:solidFill>
                  <a:schemeClr val="dk1"/>
                </a:solidFill>
                <a:ea typeface="Gill Sans"/>
                <a:cs typeface="Arial"/>
                <a:sym typeface="Gill Sans"/>
              </a:rPr>
              <a:t>de 0 a 4 años previstos en el Plan Estratégico 2017-2020</a:t>
            </a:r>
            <a:endParaRPr sz="2400" dirty="0">
              <a:cs typeface="Arial"/>
            </a:endParaRPr>
          </a:p>
        </p:txBody>
      </p:sp>
    </p:spTree>
    <p:extLst>
      <p:ext uri="{BB962C8B-B14F-4D97-AF65-F5344CB8AC3E}">
        <p14:creationId xmlns:p14="http://schemas.microsoft.com/office/powerpoint/2010/main" val="334949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3850" y="216867"/>
            <a:ext cx="398041" cy="523220"/>
          </a:xfrm>
          <a:prstGeom prst="rect">
            <a:avLst/>
          </a:prstGeom>
          <a:noFill/>
        </p:spPr>
        <p:txBody>
          <a:bodyPr wrap="none" rtlCol="0">
            <a:spAutoFit/>
          </a:bodyPr>
          <a:lstStyle/>
          <a:p>
            <a:r>
              <a:rPr lang="en-US" sz="2800" b="1" dirty="0">
                <a:solidFill>
                  <a:schemeClr val="bg1"/>
                </a:solidFill>
                <a:latin typeface="Gill Sans"/>
                <a:cs typeface="Gill Sans"/>
              </a:rPr>
              <a:t>2</a:t>
            </a:r>
          </a:p>
        </p:txBody>
      </p:sp>
      <p:sp>
        <p:nvSpPr>
          <p:cNvPr id="14" name="Google Shape;269;p28"/>
          <p:cNvSpPr/>
          <p:nvPr/>
        </p:nvSpPr>
        <p:spPr>
          <a:xfrm>
            <a:off x="5273979" y="959757"/>
            <a:ext cx="3455351" cy="3938814"/>
          </a:xfrm>
          <a:prstGeom prst="rect">
            <a:avLst/>
          </a:prstGeom>
          <a:noFill/>
          <a:ln>
            <a:noFill/>
          </a:ln>
        </p:spPr>
        <p:txBody>
          <a:bodyPr spcFirstLastPara="1" wrap="square" lIns="91425" tIns="45700" rIns="91425" bIns="45700" anchor="t" anchorCtr="0">
            <a:noAutofit/>
          </a:bodyPr>
          <a:lstStyle/>
          <a:p>
            <a:pPr marR="0" lvl="0" algn="just" rtl="0">
              <a:lnSpc>
                <a:spcPct val="90000"/>
              </a:lnSpc>
              <a:spcBef>
                <a:spcPts val="0"/>
              </a:spcBef>
              <a:spcAft>
                <a:spcPts val="0"/>
              </a:spcAft>
              <a:buClr>
                <a:schemeClr val="dk1"/>
              </a:buClr>
              <a:buSzPts val="1100"/>
            </a:pPr>
            <a:r>
              <a:rPr lang="es-DO" sz="1500" dirty="0">
                <a:solidFill>
                  <a:schemeClr val="dk1"/>
                </a:solidFill>
                <a:ea typeface="Gill Sans"/>
                <a:cs typeface="Arial"/>
                <a:sym typeface="Gill Sans"/>
              </a:rPr>
              <a:t>Aumento de la matrícula tanto en Preprimario como en Educación Inicial, sobre todo en sector público.</a:t>
            </a:r>
          </a:p>
          <a:p>
            <a:pPr marR="0" lvl="0" algn="just" rtl="0">
              <a:lnSpc>
                <a:spcPct val="90000"/>
              </a:lnSpc>
              <a:spcBef>
                <a:spcPts val="0"/>
              </a:spcBef>
              <a:spcAft>
                <a:spcPts val="0"/>
              </a:spcAft>
              <a:buClr>
                <a:schemeClr val="dk1"/>
              </a:buClr>
              <a:buSzPts val="1100"/>
            </a:pPr>
            <a:endParaRPr sz="1500" dirty="0">
              <a:cs typeface="Arial"/>
            </a:endParaRPr>
          </a:p>
          <a:p>
            <a:pPr marR="0" lvl="0" algn="just" rtl="0">
              <a:lnSpc>
                <a:spcPct val="90000"/>
              </a:lnSpc>
              <a:spcBef>
                <a:spcPts val="0"/>
              </a:spcBef>
              <a:spcAft>
                <a:spcPts val="0"/>
              </a:spcAft>
              <a:buClr>
                <a:schemeClr val="dk1"/>
              </a:buClr>
              <a:buSzPts val="1100"/>
            </a:pPr>
            <a:r>
              <a:rPr lang="es-DO" sz="1500" dirty="0">
                <a:solidFill>
                  <a:schemeClr val="dk1"/>
                </a:solidFill>
                <a:ea typeface="Gill Sans"/>
                <a:cs typeface="Arial"/>
                <a:sym typeface="Gill Sans"/>
              </a:rPr>
              <a:t>Tasa neta de cobertura educación nivel inicial (población 3 - 5 años) se situó en el 2018 en un 50.2 %, un poco por debajo de las previsiones del PEE 2017-2020 (51.9 %).</a:t>
            </a:r>
          </a:p>
          <a:p>
            <a:pPr marR="0" lvl="0" algn="just" rtl="0">
              <a:lnSpc>
                <a:spcPct val="90000"/>
              </a:lnSpc>
              <a:spcBef>
                <a:spcPts val="0"/>
              </a:spcBef>
              <a:spcAft>
                <a:spcPts val="0"/>
              </a:spcAft>
              <a:buClr>
                <a:schemeClr val="dk1"/>
              </a:buClr>
              <a:buSzPts val="1100"/>
            </a:pPr>
            <a:endParaRPr sz="1500" dirty="0">
              <a:cs typeface="Arial"/>
            </a:endParaRPr>
          </a:p>
          <a:p>
            <a:pPr lvl="0" algn="just">
              <a:lnSpc>
                <a:spcPct val="90000"/>
              </a:lnSpc>
              <a:buClr>
                <a:schemeClr val="dk1"/>
              </a:buClr>
              <a:buSzPts val="1100"/>
            </a:pPr>
            <a:r>
              <a:rPr lang="es-DO" sz="1500" dirty="0">
                <a:solidFill>
                  <a:schemeClr val="dk1"/>
                </a:solidFill>
                <a:ea typeface="Gill Sans"/>
                <a:cs typeface="Arial"/>
                <a:sym typeface="Gill Sans"/>
              </a:rPr>
              <a:t>Tasa neta de cobertura del grado Preprimario ascendió a 79,2 %, algo más de un punto por encima de lo previsto en el PEE 2017-2020. </a:t>
            </a:r>
          </a:p>
          <a:p>
            <a:pPr lvl="0" algn="just">
              <a:lnSpc>
                <a:spcPct val="90000"/>
              </a:lnSpc>
              <a:buClr>
                <a:schemeClr val="dk1"/>
              </a:buClr>
              <a:buSzPts val="1100"/>
            </a:pPr>
            <a:endParaRPr lang="es-DO" sz="1500" dirty="0">
              <a:solidFill>
                <a:schemeClr val="dk1"/>
              </a:solidFill>
              <a:ea typeface="Gill Sans"/>
              <a:cs typeface="Arial"/>
              <a:sym typeface="Gill Sans"/>
            </a:endParaRPr>
          </a:p>
          <a:p>
            <a:pPr lvl="0" algn="just">
              <a:lnSpc>
                <a:spcPct val="90000"/>
              </a:lnSpc>
              <a:buClr>
                <a:schemeClr val="dk1"/>
              </a:buClr>
              <a:buSzPts val="1100"/>
            </a:pPr>
            <a:r>
              <a:rPr lang="es-DO" sz="1500" dirty="0">
                <a:solidFill>
                  <a:schemeClr val="dk1"/>
                </a:solidFill>
                <a:ea typeface="Gill Sans"/>
                <a:cs typeface="Arial"/>
                <a:sym typeface="Gill Sans"/>
              </a:rPr>
              <a:t>La Dirección de Educación Inicial continua con la política de expansión del grado kínder (niños y niñas de 4 años) en centros públicos.</a:t>
            </a:r>
          </a:p>
          <a:p>
            <a:pPr marR="0" lvl="0" algn="just" rtl="0">
              <a:lnSpc>
                <a:spcPct val="90000"/>
              </a:lnSpc>
              <a:spcBef>
                <a:spcPts val="0"/>
              </a:spcBef>
              <a:spcAft>
                <a:spcPts val="0"/>
              </a:spcAft>
              <a:buClr>
                <a:schemeClr val="dk1"/>
              </a:buClr>
              <a:buSzPts val="1100"/>
            </a:pPr>
            <a:endParaRPr sz="1500" dirty="0">
              <a:solidFill>
                <a:schemeClr val="dk1"/>
              </a:solidFill>
              <a:ea typeface="Gill Sans"/>
              <a:cs typeface="Arial"/>
              <a:sym typeface="Gill Sans"/>
            </a:endParaRPr>
          </a:p>
        </p:txBody>
      </p:sp>
      <p:graphicFrame>
        <p:nvGraphicFramePr>
          <p:cNvPr id="15" name="Google Shape;270;p28"/>
          <p:cNvGraphicFramePr/>
          <p:nvPr>
            <p:extLst>
              <p:ext uri="{D42A27DB-BD31-4B8C-83A1-F6EECF244321}">
                <p14:modId xmlns:p14="http://schemas.microsoft.com/office/powerpoint/2010/main" val="117929965"/>
              </p:ext>
            </p:extLst>
          </p:nvPr>
        </p:nvGraphicFramePr>
        <p:xfrm>
          <a:off x="105775" y="903052"/>
          <a:ext cx="4678876" cy="1663344"/>
        </p:xfrm>
        <a:graphic>
          <a:graphicData uri="http://schemas.openxmlformats.org/drawingml/2006/table">
            <a:tbl>
              <a:tblPr firstRow="1" firstCol="1" bandRow="1">
                <a:tableStyleId>{69012ECD-51FC-41F1-AA8D-1B2483CD663E}</a:tableStyleId>
              </a:tblPr>
              <a:tblGrid>
                <a:gridCol w="2100621">
                  <a:extLst>
                    <a:ext uri="{9D8B030D-6E8A-4147-A177-3AD203B41FA5}">
                      <a16:colId xmlns:a16="http://schemas.microsoft.com/office/drawing/2014/main" val="20000"/>
                    </a:ext>
                  </a:extLst>
                </a:gridCol>
                <a:gridCol w="749455">
                  <a:extLst>
                    <a:ext uri="{9D8B030D-6E8A-4147-A177-3AD203B41FA5}">
                      <a16:colId xmlns:a16="http://schemas.microsoft.com/office/drawing/2014/main" val="20001"/>
                    </a:ext>
                  </a:extLst>
                </a:gridCol>
                <a:gridCol w="950376">
                  <a:extLst>
                    <a:ext uri="{9D8B030D-6E8A-4147-A177-3AD203B41FA5}">
                      <a16:colId xmlns:a16="http://schemas.microsoft.com/office/drawing/2014/main" val="20002"/>
                    </a:ext>
                  </a:extLst>
                </a:gridCol>
                <a:gridCol w="878424">
                  <a:extLst>
                    <a:ext uri="{9D8B030D-6E8A-4147-A177-3AD203B41FA5}">
                      <a16:colId xmlns:a16="http://schemas.microsoft.com/office/drawing/2014/main" val="20003"/>
                    </a:ext>
                  </a:extLst>
                </a:gridCol>
              </a:tblGrid>
              <a:tr h="366649">
                <a:tc>
                  <a:txBody>
                    <a:bodyPr/>
                    <a:lstStyle/>
                    <a:p>
                      <a:pPr marL="0" marR="0" lvl="0" indent="0" algn="l" rtl="0">
                        <a:lnSpc>
                          <a:spcPct val="107000"/>
                        </a:lnSpc>
                        <a:spcBef>
                          <a:spcPts val="0"/>
                        </a:spcBef>
                        <a:spcAft>
                          <a:spcPts val="0"/>
                        </a:spcAft>
                        <a:buNone/>
                      </a:pPr>
                      <a:r>
                        <a:rPr lang="es-DO" sz="1400" u="none" strike="noStrike" cap="none" dirty="0"/>
                        <a:t>Educación Inicial 2do Ciclo</a:t>
                      </a:r>
                      <a:endParaRPr sz="1400" u="none" strike="noStrike" cap="none" dirty="0">
                        <a:solidFill>
                          <a:schemeClr val="lt1"/>
                        </a:solidFill>
                        <a:latin typeface="+mn-lt"/>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400" u="none" strike="noStrike" cap="none" dirty="0"/>
                        <a:t>2017/18</a:t>
                      </a:r>
                      <a:endParaRPr sz="1400" u="none" strike="noStrike" cap="none" dirty="0">
                        <a:solidFill>
                          <a:schemeClr val="lt1"/>
                        </a:solidFill>
                        <a:latin typeface="+mn-lt"/>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400" u="none" strike="noStrike" cap="none" dirty="0"/>
                        <a:t>2017- 2012</a:t>
                      </a:r>
                      <a:endParaRPr sz="1400" u="none" strike="noStrike" cap="none" dirty="0">
                        <a:solidFill>
                          <a:schemeClr val="lt1"/>
                        </a:solidFill>
                        <a:latin typeface="+mn-lt"/>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400" u="none" strike="noStrike" cap="none" dirty="0"/>
                        <a:t>% variación</a:t>
                      </a:r>
                      <a:endParaRPr sz="1400" u="none" strike="noStrike" cap="none" dirty="0">
                        <a:solidFill>
                          <a:schemeClr val="lt1"/>
                        </a:solidFill>
                        <a:latin typeface="+mn-lt"/>
                        <a:ea typeface="Calibri"/>
                        <a:cs typeface="Calibri"/>
                        <a:sym typeface="Calibri"/>
                      </a:endParaRPr>
                    </a:p>
                  </a:txBody>
                  <a:tcPr marL="44450" marR="44450" marT="0" marB="0" anchor="ctr"/>
                </a:tc>
                <a:extLst>
                  <a:ext uri="{0D108BD9-81ED-4DB2-BD59-A6C34878D82A}">
                    <a16:rowId xmlns:a16="http://schemas.microsoft.com/office/drawing/2014/main" val="10000"/>
                  </a:ext>
                </a:extLst>
              </a:tr>
              <a:tr h="243375">
                <a:tc>
                  <a:txBody>
                    <a:bodyPr/>
                    <a:lstStyle/>
                    <a:p>
                      <a:pPr marL="36000" marR="0" lvl="0" indent="0" algn="l" rtl="0">
                        <a:lnSpc>
                          <a:spcPct val="107000"/>
                        </a:lnSpc>
                        <a:spcBef>
                          <a:spcPts val="0"/>
                        </a:spcBef>
                        <a:spcAft>
                          <a:spcPts val="0"/>
                        </a:spcAft>
                        <a:buNone/>
                      </a:pPr>
                      <a:r>
                        <a:rPr lang="es-DO" sz="1400" u="none" strike="noStrike" cap="none" dirty="0">
                          <a:sym typeface="Calibri"/>
                        </a:rPr>
                        <a:t>Público-Semioficial</a:t>
                      </a:r>
                      <a:endParaRPr sz="1400" b="0" u="none" strike="noStrike" cap="none" dirty="0">
                        <a:latin typeface="+mn-lt"/>
                        <a:ea typeface="Calibri"/>
                        <a:cs typeface="Calibri"/>
                        <a:sym typeface="Calibri"/>
                      </a:endParaRPr>
                    </a:p>
                  </a:txBody>
                  <a:tcPr marL="44450" marR="44450" marT="0" marB="0" anchor="ctr"/>
                </a:tc>
                <a:tc>
                  <a:txBody>
                    <a:bodyPr/>
                    <a:lstStyle/>
                    <a:p>
                      <a:pPr marL="0" marR="0" lvl="0" indent="0" algn="r" rtl="0">
                        <a:spcBef>
                          <a:spcPts val="0"/>
                        </a:spcBef>
                        <a:spcAft>
                          <a:spcPts val="0"/>
                        </a:spcAft>
                        <a:buNone/>
                      </a:pPr>
                      <a:r>
                        <a:rPr lang="es-DO" sz="1400" u="none" strike="noStrike" cap="none" dirty="0">
                          <a:latin typeface="+mj-lt"/>
                          <a:sym typeface="Calibri"/>
                        </a:rPr>
                        <a:t>141,301</a:t>
                      </a:r>
                      <a:endParaRPr sz="1400" dirty="0">
                        <a:latin typeface="+mj-lt"/>
                      </a:endParaRPr>
                    </a:p>
                  </a:txBody>
                  <a:tcPr marL="9525" marR="9525" marT="9525" marB="0" anchor="ctr"/>
                </a:tc>
                <a:tc>
                  <a:txBody>
                    <a:bodyPr/>
                    <a:lstStyle/>
                    <a:p>
                      <a:pPr algn="r" fontAlgn="auto">
                        <a:lnSpc>
                          <a:spcPct val="107000"/>
                        </a:lnSpc>
                        <a:spcAft>
                          <a:spcPts val="0"/>
                        </a:spcAft>
                      </a:pPr>
                      <a:r>
                        <a:rPr lang="es-DO" sz="1400" b="1" dirty="0">
                          <a:solidFill>
                            <a:srgbClr val="000000"/>
                          </a:solidFill>
                          <a:effectLst/>
                          <a:latin typeface="+mj-lt"/>
                          <a:ea typeface="Times New Roman" panose="02020603050405020304" pitchFamily="18" charset="0"/>
                          <a:cs typeface="Calibri" panose="020F0502020204030204" pitchFamily="34" charset="0"/>
                        </a:rPr>
                        <a:t>31,426</a:t>
                      </a:r>
                      <a:endParaRPr lang="es-DO" sz="140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b="1" dirty="0">
                          <a:solidFill>
                            <a:srgbClr val="FF0000"/>
                          </a:solidFill>
                          <a:effectLst/>
                          <a:latin typeface="+mj-lt"/>
                          <a:ea typeface="Times New Roman" panose="02020603050405020304" pitchFamily="18" charset="0"/>
                          <a:cs typeface="Calibri" panose="020F0502020204030204" pitchFamily="34" charset="0"/>
                        </a:rPr>
                        <a:t>28.60%</a:t>
                      </a:r>
                      <a:endParaRPr lang="es-DO" sz="1400" dirty="0">
                        <a:solidFill>
                          <a:srgbClr val="FF0000"/>
                        </a:solidFill>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243375">
                <a:tc>
                  <a:txBody>
                    <a:bodyPr/>
                    <a:lstStyle/>
                    <a:p>
                      <a:pPr marL="36000" marR="0" lvl="0" indent="0" algn="l" rtl="0">
                        <a:lnSpc>
                          <a:spcPct val="107000"/>
                        </a:lnSpc>
                        <a:spcBef>
                          <a:spcPts val="0"/>
                        </a:spcBef>
                        <a:spcAft>
                          <a:spcPts val="0"/>
                        </a:spcAft>
                        <a:buNone/>
                      </a:pPr>
                      <a:r>
                        <a:rPr lang="es-DO" sz="1400" u="none" strike="noStrike" cap="none">
                          <a:sym typeface="Calibri"/>
                        </a:rPr>
                        <a:t>Privado</a:t>
                      </a:r>
                      <a:endParaRPr sz="1400" b="0" u="none" strike="noStrike" cap="none">
                        <a:latin typeface="+mn-lt"/>
                        <a:ea typeface="Calibri"/>
                        <a:cs typeface="Calibri"/>
                        <a:sym typeface="Calibri"/>
                      </a:endParaRPr>
                    </a:p>
                  </a:txBody>
                  <a:tcPr marL="44450" marR="44450" marT="0" marB="0" anchor="ctr"/>
                </a:tc>
                <a:tc>
                  <a:txBody>
                    <a:bodyPr/>
                    <a:lstStyle/>
                    <a:p>
                      <a:pPr algn="r" fontAlgn="auto">
                        <a:lnSpc>
                          <a:spcPct val="107000"/>
                        </a:lnSpc>
                        <a:spcAft>
                          <a:spcPts val="0"/>
                        </a:spcAft>
                      </a:pPr>
                      <a:r>
                        <a:rPr lang="es-ES" sz="1400" dirty="0">
                          <a:solidFill>
                            <a:srgbClr val="000000"/>
                          </a:solidFill>
                          <a:effectLst/>
                          <a:latin typeface="+mj-lt"/>
                          <a:ea typeface="Times New Roman" panose="02020603050405020304" pitchFamily="18" charset="0"/>
                          <a:cs typeface="Calibri" panose="020F0502020204030204" pitchFamily="34" charset="0"/>
                        </a:rPr>
                        <a:t>157,848</a:t>
                      </a:r>
                      <a:endParaRPr lang="es-DO" sz="140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r" fontAlgn="auto">
                        <a:lnSpc>
                          <a:spcPct val="107000"/>
                        </a:lnSpc>
                        <a:spcAft>
                          <a:spcPts val="0"/>
                        </a:spcAft>
                      </a:pPr>
                      <a:r>
                        <a:rPr lang="es-DO" sz="1400" dirty="0">
                          <a:solidFill>
                            <a:srgbClr val="000000"/>
                          </a:solidFill>
                          <a:effectLst/>
                          <a:latin typeface="+mj-lt"/>
                          <a:ea typeface="Times New Roman" panose="02020603050405020304" pitchFamily="18" charset="0"/>
                          <a:cs typeface="Calibri" panose="020F0502020204030204" pitchFamily="34" charset="0"/>
                        </a:rPr>
                        <a:t>444</a:t>
                      </a:r>
                      <a:endParaRPr lang="es-DO" sz="140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solidFill>
                            <a:srgbClr val="000000"/>
                          </a:solidFill>
                          <a:effectLst/>
                          <a:latin typeface="+mj-lt"/>
                          <a:ea typeface="Times New Roman" panose="02020603050405020304" pitchFamily="18" charset="0"/>
                          <a:cs typeface="Calibri" panose="020F0502020204030204" pitchFamily="34" charset="0"/>
                        </a:rPr>
                        <a:t>0.28%</a:t>
                      </a:r>
                      <a:endParaRPr lang="es-DO" sz="1400" dirty="0">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243375">
                <a:tc>
                  <a:txBody>
                    <a:bodyPr/>
                    <a:lstStyle/>
                    <a:p>
                      <a:pPr marL="36000" marR="0" lvl="0" indent="0" algn="l" rtl="0">
                        <a:spcBef>
                          <a:spcPts val="0"/>
                        </a:spcBef>
                        <a:spcAft>
                          <a:spcPts val="0"/>
                        </a:spcAft>
                        <a:buNone/>
                      </a:pPr>
                      <a:r>
                        <a:rPr lang="es-DO" sz="1400" u="none" strike="noStrike" cap="none" dirty="0">
                          <a:sym typeface="Calibri"/>
                        </a:rPr>
                        <a:t> % Público-Semioficial</a:t>
                      </a:r>
                      <a:endParaRPr sz="1400" dirty="0">
                        <a:latin typeface="+mn-lt"/>
                      </a:endParaRPr>
                    </a:p>
                  </a:txBody>
                  <a:tcPr marL="9525" marR="9525" marT="9525" marB="0" anchor="ctr"/>
                </a:tc>
                <a:tc>
                  <a:txBody>
                    <a:bodyPr/>
                    <a:lstStyle/>
                    <a:p>
                      <a:pPr algn="r" fontAlgn="auto">
                        <a:lnSpc>
                          <a:spcPct val="107000"/>
                        </a:lnSpc>
                        <a:spcAft>
                          <a:spcPts val="0"/>
                        </a:spcAft>
                      </a:pPr>
                      <a:r>
                        <a:rPr lang="es-ES" sz="1400" b="1" dirty="0">
                          <a:solidFill>
                            <a:srgbClr val="000000"/>
                          </a:solidFill>
                          <a:effectLst/>
                          <a:latin typeface="+mj-lt"/>
                          <a:ea typeface="Times New Roman" panose="02020603050405020304" pitchFamily="18" charset="0"/>
                          <a:cs typeface="Calibri" panose="020F0502020204030204" pitchFamily="34" charset="0"/>
                        </a:rPr>
                        <a:t>47.23%</a:t>
                      </a:r>
                      <a:endParaRPr lang="es-DO" sz="140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r" fontAlgn="auto">
                        <a:lnSpc>
                          <a:spcPct val="107000"/>
                        </a:lnSpc>
                        <a:spcAft>
                          <a:spcPts val="0"/>
                        </a:spcAft>
                      </a:pPr>
                      <a:r>
                        <a:rPr lang="es-DO" sz="1400" b="1" dirty="0">
                          <a:solidFill>
                            <a:srgbClr val="000000"/>
                          </a:solidFill>
                          <a:effectLst/>
                          <a:latin typeface="+mj-lt"/>
                          <a:ea typeface="Times New Roman" panose="02020603050405020304" pitchFamily="18" charset="0"/>
                          <a:cs typeface="Calibri" panose="020F0502020204030204" pitchFamily="34" charset="0"/>
                        </a:rPr>
                        <a:t>6.13%</a:t>
                      </a:r>
                      <a:endParaRPr lang="es-DO" sz="140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b="1" dirty="0">
                          <a:solidFill>
                            <a:srgbClr val="FF0000"/>
                          </a:solidFill>
                          <a:effectLst/>
                          <a:latin typeface="+mj-lt"/>
                          <a:ea typeface="Times New Roman" panose="02020603050405020304" pitchFamily="18" charset="0"/>
                          <a:cs typeface="Calibri" panose="020F0502020204030204" pitchFamily="34" charset="0"/>
                        </a:rPr>
                        <a:t>14.90%</a:t>
                      </a:r>
                      <a:endParaRPr lang="es-DO" sz="1400" dirty="0">
                        <a:solidFill>
                          <a:srgbClr val="FF0000"/>
                        </a:solidFill>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243375">
                <a:tc>
                  <a:txBody>
                    <a:bodyPr/>
                    <a:lstStyle/>
                    <a:p>
                      <a:pPr marL="36000" marR="0" lvl="0" indent="0" algn="l" rtl="0">
                        <a:lnSpc>
                          <a:spcPct val="107000"/>
                        </a:lnSpc>
                        <a:spcBef>
                          <a:spcPts val="0"/>
                        </a:spcBef>
                        <a:spcAft>
                          <a:spcPts val="0"/>
                        </a:spcAft>
                        <a:buNone/>
                      </a:pPr>
                      <a:r>
                        <a:rPr lang="es-DO" sz="1400" u="none" strike="noStrike" cap="none" dirty="0"/>
                        <a:t>Todos los Sectores</a:t>
                      </a:r>
                      <a:endParaRPr sz="1400" u="none" strike="noStrike" cap="none" dirty="0">
                        <a:latin typeface="+mn-lt"/>
                        <a:ea typeface="Calibri"/>
                        <a:cs typeface="Calibri"/>
                        <a:sym typeface="Calibri"/>
                      </a:endParaRPr>
                    </a:p>
                  </a:txBody>
                  <a:tcPr marL="44450" marR="44450" marT="0" marB="0" anchor="ctr"/>
                </a:tc>
                <a:tc>
                  <a:txBody>
                    <a:bodyPr/>
                    <a:lstStyle/>
                    <a:p>
                      <a:pPr algn="r" fontAlgn="auto">
                        <a:lnSpc>
                          <a:spcPct val="107000"/>
                        </a:lnSpc>
                        <a:spcAft>
                          <a:spcPts val="0"/>
                        </a:spcAft>
                      </a:pPr>
                      <a:r>
                        <a:rPr lang="es-ES" sz="1400" b="1" dirty="0">
                          <a:solidFill>
                            <a:srgbClr val="000000"/>
                          </a:solidFill>
                          <a:effectLst/>
                          <a:latin typeface="+mj-lt"/>
                          <a:ea typeface="Times New Roman" panose="02020603050405020304" pitchFamily="18" charset="0"/>
                          <a:cs typeface="Calibri" panose="020F0502020204030204" pitchFamily="34" charset="0"/>
                        </a:rPr>
                        <a:t>299,149</a:t>
                      </a:r>
                      <a:endParaRPr lang="es-DO" sz="140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r" fontAlgn="auto">
                        <a:lnSpc>
                          <a:spcPct val="107000"/>
                        </a:lnSpc>
                        <a:spcAft>
                          <a:spcPts val="0"/>
                        </a:spcAft>
                      </a:pPr>
                      <a:r>
                        <a:rPr lang="es-DO" sz="1400" b="1" dirty="0">
                          <a:solidFill>
                            <a:srgbClr val="000000"/>
                          </a:solidFill>
                          <a:effectLst/>
                          <a:latin typeface="+mj-lt"/>
                          <a:ea typeface="Times New Roman" panose="02020603050405020304" pitchFamily="18" charset="0"/>
                          <a:cs typeface="Calibri" panose="020F0502020204030204" pitchFamily="34" charset="0"/>
                        </a:rPr>
                        <a:t>31,870</a:t>
                      </a:r>
                      <a:endParaRPr lang="es-DO" sz="140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b="1" dirty="0">
                          <a:solidFill>
                            <a:srgbClr val="000000"/>
                          </a:solidFill>
                          <a:effectLst/>
                          <a:latin typeface="+mj-lt"/>
                          <a:ea typeface="Times New Roman" panose="02020603050405020304" pitchFamily="18" charset="0"/>
                          <a:cs typeface="Calibri" panose="020F0502020204030204" pitchFamily="34" charset="0"/>
                        </a:rPr>
                        <a:t>11.92%</a:t>
                      </a:r>
                      <a:endParaRPr lang="es-DO" sz="1400" dirty="0">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243375">
                <a:tc>
                  <a:txBody>
                    <a:bodyPr/>
                    <a:lstStyle/>
                    <a:p>
                      <a:pPr marL="36000" marR="0" lvl="0" indent="0" algn="l" rtl="0">
                        <a:lnSpc>
                          <a:spcPct val="107000"/>
                        </a:lnSpc>
                        <a:spcBef>
                          <a:spcPts val="0"/>
                        </a:spcBef>
                        <a:spcAft>
                          <a:spcPts val="0"/>
                        </a:spcAft>
                        <a:buNone/>
                      </a:pPr>
                      <a:r>
                        <a:rPr lang="es-DO" sz="1400" u="none" strike="noStrike" cap="none">
                          <a:sym typeface="Calibri"/>
                        </a:rPr>
                        <a:t>Población 3-5 años</a:t>
                      </a:r>
                      <a:endParaRPr sz="1400" b="0" u="none" strike="noStrike" cap="none">
                        <a:solidFill>
                          <a:schemeClr val="dk1"/>
                        </a:solidFill>
                        <a:latin typeface="+mn-lt"/>
                        <a:ea typeface="Calibri"/>
                        <a:cs typeface="Calibri"/>
                        <a:sym typeface="Calibri"/>
                      </a:endParaRPr>
                    </a:p>
                  </a:txBody>
                  <a:tcPr marL="44450" marR="44450" marT="0" marB="0" anchor="ctr"/>
                </a:tc>
                <a:tc>
                  <a:txBody>
                    <a:bodyPr/>
                    <a:lstStyle/>
                    <a:p>
                      <a:pPr algn="r" fontAlgn="auto">
                        <a:lnSpc>
                          <a:spcPct val="107000"/>
                        </a:lnSpc>
                        <a:spcAft>
                          <a:spcPts val="0"/>
                        </a:spcAft>
                      </a:pPr>
                      <a:r>
                        <a:rPr lang="es-DO" sz="1400" dirty="0">
                          <a:solidFill>
                            <a:srgbClr val="000000"/>
                          </a:solidFill>
                          <a:effectLst/>
                          <a:latin typeface="+mj-lt"/>
                          <a:ea typeface="Times New Roman" panose="02020603050405020304" pitchFamily="18" charset="0"/>
                          <a:cs typeface="Calibri" panose="020F0502020204030204" pitchFamily="34" charset="0"/>
                        </a:rPr>
                        <a:t>581,579</a:t>
                      </a:r>
                      <a:endParaRPr lang="es-DO" sz="140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r" fontAlgn="auto">
                        <a:lnSpc>
                          <a:spcPct val="107000"/>
                        </a:lnSpc>
                        <a:spcAft>
                          <a:spcPts val="0"/>
                        </a:spcAft>
                      </a:pPr>
                      <a:r>
                        <a:rPr lang="es-DO" sz="1400">
                          <a:solidFill>
                            <a:srgbClr val="000000"/>
                          </a:solidFill>
                          <a:effectLst/>
                          <a:latin typeface="+mj-lt"/>
                          <a:ea typeface="Times New Roman" panose="02020603050405020304" pitchFamily="18" charset="0"/>
                          <a:cs typeface="Calibri" panose="020F0502020204030204" pitchFamily="34" charset="0"/>
                        </a:rPr>
                        <a:t>-2,518</a:t>
                      </a:r>
                      <a:endParaRPr lang="es-DO" sz="14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solidFill>
                            <a:srgbClr val="000000"/>
                          </a:solidFill>
                          <a:effectLst/>
                          <a:latin typeface="+mj-lt"/>
                          <a:ea typeface="Times New Roman" panose="02020603050405020304" pitchFamily="18" charset="0"/>
                          <a:cs typeface="Calibri" panose="020F0502020204030204" pitchFamily="34" charset="0"/>
                        </a:rPr>
                        <a:t>-0.43%</a:t>
                      </a:r>
                      <a:endParaRPr lang="es-DO" sz="1400" dirty="0">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bl>
          </a:graphicData>
        </a:graphic>
      </p:graphicFrame>
      <p:graphicFrame>
        <p:nvGraphicFramePr>
          <p:cNvPr id="16" name="Google Shape;271;p28"/>
          <p:cNvGraphicFramePr/>
          <p:nvPr>
            <p:extLst>
              <p:ext uri="{D42A27DB-BD31-4B8C-83A1-F6EECF244321}">
                <p14:modId xmlns:p14="http://schemas.microsoft.com/office/powerpoint/2010/main" val="1693244665"/>
              </p:ext>
            </p:extLst>
          </p:nvPr>
        </p:nvGraphicFramePr>
        <p:xfrm>
          <a:off x="105775" y="2748981"/>
          <a:ext cx="4678876" cy="1627469"/>
        </p:xfrm>
        <a:graphic>
          <a:graphicData uri="http://schemas.openxmlformats.org/drawingml/2006/table">
            <a:tbl>
              <a:tblPr firstRow="1" firstCol="1" bandRow="1">
                <a:tableStyleId>{69012ECD-51FC-41F1-AA8D-1B2483CD663E}</a:tableStyleId>
              </a:tblPr>
              <a:tblGrid>
                <a:gridCol w="1967574">
                  <a:extLst>
                    <a:ext uri="{9D8B030D-6E8A-4147-A177-3AD203B41FA5}">
                      <a16:colId xmlns:a16="http://schemas.microsoft.com/office/drawing/2014/main" val="20000"/>
                    </a:ext>
                  </a:extLst>
                </a:gridCol>
                <a:gridCol w="903767">
                  <a:extLst>
                    <a:ext uri="{9D8B030D-6E8A-4147-A177-3AD203B41FA5}">
                      <a16:colId xmlns:a16="http://schemas.microsoft.com/office/drawing/2014/main" val="20001"/>
                    </a:ext>
                  </a:extLst>
                </a:gridCol>
                <a:gridCol w="935665">
                  <a:extLst>
                    <a:ext uri="{9D8B030D-6E8A-4147-A177-3AD203B41FA5}">
                      <a16:colId xmlns:a16="http://schemas.microsoft.com/office/drawing/2014/main" val="20002"/>
                    </a:ext>
                  </a:extLst>
                </a:gridCol>
                <a:gridCol w="871870">
                  <a:extLst>
                    <a:ext uri="{9D8B030D-6E8A-4147-A177-3AD203B41FA5}">
                      <a16:colId xmlns:a16="http://schemas.microsoft.com/office/drawing/2014/main" val="20003"/>
                    </a:ext>
                  </a:extLst>
                </a:gridCol>
              </a:tblGrid>
              <a:tr h="256025">
                <a:tc>
                  <a:txBody>
                    <a:bodyPr/>
                    <a:lstStyle/>
                    <a:p>
                      <a:pPr marL="0" marR="0" lvl="0" indent="0" algn="l" rtl="0">
                        <a:lnSpc>
                          <a:spcPct val="107000"/>
                        </a:lnSpc>
                        <a:spcBef>
                          <a:spcPts val="0"/>
                        </a:spcBef>
                        <a:spcAft>
                          <a:spcPts val="0"/>
                        </a:spcAft>
                        <a:buNone/>
                      </a:pPr>
                      <a:r>
                        <a:rPr lang="es-DO" sz="1400" u="none" strike="noStrike" cap="none" dirty="0" err="1"/>
                        <a:t>Preprimario</a:t>
                      </a:r>
                      <a:endParaRPr sz="1400" u="none" strike="noStrike" cap="none" dirty="0">
                        <a:solidFill>
                          <a:schemeClr val="lt1"/>
                        </a:solidFill>
                        <a:latin typeface="+mn-lt"/>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400" u="none" strike="noStrike" cap="none" dirty="0"/>
                        <a:t>2017/18</a:t>
                      </a:r>
                      <a:endParaRPr sz="1400" u="none" strike="noStrike" cap="none" dirty="0">
                        <a:solidFill>
                          <a:schemeClr val="lt1"/>
                        </a:solidFill>
                        <a:latin typeface="+mn-lt"/>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400" u="none" strike="noStrike" cap="none" dirty="0"/>
                        <a:t>2017- 2012</a:t>
                      </a:r>
                      <a:endParaRPr sz="1400" u="none" strike="noStrike" cap="none" dirty="0">
                        <a:solidFill>
                          <a:schemeClr val="lt1"/>
                        </a:solidFill>
                        <a:latin typeface="+mn-lt"/>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es-DO" sz="1400" u="none" strike="noStrike" cap="none" dirty="0"/>
                        <a:t>% variación</a:t>
                      </a:r>
                      <a:endParaRPr sz="1400" u="none" strike="noStrike" cap="none" dirty="0">
                        <a:solidFill>
                          <a:schemeClr val="lt1"/>
                        </a:solidFill>
                        <a:latin typeface="+mn-lt"/>
                        <a:ea typeface="Calibri"/>
                        <a:cs typeface="Calibri"/>
                        <a:sym typeface="Calibri"/>
                      </a:endParaRPr>
                    </a:p>
                  </a:txBody>
                  <a:tcPr marL="44450" marR="44450" marT="0" marB="0" anchor="ctr"/>
                </a:tc>
                <a:extLst>
                  <a:ext uri="{0D108BD9-81ED-4DB2-BD59-A6C34878D82A}">
                    <a16:rowId xmlns:a16="http://schemas.microsoft.com/office/drawing/2014/main" val="10000"/>
                  </a:ext>
                </a:extLst>
              </a:tr>
              <a:tr h="236200">
                <a:tc>
                  <a:txBody>
                    <a:bodyPr/>
                    <a:lstStyle/>
                    <a:p>
                      <a:pPr marL="36000" marR="0" lvl="0" indent="0" algn="l" rtl="0">
                        <a:lnSpc>
                          <a:spcPct val="107000"/>
                        </a:lnSpc>
                        <a:spcBef>
                          <a:spcPts val="0"/>
                        </a:spcBef>
                        <a:spcAft>
                          <a:spcPts val="0"/>
                        </a:spcAft>
                        <a:buNone/>
                      </a:pPr>
                      <a:r>
                        <a:rPr lang="es-DO" sz="1400" u="none" strike="noStrike" cap="none" dirty="0">
                          <a:sym typeface="Calibri"/>
                        </a:rPr>
                        <a:t>Público-Semioficial</a:t>
                      </a:r>
                      <a:endParaRPr sz="1400" b="0" u="none" strike="noStrike" cap="none" dirty="0">
                        <a:latin typeface="+mn-lt"/>
                        <a:ea typeface="Calibri"/>
                        <a:cs typeface="Calibri"/>
                        <a:sym typeface="Calibri"/>
                      </a:endParaRPr>
                    </a:p>
                  </a:txBody>
                  <a:tcPr marL="44450" marR="44450" marT="0" marB="0" anchor="ctr"/>
                </a:tc>
                <a:tc>
                  <a:txBody>
                    <a:bodyPr/>
                    <a:lstStyle/>
                    <a:p>
                      <a:pPr algn="r" fontAlgn="auto">
                        <a:lnSpc>
                          <a:spcPct val="107000"/>
                        </a:lnSpc>
                        <a:spcAft>
                          <a:spcPts val="0"/>
                        </a:spcAft>
                      </a:pPr>
                      <a:r>
                        <a:rPr lang="es-ES" sz="1400" b="1" dirty="0">
                          <a:solidFill>
                            <a:srgbClr val="000000"/>
                          </a:solidFill>
                          <a:effectLst/>
                          <a:latin typeface="+mj-lt"/>
                          <a:ea typeface="Times New Roman" panose="02020603050405020304" pitchFamily="18" charset="0"/>
                          <a:cs typeface="Calibri" panose="020F0502020204030204" pitchFamily="34" charset="0"/>
                        </a:rPr>
                        <a:t>115,882</a:t>
                      </a:r>
                      <a:endParaRPr lang="es-DO" sz="140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r" fontAlgn="auto">
                        <a:lnSpc>
                          <a:spcPct val="107000"/>
                        </a:lnSpc>
                        <a:spcAft>
                          <a:spcPts val="0"/>
                        </a:spcAft>
                      </a:pPr>
                      <a:r>
                        <a:rPr lang="es-DO" sz="1400" b="1" dirty="0">
                          <a:solidFill>
                            <a:srgbClr val="000000"/>
                          </a:solidFill>
                          <a:effectLst/>
                          <a:latin typeface="+mj-lt"/>
                          <a:ea typeface="Times New Roman" panose="02020603050405020304" pitchFamily="18" charset="0"/>
                          <a:cs typeface="Calibri" panose="020F0502020204030204" pitchFamily="34" charset="0"/>
                        </a:rPr>
                        <a:t>23,170</a:t>
                      </a:r>
                      <a:endParaRPr lang="es-DO" sz="140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b="1" dirty="0">
                          <a:solidFill>
                            <a:srgbClr val="FF0000"/>
                          </a:solidFill>
                          <a:effectLst/>
                          <a:latin typeface="+mj-lt"/>
                          <a:ea typeface="Times New Roman" panose="02020603050405020304" pitchFamily="18" charset="0"/>
                          <a:cs typeface="Calibri" panose="020F0502020204030204" pitchFamily="34" charset="0"/>
                        </a:rPr>
                        <a:t>24.99%</a:t>
                      </a:r>
                      <a:endParaRPr lang="es-DO" sz="1400" dirty="0">
                        <a:solidFill>
                          <a:srgbClr val="FF0000"/>
                        </a:solidFill>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236200">
                <a:tc>
                  <a:txBody>
                    <a:bodyPr/>
                    <a:lstStyle/>
                    <a:p>
                      <a:pPr marL="36000" marR="0" lvl="0" indent="0" algn="l" rtl="0">
                        <a:lnSpc>
                          <a:spcPct val="107000"/>
                        </a:lnSpc>
                        <a:spcBef>
                          <a:spcPts val="0"/>
                        </a:spcBef>
                        <a:spcAft>
                          <a:spcPts val="0"/>
                        </a:spcAft>
                        <a:buNone/>
                      </a:pPr>
                      <a:r>
                        <a:rPr lang="es-DO" sz="1400" u="none" strike="noStrike" cap="none" dirty="0">
                          <a:sym typeface="Calibri"/>
                        </a:rPr>
                        <a:t>Privado</a:t>
                      </a:r>
                      <a:endParaRPr sz="1400" b="0" u="none" strike="noStrike" cap="none" dirty="0">
                        <a:latin typeface="+mn-lt"/>
                        <a:ea typeface="Calibri"/>
                        <a:cs typeface="Calibri"/>
                        <a:sym typeface="Calibri"/>
                      </a:endParaRPr>
                    </a:p>
                  </a:txBody>
                  <a:tcPr marL="44450" marR="44450" marT="0" marB="0" anchor="ctr"/>
                </a:tc>
                <a:tc>
                  <a:txBody>
                    <a:bodyPr/>
                    <a:lstStyle/>
                    <a:p>
                      <a:pPr algn="r" fontAlgn="auto">
                        <a:lnSpc>
                          <a:spcPct val="107000"/>
                        </a:lnSpc>
                        <a:spcAft>
                          <a:spcPts val="0"/>
                        </a:spcAft>
                      </a:pPr>
                      <a:r>
                        <a:rPr lang="es-DO" sz="1400" dirty="0">
                          <a:solidFill>
                            <a:srgbClr val="000000"/>
                          </a:solidFill>
                          <a:effectLst/>
                          <a:latin typeface="+mj-lt"/>
                          <a:ea typeface="Times New Roman" panose="02020603050405020304" pitchFamily="18" charset="0"/>
                          <a:cs typeface="Calibri" panose="020F0502020204030204" pitchFamily="34" charset="0"/>
                        </a:rPr>
                        <a:t>55,607</a:t>
                      </a:r>
                      <a:endParaRPr lang="es-DO" sz="140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r" fontAlgn="auto">
                        <a:lnSpc>
                          <a:spcPct val="107000"/>
                        </a:lnSpc>
                        <a:spcAft>
                          <a:spcPts val="0"/>
                        </a:spcAft>
                      </a:pPr>
                      <a:r>
                        <a:rPr lang="es-DO" sz="1400" dirty="0">
                          <a:solidFill>
                            <a:srgbClr val="000000"/>
                          </a:solidFill>
                          <a:effectLst/>
                          <a:latin typeface="+mj-lt"/>
                          <a:ea typeface="Times New Roman" panose="02020603050405020304" pitchFamily="18" charset="0"/>
                          <a:cs typeface="Calibri" panose="020F0502020204030204" pitchFamily="34" charset="0"/>
                        </a:rPr>
                        <a:t>282</a:t>
                      </a:r>
                      <a:endParaRPr lang="es-DO" sz="140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solidFill>
                            <a:srgbClr val="000000"/>
                          </a:solidFill>
                          <a:effectLst/>
                          <a:latin typeface="+mj-lt"/>
                          <a:ea typeface="Times New Roman" panose="02020603050405020304" pitchFamily="18" charset="0"/>
                          <a:cs typeface="Calibri" panose="020F0502020204030204" pitchFamily="34" charset="0"/>
                        </a:rPr>
                        <a:t>0.51%</a:t>
                      </a:r>
                      <a:endParaRPr lang="es-DO" sz="1400" dirty="0">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236200">
                <a:tc>
                  <a:txBody>
                    <a:bodyPr/>
                    <a:lstStyle/>
                    <a:p>
                      <a:pPr marL="36000" marR="0" lvl="0" indent="0" algn="l" rtl="0">
                        <a:spcBef>
                          <a:spcPts val="0"/>
                        </a:spcBef>
                        <a:spcAft>
                          <a:spcPts val="0"/>
                        </a:spcAft>
                        <a:buNone/>
                      </a:pPr>
                      <a:r>
                        <a:rPr lang="es-DO" sz="1400" u="none" strike="noStrike" cap="none" dirty="0">
                          <a:sym typeface="Calibri"/>
                        </a:rPr>
                        <a:t> % Público-Semioficial</a:t>
                      </a:r>
                      <a:endParaRPr sz="1400" dirty="0">
                        <a:latin typeface="+mn-lt"/>
                      </a:endParaRPr>
                    </a:p>
                  </a:txBody>
                  <a:tcPr marL="9525" marR="9525" marT="9525" marB="0" anchor="ctr"/>
                </a:tc>
                <a:tc>
                  <a:txBody>
                    <a:bodyPr/>
                    <a:lstStyle/>
                    <a:p>
                      <a:pPr algn="r" fontAlgn="auto">
                        <a:lnSpc>
                          <a:spcPct val="107000"/>
                        </a:lnSpc>
                        <a:spcAft>
                          <a:spcPts val="0"/>
                        </a:spcAft>
                      </a:pPr>
                      <a:r>
                        <a:rPr lang="es-ES" sz="1400" b="1" dirty="0">
                          <a:solidFill>
                            <a:srgbClr val="000000"/>
                          </a:solidFill>
                          <a:effectLst/>
                          <a:latin typeface="+mj-lt"/>
                          <a:ea typeface="Times New Roman" panose="02020603050405020304" pitchFamily="18" charset="0"/>
                          <a:cs typeface="Calibri" panose="020F0502020204030204" pitchFamily="34" charset="0"/>
                        </a:rPr>
                        <a:t>67.57%</a:t>
                      </a:r>
                      <a:endParaRPr lang="es-DO" sz="140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r" fontAlgn="auto">
                        <a:lnSpc>
                          <a:spcPct val="107000"/>
                        </a:lnSpc>
                        <a:spcAft>
                          <a:spcPts val="0"/>
                        </a:spcAft>
                      </a:pPr>
                      <a:r>
                        <a:rPr lang="es-DO" sz="1400" b="1">
                          <a:solidFill>
                            <a:srgbClr val="000000"/>
                          </a:solidFill>
                          <a:effectLst/>
                          <a:latin typeface="+mj-lt"/>
                          <a:ea typeface="Times New Roman" panose="02020603050405020304" pitchFamily="18" charset="0"/>
                          <a:cs typeface="Calibri" panose="020F0502020204030204" pitchFamily="34" charset="0"/>
                        </a:rPr>
                        <a:t>4.95%</a:t>
                      </a:r>
                      <a:endParaRPr lang="es-DO" sz="14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b="1" dirty="0">
                          <a:solidFill>
                            <a:srgbClr val="000000"/>
                          </a:solidFill>
                          <a:effectLst/>
                          <a:latin typeface="+mj-lt"/>
                          <a:ea typeface="Times New Roman" panose="02020603050405020304" pitchFamily="18" charset="0"/>
                          <a:cs typeface="Calibri" panose="020F0502020204030204" pitchFamily="34" charset="0"/>
                        </a:rPr>
                        <a:t>7.90%</a:t>
                      </a:r>
                      <a:endParaRPr lang="es-DO" sz="1400" dirty="0">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236200">
                <a:tc>
                  <a:txBody>
                    <a:bodyPr/>
                    <a:lstStyle/>
                    <a:p>
                      <a:pPr marL="36000" marR="0" lvl="0" indent="0" algn="l" rtl="0">
                        <a:lnSpc>
                          <a:spcPct val="107000"/>
                        </a:lnSpc>
                        <a:spcBef>
                          <a:spcPts val="0"/>
                        </a:spcBef>
                        <a:spcAft>
                          <a:spcPts val="0"/>
                        </a:spcAft>
                        <a:buNone/>
                      </a:pPr>
                      <a:r>
                        <a:rPr lang="es-DO" sz="1400" u="none" strike="noStrike" cap="none" dirty="0">
                          <a:sym typeface="Calibri"/>
                        </a:rPr>
                        <a:t>Todos los Sectores</a:t>
                      </a:r>
                      <a:endParaRPr sz="1400" u="none" strike="noStrike" cap="none" dirty="0">
                        <a:latin typeface="+mn-lt"/>
                        <a:ea typeface="Calibri"/>
                        <a:cs typeface="Calibri"/>
                        <a:sym typeface="Calibri"/>
                      </a:endParaRPr>
                    </a:p>
                  </a:txBody>
                  <a:tcPr marL="44450" marR="44450" marT="0" marB="0" anchor="ctr"/>
                </a:tc>
                <a:tc>
                  <a:txBody>
                    <a:bodyPr/>
                    <a:lstStyle/>
                    <a:p>
                      <a:pPr algn="r" fontAlgn="auto">
                        <a:lnSpc>
                          <a:spcPct val="107000"/>
                        </a:lnSpc>
                        <a:spcAft>
                          <a:spcPts val="0"/>
                        </a:spcAft>
                      </a:pPr>
                      <a:r>
                        <a:rPr lang="es-ES" sz="1400" b="1" dirty="0">
                          <a:solidFill>
                            <a:srgbClr val="000000"/>
                          </a:solidFill>
                          <a:effectLst/>
                          <a:latin typeface="+mj-lt"/>
                          <a:ea typeface="Times New Roman" panose="02020603050405020304" pitchFamily="18" charset="0"/>
                          <a:cs typeface="Calibri" panose="020F0502020204030204" pitchFamily="34" charset="0"/>
                        </a:rPr>
                        <a:t>171,489</a:t>
                      </a:r>
                      <a:endParaRPr lang="es-DO" sz="140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r" fontAlgn="auto">
                        <a:lnSpc>
                          <a:spcPct val="107000"/>
                        </a:lnSpc>
                        <a:spcAft>
                          <a:spcPts val="0"/>
                        </a:spcAft>
                      </a:pPr>
                      <a:r>
                        <a:rPr lang="es-DO" sz="1400" b="1">
                          <a:solidFill>
                            <a:srgbClr val="000000"/>
                          </a:solidFill>
                          <a:effectLst/>
                          <a:latin typeface="+mj-lt"/>
                          <a:ea typeface="Times New Roman" panose="02020603050405020304" pitchFamily="18" charset="0"/>
                          <a:cs typeface="Calibri" panose="020F0502020204030204" pitchFamily="34" charset="0"/>
                        </a:rPr>
                        <a:t>23,452</a:t>
                      </a:r>
                      <a:endParaRPr lang="es-DO" sz="14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b="1" dirty="0">
                          <a:solidFill>
                            <a:srgbClr val="000000"/>
                          </a:solidFill>
                          <a:effectLst/>
                          <a:latin typeface="+mj-lt"/>
                          <a:ea typeface="Times New Roman" panose="02020603050405020304" pitchFamily="18" charset="0"/>
                          <a:cs typeface="Calibri" panose="020F0502020204030204" pitchFamily="34" charset="0"/>
                        </a:rPr>
                        <a:t>15.84%</a:t>
                      </a:r>
                      <a:endParaRPr lang="es-DO" sz="1400" dirty="0">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236200">
                <a:tc>
                  <a:txBody>
                    <a:bodyPr/>
                    <a:lstStyle/>
                    <a:p>
                      <a:pPr marL="36000" marR="0" lvl="0" indent="0" algn="l" rtl="0">
                        <a:lnSpc>
                          <a:spcPct val="107000"/>
                        </a:lnSpc>
                        <a:spcBef>
                          <a:spcPts val="0"/>
                        </a:spcBef>
                        <a:spcAft>
                          <a:spcPts val="0"/>
                        </a:spcAft>
                        <a:buNone/>
                      </a:pPr>
                      <a:r>
                        <a:rPr lang="es-DO" sz="1400" u="none" strike="noStrike" cap="none">
                          <a:sym typeface="Calibri"/>
                        </a:rPr>
                        <a:t>Población 5 años</a:t>
                      </a:r>
                      <a:endParaRPr sz="1400" b="0" u="none" strike="noStrike" cap="none">
                        <a:solidFill>
                          <a:schemeClr val="dk1"/>
                        </a:solidFill>
                        <a:latin typeface="+mn-lt"/>
                        <a:ea typeface="Calibri"/>
                        <a:cs typeface="Calibri"/>
                        <a:sym typeface="Calibri"/>
                      </a:endParaRPr>
                    </a:p>
                  </a:txBody>
                  <a:tcPr marL="44450" marR="44450" marT="0" marB="0" anchor="ctr"/>
                </a:tc>
                <a:tc>
                  <a:txBody>
                    <a:bodyPr/>
                    <a:lstStyle/>
                    <a:p>
                      <a:pPr algn="r" fontAlgn="auto">
                        <a:lnSpc>
                          <a:spcPct val="107000"/>
                        </a:lnSpc>
                        <a:spcAft>
                          <a:spcPts val="0"/>
                        </a:spcAft>
                      </a:pPr>
                      <a:r>
                        <a:rPr lang="es-DO" sz="1400" dirty="0">
                          <a:effectLst/>
                          <a:latin typeface="+mj-lt"/>
                          <a:ea typeface="Times New Roman" panose="02020603050405020304" pitchFamily="18" charset="0"/>
                          <a:cs typeface="Calibri" panose="020F0502020204030204" pitchFamily="34" charset="0"/>
                        </a:rPr>
                        <a:t>194,189</a:t>
                      </a:r>
                      <a:endParaRPr lang="es-DO" sz="140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r" fontAlgn="auto">
                        <a:lnSpc>
                          <a:spcPct val="107000"/>
                        </a:lnSpc>
                        <a:spcAft>
                          <a:spcPts val="0"/>
                        </a:spcAft>
                      </a:pPr>
                      <a:r>
                        <a:rPr lang="es-DO" sz="1400">
                          <a:solidFill>
                            <a:srgbClr val="000000"/>
                          </a:solidFill>
                          <a:effectLst/>
                          <a:latin typeface="+mj-lt"/>
                          <a:ea typeface="Times New Roman" panose="02020603050405020304" pitchFamily="18" charset="0"/>
                          <a:cs typeface="Calibri" panose="020F0502020204030204" pitchFamily="34" charset="0"/>
                        </a:rPr>
                        <a:t>-1,946</a:t>
                      </a:r>
                      <a:endParaRPr lang="es-DO" sz="14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solidFill>
                            <a:srgbClr val="000000"/>
                          </a:solidFill>
                          <a:effectLst/>
                          <a:latin typeface="+mj-lt"/>
                          <a:ea typeface="Times New Roman" panose="02020603050405020304" pitchFamily="18" charset="0"/>
                          <a:cs typeface="Calibri" panose="020F0502020204030204" pitchFamily="34" charset="0"/>
                        </a:rPr>
                        <a:t>-0.99%</a:t>
                      </a:r>
                      <a:endParaRPr lang="es-DO" sz="1400" dirty="0">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bl>
          </a:graphicData>
        </a:graphic>
      </p:graphicFrame>
      <p:pic>
        <p:nvPicPr>
          <p:cNvPr id="5" name="Picture 4"/>
          <p:cNvPicPr>
            <a:picLocks noChangeAspect="1"/>
          </p:cNvPicPr>
          <p:nvPr/>
        </p:nvPicPr>
        <p:blipFill>
          <a:blip r:embed="rId2"/>
          <a:stretch>
            <a:fillRect/>
          </a:stretch>
        </p:blipFill>
        <p:spPr>
          <a:xfrm>
            <a:off x="4935828" y="1007116"/>
            <a:ext cx="340743" cy="320883"/>
          </a:xfrm>
          <a:prstGeom prst="rect">
            <a:avLst/>
          </a:prstGeom>
        </p:spPr>
      </p:pic>
      <p:pic>
        <p:nvPicPr>
          <p:cNvPr id="17" name="Picture 16"/>
          <p:cNvPicPr>
            <a:picLocks noChangeAspect="1"/>
          </p:cNvPicPr>
          <p:nvPr/>
        </p:nvPicPr>
        <p:blipFill>
          <a:blip r:embed="rId2"/>
          <a:stretch>
            <a:fillRect/>
          </a:stretch>
        </p:blipFill>
        <p:spPr>
          <a:xfrm>
            <a:off x="4970297" y="3093316"/>
            <a:ext cx="340743" cy="320883"/>
          </a:xfrm>
          <a:prstGeom prst="rect">
            <a:avLst/>
          </a:prstGeom>
        </p:spPr>
      </p:pic>
      <p:pic>
        <p:nvPicPr>
          <p:cNvPr id="25" name="Picture 1" descr="TOP-02.jpg"/>
          <p:cNvPicPr>
            <a:picLocks noChangeAspect="1"/>
          </p:cNvPicPr>
          <p:nvPr/>
        </p:nvPicPr>
        <p:blipFill rotWithShape="1">
          <a:blip r:embed="rId3">
            <a:extLst>
              <a:ext uri="{28A0092B-C50C-407E-A947-70E740481C1C}">
                <a14:useLocalDpi xmlns:a14="http://schemas.microsoft.com/office/drawing/2010/main" val="0"/>
              </a:ext>
            </a:extLst>
          </a:blip>
          <a:srcRect b="78472"/>
          <a:stretch/>
        </p:blipFill>
        <p:spPr>
          <a:xfrm>
            <a:off x="0" y="1"/>
            <a:ext cx="9144000" cy="688473"/>
          </a:xfrm>
          <a:prstGeom prst="rect">
            <a:avLst/>
          </a:prstGeom>
        </p:spPr>
      </p:pic>
      <p:pic>
        <p:nvPicPr>
          <p:cNvPr id="26" name="Imagen 5">
            <a:extLst>
              <a:ext uri="{FF2B5EF4-FFF2-40B4-BE49-F238E27FC236}">
                <a16:creationId xmlns:a16="http://schemas.microsoft.com/office/drawing/2014/main" id="{C4EC0706-A616-4A3F-98C7-4FEC384E2DC9}"/>
              </a:ext>
            </a:extLst>
          </p:cNvPr>
          <p:cNvPicPr>
            <a:picLocks noChangeAspect="1"/>
          </p:cNvPicPr>
          <p:nvPr/>
        </p:nvPicPr>
        <p:blipFill>
          <a:blip r:embed="rId4"/>
          <a:stretch>
            <a:fillRect/>
          </a:stretch>
        </p:blipFill>
        <p:spPr>
          <a:xfrm>
            <a:off x="7913083" y="159636"/>
            <a:ext cx="1062424" cy="482705"/>
          </a:xfrm>
          <a:prstGeom prst="rect">
            <a:avLst/>
          </a:prstGeom>
          <a:noFill/>
          <a:ln cap="flat">
            <a:noFill/>
          </a:ln>
        </p:spPr>
      </p:pic>
      <p:sp>
        <p:nvSpPr>
          <p:cNvPr id="27" name="TextBox 3">
            <a:extLst>
              <a:ext uri="{FF2B5EF4-FFF2-40B4-BE49-F238E27FC236}">
                <a16:creationId xmlns:a16="http://schemas.microsoft.com/office/drawing/2014/main" id="{E2A97D1A-A6D6-45DB-A664-2B64C087CA34}"/>
              </a:ext>
            </a:extLst>
          </p:cNvPr>
          <p:cNvSpPr txBox="1"/>
          <p:nvPr/>
        </p:nvSpPr>
        <p:spPr>
          <a:xfrm>
            <a:off x="700980" y="2289"/>
            <a:ext cx="385042" cy="523220"/>
          </a:xfrm>
          <a:prstGeom prst="rect">
            <a:avLst/>
          </a:prstGeom>
          <a:noFill/>
        </p:spPr>
        <p:txBody>
          <a:bodyPr wrap="none" rtlCol="0">
            <a:spAutoFit/>
          </a:bodyPr>
          <a:lstStyle/>
          <a:p>
            <a:r>
              <a:rPr lang="en-US" sz="2800" b="1" dirty="0">
                <a:solidFill>
                  <a:schemeClr val="bg1"/>
                </a:solidFill>
                <a:latin typeface="Gill Sans"/>
                <a:cs typeface="Gill Sans"/>
              </a:rPr>
              <a:t>2</a:t>
            </a:r>
          </a:p>
        </p:txBody>
      </p:sp>
      <p:sp>
        <p:nvSpPr>
          <p:cNvPr id="28" name="TextBox 12">
            <a:extLst>
              <a:ext uri="{FF2B5EF4-FFF2-40B4-BE49-F238E27FC236}">
                <a16:creationId xmlns:a16="http://schemas.microsoft.com/office/drawing/2014/main" id="{6B0237FA-8161-4714-962A-71E50AB7C405}"/>
              </a:ext>
            </a:extLst>
          </p:cNvPr>
          <p:cNvSpPr txBox="1"/>
          <p:nvPr/>
        </p:nvSpPr>
        <p:spPr>
          <a:xfrm>
            <a:off x="1211796" y="353835"/>
            <a:ext cx="3237618" cy="307777"/>
          </a:xfrm>
          <a:prstGeom prst="rect">
            <a:avLst/>
          </a:prstGeom>
          <a:noFill/>
        </p:spPr>
        <p:txBody>
          <a:bodyPr wrap="none" rtlCol="0">
            <a:spAutoFit/>
          </a:bodyPr>
          <a:lstStyle/>
          <a:p>
            <a:r>
              <a:rPr lang="es-ES_tradnl" sz="1400" b="1" dirty="0">
                <a:solidFill>
                  <a:schemeClr val="tx1">
                    <a:lumMod val="50000"/>
                    <a:lumOff val="50000"/>
                  </a:schemeClr>
                </a:solidFill>
                <a:latin typeface="Arial" panose="020B0604020202020204" pitchFamily="34" charset="0"/>
                <a:cs typeface="Arial" panose="020B0604020202020204" pitchFamily="34" charset="0"/>
              </a:rPr>
              <a:t>ACCESO A LA EDUCACIÓN INICIAL</a:t>
            </a:r>
            <a:endParaRPr lang="en-US"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18</a:t>
            </a:fld>
            <a:endParaRPr lang="en-US"/>
          </a:p>
        </p:txBody>
      </p:sp>
    </p:spTree>
    <p:extLst>
      <p:ext uri="{BB962C8B-B14F-4D97-AF65-F5344CB8AC3E}">
        <p14:creationId xmlns:p14="http://schemas.microsoft.com/office/powerpoint/2010/main" val="1261996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3850" y="216867"/>
            <a:ext cx="398041" cy="523220"/>
          </a:xfrm>
          <a:prstGeom prst="rect">
            <a:avLst/>
          </a:prstGeom>
          <a:noFill/>
        </p:spPr>
        <p:txBody>
          <a:bodyPr wrap="none" rtlCol="0">
            <a:spAutoFit/>
          </a:bodyPr>
          <a:lstStyle/>
          <a:p>
            <a:r>
              <a:rPr lang="en-US" sz="2800" b="1" dirty="0">
                <a:solidFill>
                  <a:schemeClr val="bg1"/>
                </a:solidFill>
                <a:latin typeface="Gill Sans"/>
                <a:cs typeface="Gill Sans"/>
              </a:rPr>
              <a:t>2</a:t>
            </a:r>
          </a:p>
        </p:txBody>
      </p:sp>
      <p:sp>
        <p:nvSpPr>
          <p:cNvPr id="14" name="Google Shape;269;p28"/>
          <p:cNvSpPr/>
          <p:nvPr/>
        </p:nvSpPr>
        <p:spPr>
          <a:xfrm>
            <a:off x="961993" y="1639781"/>
            <a:ext cx="7650378" cy="2270306"/>
          </a:xfrm>
          <a:prstGeom prst="rect">
            <a:avLst/>
          </a:prstGeom>
          <a:noFill/>
          <a:ln>
            <a:noFill/>
          </a:ln>
        </p:spPr>
        <p:txBody>
          <a:bodyPr spcFirstLastPara="1" wrap="square" lIns="91425" tIns="45700" rIns="91425" bIns="45700" anchor="t" anchorCtr="0">
            <a:noAutofit/>
          </a:bodyPr>
          <a:lstStyle/>
          <a:p>
            <a:pPr marL="285750" indent="-285750" fontAlgn="auto">
              <a:buFont typeface="Arial" panose="020B0604020202020204" pitchFamily="34" charset="0"/>
              <a:buChar char="•"/>
            </a:pPr>
            <a:r>
              <a:rPr lang="es-ES" sz="1600" dirty="0"/>
              <a:t>El estudio comprueba que aquellos estudiantes que entraron con un (1) año o menos a la Educación Inicial obtienen casi 75 puntos más en matemáticas que los que entraron con 6 años o más al sistema educativo. </a:t>
            </a:r>
          </a:p>
          <a:p>
            <a:pPr fontAlgn="auto"/>
            <a:endParaRPr lang="es-ES" sz="1600" dirty="0"/>
          </a:p>
          <a:p>
            <a:pPr marL="285750" indent="-285750" fontAlgn="auto">
              <a:buFont typeface="Arial" panose="020B0604020202020204" pitchFamily="34" charset="0"/>
              <a:buChar char="•"/>
            </a:pPr>
            <a:r>
              <a:rPr lang="es-ES" sz="1600" dirty="0"/>
              <a:t>Diferencias parecidas también se verifican para comprensión lectora y ciencias. </a:t>
            </a:r>
            <a:endParaRPr lang="es-DO" sz="1600" dirty="0"/>
          </a:p>
          <a:p>
            <a:pPr marL="285750" indent="-285750" fontAlgn="auto">
              <a:buFont typeface="Arial" panose="020B0604020202020204" pitchFamily="34" charset="0"/>
              <a:buChar char="•"/>
            </a:pPr>
            <a:endParaRPr lang="es-DO" sz="1600" dirty="0"/>
          </a:p>
          <a:p>
            <a:pPr marL="285750" indent="-285750">
              <a:buFont typeface="Arial" panose="020B0604020202020204" pitchFamily="34" charset="0"/>
              <a:buChar char="•"/>
            </a:pPr>
            <a:r>
              <a:rPr lang="es-ES" sz="1600" dirty="0"/>
              <a:t>Igualmente, los resultados de la investigación revelan que los estudiantes que completaron un año de educación inicial puntúan hasta 30 puntos más en lectura que los estudiantes que no completaron.</a:t>
            </a:r>
            <a:endParaRPr sz="1600" dirty="0">
              <a:solidFill>
                <a:schemeClr val="dk1"/>
              </a:solidFill>
              <a:ea typeface="Gill Sans"/>
              <a:cs typeface="Arial"/>
              <a:sym typeface="Gill Sans"/>
            </a:endParaRPr>
          </a:p>
        </p:txBody>
      </p:sp>
      <p:pic>
        <p:nvPicPr>
          <p:cNvPr id="25" name="Picture 1" descr="TOP-02.jpg"/>
          <p:cNvPicPr>
            <a:picLocks noChangeAspect="1"/>
          </p:cNvPicPr>
          <p:nvPr/>
        </p:nvPicPr>
        <p:blipFill rotWithShape="1">
          <a:blip r:embed="rId2">
            <a:extLst>
              <a:ext uri="{28A0092B-C50C-407E-A947-70E740481C1C}">
                <a14:useLocalDpi xmlns:a14="http://schemas.microsoft.com/office/drawing/2010/main" val="0"/>
              </a:ext>
            </a:extLst>
          </a:blip>
          <a:srcRect b="78472"/>
          <a:stretch/>
        </p:blipFill>
        <p:spPr>
          <a:xfrm>
            <a:off x="0" y="1"/>
            <a:ext cx="9144000" cy="688473"/>
          </a:xfrm>
          <a:prstGeom prst="rect">
            <a:avLst/>
          </a:prstGeom>
        </p:spPr>
      </p:pic>
      <p:pic>
        <p:nvPicPr>
          <p:cNvPr id="26" name="Imagen 5">
            <a:extLst>
              <a:ext uri="{FF2B5EF4-FFF2-40B4-BE49-F238E27FC236}">
                <a16:creationId xmlns:a16="http://schemas.microsoft.com/office/drawing/2014/main" id="{C4EC0706-A616-4A3F-98C7-4FEC384E2DC9}"/>
              </a:ext>
            </a:extLst>
          </p:cNvPr>
          <p:cNvPicPr>
            <a:picLocks noChangeAspect="1"/>
          </p:cNvPicPr>
          <p:nvPr/>
        </p:nvPicPr>
        <p:blipFill>
          <a:blip r:embed="rId3"/>
          <a:stretch>
            <a:fillRect/>
          </a:stretch>
        </p:blipFill>
        <p:spPr>
          <a:xfrm>
            <a:off x="7913083" y="159636"/>
            <a:ext cx="1062424" cy="482705"/>
          </a:xfrm>
          <a:prstGeom prst="rect">
            <a:avLst/>
          </a:prstGeom>
          <a:noFill/>
          <a:ln cap="flat">
            <a:noFill/>
          </a:ln>
        </p:spPr>
      </p:pic>
      <p:sp>
        <p:nvSpPr>
          <p:cNvPr id="27" name="TextBox 3">
            <a:extLst>
              <a:ext uri="{FF2B5EF4-FFF2-40B4-BE49-F238E27FC236}">
                <a16:creationId xmlns:a16="http://schemas.microsoft.com/office/drawing/2014/main" id="{E2A97D1A-A6D6-45DB-A664-2B64C087CA34}"/>
              </a:ext>
            </a:extLst>
          </p:cNvPr>
          <p:cNvSpPr txBox="1"/>
          <p:nvPr/>
        </p:nvSpPr>
        <p:spPr>
          <a:xfrm>
            <a:off x="700980" y="2289"/>
            <a:ext cx="385042" cy="523220"/>
          </a:xfrm>
          <a:prstGeom prst="rect">
            <a:avLst/>
          </a:prstGeom>
          <a:noFill/>
        </p:spPr>
        <p:txBody>
          <a:bodyPr wrap="none" rtlCol="0">
            <a:spAutoFit/>
          </a:bodyPr>
          <a:lstStyle/>
          <a:p>
            <a:r>
              <a:rPr lang="en-US" sz="2800" b="1" dirty="0">
                <a:solidFill>
                  <a:schemeClr val="bg1"/>
                </a:solidFill>
                <a:latin typeface="Gill Sans"/>
                <a:cs typeface="Gill Sans"/>
              </a:rPr>
              <a:t>2</a:t>
            </a:r>
          </a:p>
        </p:txBody>
      </p:sp>
      <p:sp>
        <p:nvSpPr>
          <p:cNvPr id="28" name="TextBox 12">
            <a:extLst>
              <a:ext uri="{FF2B5EF4-FFF2-40B4-BE49-F238E27FC236}">
                <a16:creationId xmlns:a16="http://schemas.microsoft.com/office/drawing/2014/main" id="{6B0237FA-8161-4714-962A-71E50AB7C405}"/>
              </a:ext>
            </a:extLst>
          </p:cNvPr>
          <p:cNvSpPr txBox="1"/>
          <p:nvPr/>
        </p:nvSpPr>
        <p:spPr>
          <a:xfrm>
            <a:off x="1211796" y="353835"/>
            <a:ext cx="3237618" cy="307777"/>
          </a:xfrm>
          <a:prstGeom prst="rect">
            <a:avLst/>
          </a:prstGeom>
          <a:noFill/>
        </p:spPr>
        <p:txBody>
          <a:bodyPr wrap="none" rtlCol="0">
            <a:spAutoFit/>
          </a:bodyPr>
          <a:lstStyle/>
          <a:p>
            <a:r>
              <a:rPr lang="es-ES_tradnl" sz="1400" b="1" dirty="0">
                <a:solidFill>
                  <a:schemeClr val="tx1">
                    <a:lumMod val="50000"/>
                    <a:lumOff val="50000"/>
                  </a:schemeClr>
                </a:solidFill>
                <a:latin typeface="Arial" panose="020B0604020202020204" pitchFamily="34" charset="0"/>
                <a:cs typeface="Arial" panose="020B0604020202020204" pitchFamily="34" charset="0"/>
              </a:rPr>
              <a:t>ACCESO A LA EDUCACIÓN INICIAL</a:t>
            </a:r>
            <a:endParaRPr lang="en-US"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19</a:t>
            </a:fld>
            <a:endParaRPr lang="en-US"/>
          </a:p>
        </p:txBody>
      </p:sp>
      <p:sp>
        <p:nvSpPr>
          <p:cNvPr id="3" name="Rectángulo 2">
            <a:extLst>
              <a:ext uri="{FF2B5EF4-FFF2-40B4-BE49-F238E27FC236}">
                <a16:creationId xmlns:a16="http://schemas.microsoft.com/office/drawing/2014/main" id="{34AEF766-C925-4D25-A668-ED3D34C88B61}"/>
              </a:ext>
            </a:extLst>
          </p:cNvPr>
          <p:cNvSpPr/>
          <p:nvPr/>
        </p:nvSpPr>
        <p:spPr>
          <a:xfrm>
            <a:off x="893134" y="899320"/>
            <a:ext cx="7719237" cy="646331"/>
          </a:xfrm>
          <a:prstGeom prst="rect">
            <a:avLst/>
          </a:prstGeom>
          <a:solidFill>
            <a:srgbClr val="4F81BD"/>
          </a:solidFill>
        </p:spPr>
        <p:txBody>
          <a:bodyPr wrap="square">
            <a:spAutoFit/>
          </a:bodyPr>
          <a:lstStyle/>
          <a:p>
            <a:r>
              <a:rPr lang="es-ES" b="1" i="1" dirty="0">
                <a:solidFill>
                  <a:schemeClr val="bg1"/>
                </a:solidFill>
                <a:latin typeface="Calibri" panose="020F0502020204030204" pitchFamily="34" charset="0"/>
                <a:ea typeface="Calibri" panose="020F0502020204030204" pitchFamily="34" charset="0"/>
              </a:rPr>
              <a:t>Una aproximación a los retornos en logros educativos de los años de educación inicial usando los datos de PISA 2015 para República Dominicana. </a:t>
            </a:r>
            <a:r>
              <a:rPr lang="es-ES" b="1" i="1" dirty="0" err="1">
                <a:solidFill>
                  <a:schemeClr val="bg1"/>
                </a:solidFill>
                <a:latin typeface="Calibri" panose="020F0502020204030204" pitchFamily="34" charset="0"/>
                <a:ea typeface="Calibri" panose="020F0502020204030204" pitchFamily="34" charset="0"/>
              </a:rPr>
              <a:t>Revie</a:t>
            </a:r>
            <a:r>
              <a:rPr lang="es-ES" b="1" i="1" dirty="0">
                <a:solidFill>
                  <a:schemeClr val="bg1"/>
                </a:solidFill>
                <a:latin typeface="Calibri" panose="020F0502020204030204" pitchFamily="34" charset="0"/>
                <a:ea typeface="Calibri" panose="020F0502020204030204" pitchFamily="34" charset="0"/>
              </a:rPr>
              <a:t>.</a:t>
            </a:r>
            <a:endParaRPr lang="es-DO" b="1" dirty="0">
              <a:solidFill>
                <a:schemeClr val="bg1"/>
              </a:solidFill>
            </a:endParaRPr>
          </a:p>
        </p:txBody>
      </p:sp>
      <p:pic>
        <p:nvPicPr>
          <p:cNvPr id="7" name="Gráfico 6" descr="Aula">
            <a:extLst>
              <a:ext uri="{FF2B5EF4-FFF2-40B4-BE49-F238E27FC236}">
                <a16:creationId xmlns:a16="http://schemas.microsoft.com/office/drawing/2014/main" id="{7574C1D6-80F7-4BC4-963A-4C7918C36F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2809" y="868857"/>
            <a:ext cx="700480" cy="700480"/>
          </a:xfrm>
          <a:prstGeom prst="rect">
            <a:avLst/>
          </a:prstGeom>
        </p:spPr>
      </p:pic>
    </p:spTree>
    <p:extLst>
      <p:ext uri="{BB962C8B-B14F-4D97-AF65-F5344CB8AC3E}">
        <p14:creationId xmlns:p14="http://schemas.microsoft.com/office/powerpoint/2010/main" val="2564397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1A2AB026-26ED-4B5A-8497-C2AF06EA31E6}"/>
              </a:ext>
            </a:extLst>
          </p:cNvPr>
          <p:cNvSpPr txBox="1"/>
          <p:nvPr/>
        </p:nvSpPr>
        <p:spPr>
          <a:xfrm>
            <a:off x="1539053" y="2412911"/>
            <a:ext cx="4532010" cy="1210588"/>
          </a:xfrm>
          <a:prstGeom prst="rect">
            <a:avLst/>
          </a:prstGeom>
          <a:noFill/>
        </p:spPr>
        <p:txBody>
          <a:bodyPr wrap="none" rtlCol="0">
            <a:spAutoFit/>
          </a:bodyPr>
          <a:lstStyle/>
          <a:p>
            <a:pPr>
              <a:lnSpc>
                <a:spcPct val="90000"/>
              </a:lnSpc>
            </a:pPr>
            <a:r>
              <a:rPr lang="es-ES_tradnl" sz="4000" b="1" dirty="0">
                <a:solidFill>
                  <a:schemeClr val="tx2">
                    <a:lumMod val="75000"/>
                  </a:schemeClr>
                </a:solidFill>
                <a:latin typeface="Arial Black" panose="020B0A04020102020204" pitchFamily="34" charset="0"/>
                <a:cs typeface="Gill Sans"/>
              </a:rPr>
              <a:t>PRIMARIA</a:t>
            </a:r>
          </a:p>
          <a:p>
            <a:pPr>
              <a:lnSpc>
                <a:spcPct val="90000"/>
              </a:lnSpc>
            </a:pPr>
            <a:r>
              <a:rPr lang="es-ES_tradnl" sz="4000" b="1" dirty="0">
                <a:solidFill>
                  <a:schemeClr val="tx2">
                    <a:lumMod val="75000"/>
                  </a:schemeClr>
                </a:solidFill>
                <a:latin typeface="Arial Black" panose="020B0A04020102020204" pitchFamily="34" charset="0"/>
                <a:cs typeface="Gill Sans"/>
              </a:rPr>
              <a:t>Y SECUNDARIA</a:t>
            </a:r>
            <a:endParaRPr lang="en-US" sz="4000" b="1" dirty="0">
              <a:solidFill>
                <a:schemeClr val="tx2">
                  <a:lumMod val="75000"/>
                </a:schemeClr>
              </a:solidFill>
              <a:latin typeface="Arial Black" panose="020B0A04020102020204" pitchFamily="34" charset="0"/>
              <a:cs typeface="Gill Sans"/>
            </a:endParaRPr>
          </a:p>
        </p:txBody>
      </p:sp>
      <p:pic>
        <p:nvPicPr>
          <p:cNvPr id="6" name="Imagen 5">
            <a:extLst>
              <a:ext uri="{FF2B5EF4-FFF2-40B4-BE49-F238E27FC236}">
                <a16:creationId xmlns:a16="http://schemas.microsoft.com/office/drawing/2014/main" id="{3FB9BD7C-45D6-45C1-B8FF-9630DE7099F8}"/>
              </a:ext>
            </a:extLst>
          </p:cNvPr>
          <p:cNvPicPr>
            <a:picLocks noChangeAspect="1"/>
          </p:cNvPicPr>
          <p:nvPr/>
        </p:nvPicPr>
        <p:blipFill>
          <a:blip r:embed="rId2"/>
          <a:stretch>
            <a:fillRect/>
          </a:stretch>
        </p:blipFill>
        <p:spPr>
          <a:xfrm>
            <a:off x="7350172" y="166179"/>
            <a:ext cx="1484180" cy="674327"/>
          </a:xfrm>
          <a:prstGeom prst="rect">
            <a:avLst/>
          </a:prstGeom>
          <a:noFill/>
          <a:ln cap="flat">
            <a:noFill/>
          </a:ln>
        </p:spPr>
      </p:pic>
      <p:pic>
        <p:nvPicPr>
          <p:cNvPr id="3" name="Picture 2" descr="Screen Shot 2019-04-24 at 10.46.10 AM.png"/>
          <p:cNvPicPr>
            <a:picLocks noChangeAspect="1"/>
          </p:cNvPicPr>
          <p:nvPr/>
        </p:nvPicPr>
        <p:blipFill rotWithShape="1">
          <a:blip r:embed="rId3">
            <a:extLst>
              <a:ext uri="{28A0092B-C50C-407E-A947-70E740481C1C}">
                <a14:useLocalDpi xmlns:a14="http://schemas.microsoft.com/office/drawing/2010/main" val="0"/>
              </a:ext>
            </a:extLst>
          </a:blip>
          <a:srcRect l="7341"/>
          <a:stretch/>
        </p:blipFill>
        <p:spPr>
          <a:xfrm>
            <a:off x="0" y="765359"/>
            <a:ext cx="1539053" cy="3135027"/>
          </a:xfrm>
          <a:prstGeom prst="rect">
            <a:avLst/>
          </a:prstGeom>
        </p:spPr>
      </p:pic>
      <p:sp>
        <p:nvSpPr>
          <p:cNvPr id="2" name="Marcador de número de diapositiva 1"/>
          <p:cNvSpPr>
            <a:spLocks noGrp="1"/>
          </p:cNvSpPr>
          <p:nvPr>
            <p:ph type="sldNum" sz="quarter" idx="12"/>
          </p:nvPr>
        </p:nvSpPr>
        <p:spPr/>
        <p:txBody>
          <a:bodyPr/>
          <a:lstStyle/>
          <a:p>
            <a:fld id="{A4124D19-2283-FC49-A358-736FA83B63DF}" type="slidenum">
              <a:rPr lang="en-US" smtClean="0"/>
              <a:t>2</a:t>
            </a:fld>
            <a:endParaRPr lang="en-US"/>
          </a:p>
        </p:txBody>
      </p:sp>
    </p:spTree>
    <p:extLst>
      <p:ext uri="{BB962C8B-B14F-4D97-AF65-F5344CB8AC3E}">
        <p14:creationId xmlns:p14="http://schemas.microsoft.com/office/powerpoint/2010/main" val="4228908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3850" y="216867"/>
            <a:ext cx="398041" cy="523220"/>
          </a:xfrm>
          <a:prstGeom prst="rect">
            <a:avLst/>
          </a:prstGeom>
          <a:noFill/>
        </p:spPr>
        <p:txBody>
          <a:bodyPr wrap="none" rtlCol="0">
            <a:spAutoFit/>
          </a:bodyPr>
          <a:lstStyle/>
          <a:p>
            <a:r>
              <a:rPr lang="en-US" sz="2800" b="1" dirty="0">
                <a:solidFill>
                  <a:schemeClr val="bg1"/>
                </a:solidFill>
                <a:latin typeface="Gill Sans"/>
                <a:cs typeface="Gill Sans"/>
              </a:rPr>
              <a:t>2</a:t>
            </a:r>
          </a:p>
        </p:txBody>
      </p:sp>
      <p:sp>
        <p:nvSpPr>
          <p:cNvPr id="14" name="Google Shape;269;p28"/>
          <p:cNvSpPr/>
          <p:nvPr/>
        </p:nvSpPr>
        <p:spPr>
          <a:xfrm>
            <a:off x="1621971" y="1313762"/>
            <a:ext cx="6955970" cy="2827191"/>
          </a:xfrm>
          <a:prstGeom prst="rect">
            <a:avLst/>
          </a:prstGeom>
          <a:noFill/>
          <a:ln>
            <a:noFill/>
          </a:ln>
        </p:spPr>
        <p:txBody>
          <a:bodyPr spcFirstLastPara="1" wrap="square" lIns="91425" tIns="45700" rIns="91425" bIns="45700" anchor="t" anchorCtr="0">
            <a:noAutofit/>
          </a:bodyPr>
          <a:lstStyle/>
          <a:p>
            <a:pPr marL="285750" indent="-285750" fontAlgn="auto">
              <a:buFont typeface="Arial" panose="020B0604020202020204" pitchFamily="34" charset="0"/>
              <a:buChar char="•"/>
            </a:pPr>
            <a:r>
              <a:rPr lang="es-ES" sz="1600" dirty="0"/>
              <a:t>El Inaipi, además de las acciones de formación inicial y continua que lleva a cabo con Inafocam e Infotep, anunció en marzo del 2019 el inicio de la segunda edición del </a:t>
            </a:r>
            <a:r>
              <a:rPr lang="es-ES" sz="1600" b="1" dirty="0"/>
              <a:t>diplomado “Atención Integral a la Primera Infancia”. </a:t>
            </a:r>
            <a:r>
              <a:rPr lang="es-ES" sz="1600" dirty="0"/>
              <a:t>Este diplomado está a cargo de la OEI, UNIBE y la Universidad Católica Santo Domingo (UCSD). </a:t>
            </a:r>
          </a:p>
          <a:p>
            <a:pPr fontAlgn="auto"/>
            <a:endParaRPr lang="es-ES" sz="1600" dirty="0"/>
          </a:p>
          <a:p>
            <a:pPr marL="285750" indent="-285750" fontAlgn="auto">
              <a:buFont typeface="Arial" panose="020B0604020202020204" pitchFamily="34" charset="0"/>
              <a:buChar char="•"/>
            </a:pPr>
            <a:r>
              <a:rPr lang="es-ES" sz="1600" dirty="0"/>
              <a:t>El Inaipi anunció la puesta en marcha de </a:t>
            </a:r>
            <a:r>
              <a:rPr lang="es-ES" sz="1600" b="1" dirty="0"/>
              <a:t>oficinas regionales </a:t>
            </a:r>
            <a:r>
              <a:rPr lang="es-ES" sz="1600" dirty="0"/>
              <a:t>en cuatro de las cinco regiones de planificación definidas. Las oficinas regionales representan el espacio institucional, que tiene la responsabilidad de la representación del INAIPI a nivel regional, aproximando la solución a necesidades identificadas que se relacionan con el buen funcionamiento de los centros CAIPI y CAFI.</a:t>
            </a:r>
            <a:endParaRPr sz="1600" dirty="0">
              <a:solidFill>
                <a:schemeClr val="dk1"/>
              </a:solidFill>
              <a:ea typeface="Gill Sans"/>
              <a:cs typeface="Arial"/>
              <a:sym typeface="Gill Sans"/>
            </a:endParaRPr>
          </a:p>
        </p:txBody>
      </p:sp>
      <p:pic>
        <p:nvPicPr>
          <p:cNvPr id="25" name="Picture 1" descr="TOP-02.jpg"/>
          <p:cNvPicPr>
            <a:picLocks noChangeAspect="1"/>
          </p:cNvPicPr>
          <p:nvPr/>
        </p:nvPicPr>
        <p:blipFill rotWithShape="1">
          <a:blip r:embed="rId2">
            <a:extLst>
              <a:ext uri="{28A0092B-C50C-407E-A947-70E740481C1C}">
                <a14:useLocalDpi xmlns:a14="http://schemas.microsoft.com/office/drawing/2010/main" val="0"/>
              </a:ext>
            </a:extLst>
          </a:blip>
          <a:srcRect b="78472"/>
          <a:stretch/>
        </p:blipFill>
        <p:spPr>
          <a:xfrm>
            <a:off x="0" y="1"/>
            <a:ext cx="9144000" cy="688473"/>
          </a:xfrm>
          <a:prstGeom prst="rect">
            <a:avLst/>
          </a:prstGeom>
        </p:spPr>
      </p:pic>
      <p:pic>
        <p:nvPicPr>
          <p:cNvPr id="26" name="Imagen 5">
            <a:extLst>
              <a:ext uri="{FF2B5EF4-FFF2-40B4-BE49-F238E27FC236}">
                <a16:creationId xmlns:a16="http://schemas.microsoft.com/office/drawing/2014/main" id="{C4EC0706-A616-4A3F-98C7-4FEC384E2DC9}"/>
              </a:ext>
            </a:extLst>
          </p:cNvPr>
          <p:cNvPicPr>
            <a:picLocks noChangeAspect="1"/>
          </p:cNvPicPr>
          <p:nvPr/>
        </p:nvPicPr>
        <p:blipFill>
          <a:blip r:embed="rId3"/>
          <a:stretch>
            <a:fillRect/>
          </a:stretch>
        </p:blipFill>
        <p:spPr>
          <a:xfrm>
            <a:off x="7913083" y="159636"/>
            <a:ext cx="1062424" cy="482705"/>
          </a:xfrm>
          <a:prstGeom prst="rect">
            <a:avLst/>
          </a:prstGeom>
          <a:noFill/>
          <a:ln cap="flat">
            <a:noFill/>
          </a:ln>
        </p:spPr>
      </p:pic>
      <p:sp>
        <p:nvSpPr>
          <p:cNvPr id="27" name="TextBox 3">
            <a:extLst>
              <a:ext uri="{FF2B5EF4-FFF2-40B4-BE49-F238E27FC236}">
                <a16:creationId xmlns:a16="http://schemas.microsoft.com/office/drawing/2014/main" id="{E2A97D1A-A6D6-45DB-A664-2B64C087CA34}"/>
              </a:ext>
            </a:extLst>
          </p:cNvPr>
          <p:cNvSpPr txBox="1"/>
          <p:nvPr/>
        </p:nvSpPr>
        <p:spPr>
          <a:xfrm>
            <a:off x="700980" y="2289"/>
            <a:ext cx="385042" cy="523220"/>
          </a:xfrm>
          <a:prstGeom prst="rect">
            <a:avLst/>
          </a:prstGeom>
          <a:noFill/>
        </p:spPr>
        <p:txBody>
          <a:bodyPr wrap="none" rtlCol="0">
            <a:spAutoFit/>
          </a:bodyPr>
          <a:lstStyle/>
          <a:p>
            <a:r>
              <a:rPr lang="en-US" sz="2800" b="1" dirty="0">
                <a:solidFill>
                  <a:schemeClr val="bg1"/>
                </a:solidFill>
                <a:latin typeface="Gill Sans"/>
                <a:cs typeface="Gill Sans"/>
              </a:rPr>
              <a:t>2</a:t>
            </a:r>
          </a:p>
        </p:txBody>
      </p:sp>
      <p:sp>
        <p:nvSpPr>
          <p:cNvPr id="28" name="TextBox 12">
            <a:extLst>
              <a:ext uri="{FF2B5EF4-FFF2-40B4-BE49-F238E27FC236}">
                <a16:creationId xmlns:a16="http://schemas.microsoft.com/office/drawing/2014/main" id="{6B0237FA-8161-4714-962A-71E50AB7C405}"/>
              </a:ext>
            </a:extLst>
          </p:cNvPr>
          <p:cNvSpPr txBox="1"/>
          <p:nvPr/>
        </p:nvSpPr>
        <p:spPr>
          <a:xfrm>
            <a:off x="1211796" y="353835"/>
            <a:ext cx="4701223" cy="307777"/>
          </a:xfrm>
          <a:prstGeom prst="rect">
            <a:avLst/>
          </a:prstGeom>
          <a:noFill/>
        </p:spPr>
        <p:txBody>
          <a:bodyPr wrap="none" rtlCol="0">
            <a:spAutoFit/>
          </a:bodyPr>
          <a:lstStyle/>
          <a:p>
            <a:r>
              <a:rPr lang="es-ES_tradnl" sz="1400" b="1" dirty="0">
                <a:solidFill>
                  <a:schemeClr val="tx1">
                    <a:lumMod val="50000"/>
                    <a:lumOff val="50000"/>
                  </a:schemeClr>
                </a:solidFill>
                <a:latin typeface="Arial" panose="020B0604020202020204" pitchFamily="34" charset="0"/>
                <a:cs typeface="Arial" panose="020B0604020202020204" pitchFamily="34" charset="0"/>
              </a:rPr>
              <a:t>CALIDAD Y MEJORA CONTINUA D ELOS SERVICIOS</a:t>
            </a:r>
            <a:endParaRPr lang="en-US"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20</a:t>
            </a:fld>
            <a:endParaRPr lang="en-US"/>
          </a:p>
        </p:txBody>
      </p:sp>
      <p:sp>
        <p:nvSpPr>
          <p:cNvPr id="3" name="Rectángulo 2">
            <a:extLst>
              <a:ext uri="{FF2B5EF4-FFF2-40B4-BE49-F238E27FC236}">
                <a16:creationId xmlns:a16="http://schemas.microsoft.com/office/drawing/2014/main" id="{34AEF766-C925-4D25-A668-ED3D34C88B61}"/>
              </a:ext>
            </a:extLst>
          </p:cNvPr>
          <p:cNvSpPr/>
          <p:nvPr/>
        </p:nvSpPr>
        <p:spPr>
          <a:xfrm>
            <a:off x="893134" y="899320"/>
            <a:ext cx="7719237" cy="369332"/>
          </a:xfrm>
          <a:prstGeom prst="rect">
            <a:avLst/>
          </a:prstGeom>
          <a:solidFill>
            <a:srgbClr val="4F81BD"/>
          </a:solidFill>
        </p:spPr>
        <p:txBody>
          <a:bodyPr wrap="square">
            <a:spAutoFit/>
          </a:bodyPr>
          <a:lstStyle/>
          <a:p>
            <a:r>
              <a:rPr lang="es-ES" b="1" i="1" dirty="0">
                <a:solidFill>
                  <a:schemeClr val="bg1"/>
                </a:solidFill>
                <a:latin typeface="Calibri" panose="020F0502020204030204" pitchFamily="34" charset="0"/>
                <a:ea typeface="Calibri" panose="020F0502020204030204" pitchFamily="34" charset="0"/>
              </a:rPr>
              <a:t>INAIPI</a:t>
            </a:r>
            <a:endParaRPr lang="es-DO" b="1" dirty="0">
              <a:solidFill>
                <a:schemeClr val="bg1"/>
              </a:solidFill>
            </a:endParaRPr>
          </a:p>
        </p:txBody>
      </p:sp>
      <p:pic>
        <p:nvPicPr>
          <p:cNvPr id="6" name="Gráfico 5" descr="Birrete">
            <a:extLst>
              <a:ext uri="{FF2B5EF4-FFF2-40B4-BE49-F238E27FC236}">
                <a16:creationId xmlns:a16="http://schemas.microsoft.com/office/drawing/2014/main" id="{67B27B7F-4FBE-4382-B553-B18E2A3877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9591" y="1338255"/>
            <a:ext cx="914400" cy="914400"/>
          </a:xfrm>
          <a:prstGeom prst="rect">
            <a:avLst/>
          </a:prstGeom>
        </p:spPr>
      </p:pic>
      <p:pic>
        <p:nvPicPr>
          <p:cNvPr id="9" name="Gráfico 8" descr="Centro educativo">
            <a:extLst>
              <a:ext uri="{FF2B5EF4-FFF2-40B4-BE49-F238E27FC236}">
                <a16:creationId xmlns:a16="http://schemas.microsoft.com/office/drawing/2014/main" id="{E672C40D-55BA-4032-A417-3DE091DEECD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9591" y="2890846"/>
            <a:ext cx="914400" cy="914400"/>
          </a:xfrm>
          <a:prstGeom prst="rect">
            <a:avLst/>
          </a:prstGeom>
        </p:spPr>
      </p:pic>
    </p:spTree>
    <p:extLst>
      <p:ext uri="{BB962C8B-B14F-4D97-AF65-F5344CB8AC3E}">
        <p14:creationId xmlns:p14="http://schemas.microsoft.com/office/powerpoint/2010/main" val="1705315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3850" y="216867"/>
            <a:ext cx="398041" cy="523220"/>
          </a:xfrm>
          <a:prstGeom prst="rect">
            <a:avLst/>
          </a:prstGeom>
          <a:noFill/>
        </p:spPr>
        <p:txBody>
          <a:bodyPr wrap="none" rtlCol="0">
            <a:spAutoFit/>
          </a:bodyPr>
          <a:lstStyle/>
          <a:p>
            <a:r>
              <a:rPr lang="en-US" sz="2800" b="1" dirty="0">
                <a:solidFill>
                  <a:schemeClr val="bg1"/>
                </a:solidFill>
                <a:latin typeface="Gill Sans"/>
                <a:cs typeface="Gill Sans"/>
              </a:rPr>
              <a:t>2</a:t>
            </a:r>
          </a:p>
        </p:txBody>
      </p:sp>
      <p:sp>
        <p:nvSpPr>
          <p:cNvPr id="14" name="Google Shape;269;p28"/>
          <p:cNvSpPr/>
          <p:nvPr/>
        </p:nvSpPr>
        <p:spPr>
          <a:xfrm>
            <a:off x="1621971" y="1313762"/>
            <a:ext cx="6955970" cy="2827191"/>
          </a:xfrm>
          <a:prstGeom prst="rect">
            <a:avLst/>
          </a:prstGeom>
          <a:noFill/>
          <a:ln>
            <a:noFill/>
          </a:ln>
        </p:spPr>
        <p:txBody>
          <a:bodyPr spcFirstLastPara="1" wrap="square" lIns="91425" tIns="45700" rIns="91425" bIns="45700" anchor="t" anchorCtr="0">
            <a:noAutofit/>
          </a:bodyPr>
          <a:lstStyle/>
          <a:p>
            <a:pPr marL="285750" indent="-285750" fontAlgn="auto">
              <a:buFont typeface="Arial" panose="020B0604020202020204" pitchFamily="34" charset="0"/>
              <a:buChar char="•"/>
            </a:pPr>
            <a:r>
              <a:rPr lang="es-ES" sz="1600" dirty="0"/>
              <a:t>La DGEI ha continuado con la implementación del </a:t>
            </a:r>
            <a:r>
              <a:rPr lang="es-ES" sz="1600" b="1" dirty="0"/>
              <a:t>Plan de Acompañamiento a la Práctica Pedagógica</a:t>
            </a:r>
            <a:r>
              <a:rPr lang="es-ES" sz="1600" dirty="0"/>
              <a:t> de las Docentes del Nivel Inicial y la animación de los Grupos Pedagógicos de docentes </a:t>
            </a:r>
          </a:p>
          <a:p>
            <a:pPr marL="285750" indent="-285750" fontAlgn="auto">
              <a:buFont typeface="Arial" panose="020B0604020202020204" pitchFamily="34" charset="0"/>
              <a:buChar char="•"/>
            </a:pPr>
            <a:r>
              <a:rPr lang="es-ES" sz="1600" dirty="0"/>
              <a:t>Se ha fortalecido el monitoreo a la </a:t>
            </a:r>
            <a:r>
              <a:rPr lang="es-ES" sz="1600" b="1" dirty="0"/>
              <a:t>ambientación</a:t>
            </a:r>
            <a:r>
              <a:rPr lang="es-ES" sz="1600" dirty="0"/>
              <a:t>, uso y disponibilidad de mobiliarios, material didáctico y gastable en el Nivel Inicial. </a:t>
            </a:r>
          </a:p>
          <a:p>
            <a:pPr marL="285750" indent="-285750" fontAlgn="auto">
              <a:buFont typeface="Arial" panose="020B0604020202020204" pitchFamily="34" charset="0"/>
              <a:buChar char="•"/>
            </a:pPr>
            <a:r>
              <a:rPr lang="es-DO" sz="1600" dirty="0"/>
              <a:t>Programa de </a:t>
            </a:r>
            <a:r>
              <a:rPr lang="es-DO" sz="1600" b="1" dirty="0"/>
              <a:t>Fortalecimiento de los Centros Modelo de Educación Inicial</a:t>
            </a:r>
            <a:r>
              <a:rPr lang="es-DO" sz="1600" dirty="0"/>
              <a:t>:</a:t>
            </a:r>
          </a:p>
          <a:p>
            <a:pPr marL="742950" lvl="1" indent="-285750">
              <a:buFont typeface="Arial" panose="020B0604020202020204" pitchFamily="34" charset="0"/>
              <a:buChar char="•"/>
            </a:pPr>
            <a:r>
              <a:rPr lang="es-DO" sz="1600" dirty="0"/>
              <a:t>Realizados </a:t>
            </a:r>
            <a:r>
              <a:rPr lang="es-ES" sz="1600" dirty="0"/>
              <a:t>talleres formativos sobre Comunidades de Práctica y otros</a:t>
            </a:r>
            <a:r>
              <a:rPr lang="es-DO" sz="1600" dirty="0"/>
              <a:t> talleres formativos</a:t>
            </a:r>
          </a:p>
          <a:p>
            <a:pPr marL="742950" lvl="1" indent="-285750">
              <a:buFont typeface="Arial" panose="020B0604020202020204" pitchFamily="34" charset="0"/>
              <a:buChar char="•"/>
            </a:pPr>
            <a:r>
              <a:rPr lang="es-DO" sz="1600" dirty="0"/>
              <a:t>revisaron y validaron los estándares de calidad del nivel inicial </a:t>
            </a:r>
            <a:endParaRPr lang="es-ES" sz="1600" dirty="0"/>
          </a:p>
          <a:p>
            <a:pPr marL="285750" indent="-285750" fontAlgn="auto">
              <a:buFont typeface="Arial" panose="020B0604020202020204" pitchFamily="34" charset="0"/>
              <a:buChar char="•"/>
            </a:pPr>
            <a:endParaRPr sz="1600" dirty="0">
              <a:solidFill>
                <a:schemeClr val="dk1"/>
              </a:solidFill>
              <a:ea typeface="Gill Sans"/>
              <a:cs typeface="Arial"/>
              <a:sym typeface="Gill Sans"/>
            </a:endParaRPr>
          </a:p>
        </p:txBody>
      </p:sp>
      <p:pic>
        <p:nvPicPr>
          <p:cNvPr id="25" name="Picture 1" descr="TOP-02.jpg"/>
          <p:cNvPicPr>
            <a:picLocks noChangeAspect="1"/>
          </p:cNvPicPr>
          <p:nvPr/>
        </p:nvPicPr>
        <p:blipFill rotWithShape="1">
          <a:blip r:embed="rId2">
            <a:extLst>
              <a:ext uri="{28A0092B-C50C-407E-A947-70E740481C1C}">
                <a14:useLocalDpi xmlns:a14="http://schemas.microsoft.com/office/drawing/2010/main" val="0"/>
              </a:ext>
            </a:extLst>
          </a:blip>
          <a:srcRect b="78472"/>
          <a:stretch/>
        </p:blipFill>
        <p:spPr>
          <a:xfrm>
            <a:off x="0" y="1"/>
            <a:ext cx="9144000" cy="688473"/>
          </a:xfrm>
          <a:prstGeom prst="rect">
            <a:avLst/>
          </a:prstGeom>
        </p:spPr>
      </p:pic>
      <p:pic>
        <p:nvPicPr>
          <p:cNvPr id="26" name="Imagen 5">
            <a:extLst>
              <a:ext uri="{FF2B5EF4-FFF2-40B4-BE49-F238E27FC236}">
                <a16:creationId xmlns:a16="http://schemas.microsoft.com/office/drawing/2014/main" id="{C4EC0706-A616-4A3F-98C7-4FEC384E2DC9}"/>
              </a:ext>
            </a:extLst>
          </p:cNvPr>
          <p:cNvPicPr>
            <a:picLocks noChangeAspect="1"/>
          </p:cNvPicPr>
          <p:nvPr/>
        </p:nvPicPr>
        <p:blipFill>
          <a:blip r:embed="rId3"/>
          <a:stretch>
            <a:fillRect/>
          </a:stretch>
        </p:blipFill>
        <p:spPr>
          <a:xfrm>
            <a:off x="7913083" y="159636"/>
            <a:ext cx="1062424" cy="482705"/>
          </a:xfrm>
          <a:prstGeom prst="rect">
            <a:avLst/>
          </a:prstGeom>
          <a:noFill/>
          <a:ln cap="flat">
            <a:noFill/>
          </a:ln>
        </p:spPr>
      </p:pic>
      <p:sp>
        <p:nvSpPr>
          <p:cNvPr id="27" name="TextBox 3">
            <a:extLst>
              <a:ext uri="{FF2B5EF4-FFF2-40B4-BE49-F238E27FC236}">
                <a16:creationId xmlns:a16="http://schemas.microsoft.com/office/drawing/2014/main" id="{E2A97D1A-A6D6-45DB-A664-2B64C087CA34}"/>
              </a:ext>
            </a:extLst>
          </p:cNvPr>
          <p:cNvSpPr txBox="1"/>
          <p:nvPr/>
        </p:nvSpPr>
        <p:spPr>
          <a:xfrm>
            <a:off x="700980" y="2289"/>
            <a:ext cx="385042" cy="523220"/>
          </a:xfrm>
          <a:prstGeom prst="rect">
            <a:avLst/>
          </a:prstGeom>
          <a:noFill/>
        </p:spPr>
        <p:txBody>
          <a:bodyPr wrap="none" rtlCol="0">
            <a:spAutoFit/>
          </a:bodyPr>
          <a:lstStyle/>
          <a:p>
            <a:r>
              <a:rPr lang="en-US" sz="2800" b="1" dirty="0">
                <a:solidFill>
                  <a:schemeClr val="bg1"/>
                </a:solidFill>
                <a:latin typeface="Gill Sans"/>
                <a:cs typeface="Gill Sans"/>
              </a:rPr>
              <a:t>2</a:t>
            </a:r>
          </a:p>
        </p:txBody>
      </p:sp>
      <p:sp>
        <p:nvSpPr>
          <p:cNvPr id="28" name="TextBox 12">
            <a:extLst>
              <a:ext uri="{FF2B5EF4-FFF2-40B4-BE49-F238E27FC236}">
                <a16:creationId xmlns:a16="http://schemas.microsoft.com/office/drawing/2014/main" id="{6B0237FA-8161-4714-962A-71E50AB7C405}"/>
              </a:ext>
            </a:extLst>
          </p:cNvPr>
          <p:cNvSpPr txBox="1"/>
          <p:nvPr/>
        </p:nvSpPr>
        <p:spPr>
          <a:xfrm>
            <a:off x="1211796" y="353835"/>
            <a:ext cx="4701223" cy="307777"/>
          </a:xfrm>
          <a:prstGeom prst="rect">
            <a:avLst/>
          </a:prstGeom>
          <a:noFill/>
        </p:spPr>
        <p:txBody>
          <a:bodyPr wrap="none" rtlCol="0">
            <a:spAutoFit/>
          </a:bodyPr>
          <a:lstStyle/>
          <a:p>
            <a:r>
              <a:rPr lang="es-ES_tradnl" sz="1400" b="1" dirty="0">
                <a:solidFill>
                  <a:schemeClr val="tx1">
                    <a:lumMod val="50000"/>
                    <a:lumOff val="50000"/>
                  </a:schemeClr>
                </a:solidFill>
                <a:latin typeface="Arial" panose="020B0604020202020204" pitchFamily="34" charset="0"/>
                <a:cs typeface="Arial" panose="020B0604020202020204" pitchFamily="34" charset="0"/>
              </a:rPr>
              <a:t>CALIDAD Y MEJORA CONTINUA DE LOS SERVICIOS</a:t>
            </a:r>
            <a:endParaRPr lang="en-US"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21</a:t>
            </a:fld>
            <a:endParaRPr lang="en-US"/>
          </a:p>
        </p:txBody>
      </p:sp>
      <p:sp>
        <p:nvSpPr>
          <p:cNvPr id="3" name="Rectángulo 2">
            <a:extLst>
              <a:ext uri="{FF2B5EF4-FFF2-40B4-BE49-F238E27FC236}">
                <a16:creationId xmlns:a16="http://schemas.microsoft.com/office/drawing/2014/main" id="{34AEF766-C925-4D25-A668-ED3D34C88B61}"/>
              </a:ext>
            </a:extLst>
          </p:cNvPr>
          <p:cNvSpPr/>
          <p:nvPr/>
        </p:nvSpPr>
        <p:spPr>
          <a:xfrm>
            <a:off x="893134" y="899320"/>
            <a:ext cx="7719237" cy="369332"/>
          </a:xfrm>
          <a:prstGeom prst="rect">
            <a:avLst/>
          </a:prstGeom>
          <a:solidFill>
            <a:srgbClr val="4F81BD"/>
          </a:solidFill>
        </p:spPr>
        <p:txBody>
          <a:bodyPr wrap="square">
            <a:spAutoFit/>
          </a:bodyPr>
          <a:lstStyle/>
          <a:p>
            <a:r>
              <a:rPr lang="es-ES" b="1" i="1" dirty="0">
                <a:solidFill>
                  <a:schemeClr val="bg1"/>
                </a:solidFill>
                <a:latin typeface="Calibri" panose="020F0502020204030204" pitchFamily="34" charset="0"/>
                <a:ea typeface="Calibri" panose="020F0502020204030204" pitchFamily="34" charset="0"/>
              </a:rPr>
              <a:t>DIRECCIÓN DE EDUCACIÓN INICIAL</a:t>
            </a:r>
            <a:endParaRPr lang="es-DO" b="1" dirty="0">
              <a:solidFill>
                <a:schemeClr val="bg1"/>
              </a:solidFill>
            </a:endParaRPr>
          </a:p>
        </p:txBody>
      </p:sp>
      <p:pic>
        <p:nvPicPr>
          <p:cNvPr id="7" name="Gráfico 6" descr="Centro educativo">
            <a:extLst>
              <a:ext uri="{FF2B5EF4-FFF2-40B4-BE49-F238E27FC236}">
                <a16:creationId xmlns:a16="http://schemas.microsoft.com/office/drawing/2014/main" id="{B324E489-25DA-4F5B-8608-B005D04C705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4641" y="2704802"/>
            <a:ext cx="914400" cy="914400"/>
          </a:xfrm>
          <a:prstGeom prst="rect">
            <a:avLst/>
          </a:prstGeom>
        </p:spPr>
      </p:pic>
      <p:pic>
        <p:nvPicPr>
          <p:cNvPr id="10" name="Gráfico 9" descr="Profesor">
            <a:extLst>
              <a:ext uri="{FF2B5EF4-FFF2-40B4-BE49-F238E27FC236}">
                <a16:creationId xmlns:a16="http://schemas.microsoft.com/office/drawing/2014/main" id="{301825BB-5EC2-4477-AE07-F7D8E33B05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4596" y="1268652"/>
            <a:ext cx="914400" cy="914400"/>
          </a:xfrm>
          <a:prstGeom prst="rect">
            <a:avLst/>
          </a:prstGeom>
        </p:spPr>
      </p:pic>
    </p:spTree>
    <p:extLst>
      <p:ext uri="{BB962C8B-B14F-4D97-AF65-F5344CB8AC3E}">
        <p14:creationId xmlns:p14="http://schemas.microsoft.com/office/powerpoint/2010/main" val="832655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1A2AB026-26ED-4B5A-8497-C2AF06EA31E6}"/>
              </a:ext>
            </a:extLst>
          </p:cNvPr>
          <p:cNvSpPr txBox="1"/>
          <p:nvPr/>
        </p:nvSpPr>
        <p:spPr>
          <a:xfrm>
            <a:off x="1539053" y="2392559"/>
            <a:ext cx="6891981" cy="1097736"/>
          </a:xfrm>
          <a:prstGeom prst="rect">
            <a:avLst/>
          </a:prstGeom>
          <a:noFill/>
        </p:spPr>
        <p:txBody>
          <a:bodyPr wrap="none" rtlCol="0">
            <a:spAutoFit/>
          </a:bodyPr>
          <a:lstStyle/>
          <a:p>
            <a:pPr>
              <a:lnSpc>
                <a:spcPct val="80000"/>
              </a:lnSpc>
            </a:pPr>
            <a:r>
              <a:rPr lang="es-ES" sz="4000" b="1" dirty="0">
                <a:solidFill>
                  <a:srgbClr val="17375E"/>
                </a:solidFill>
                <a:latin typeface="Arial Black" panose="020B0A04020102020204" pitchFamily="34" charset="0"/>
                <a:cs typeface="Gill Sans"/>
              </a:rPr>
              <a:t>EDUCACIÓN TÉCNICO</a:t>
            </a:r>
          </a:p>
          <a:p>
            <a:pPr>
              <a:lnSpc>
                <a:spcPct val="80000"/>
              </a:lnSpc>
            </a:pPr>
            <a:r>
              <a:rPr lang="es-ES" sz="4000" b="1" dirty="0">
                <a:solidFill>
                  <a:srgbClr val="17375E"/>
                </a:solidFill>
                <a:latin typeface="Arial Black" panose="020B0A04020102020204" pitchFamily="34" charset="0"/>
                <a:cs typeface="Gill Sans"/>
              </a:rPr>
              <a:t>PROFESIONAL Y ARTES</a:t>
            </a:r>
            <a:endParaRPr lang="en-US" sz="4000" b="1" dirty="0">
              <a:solidFill>
                <a:srgbClr val="17375E"/>
              </a:solidFill>
              <a:latin typeface="Arial Black" panose="020B0A04020102020204" pitchFamily="34" charset="0"/>
              <a:cs typeface="Gill Sans"/>
            </a:endParaRPr>
          </a:p>
        </p:txBody>
      </p:sp>
      <p:pic>
        <p:nvPicPr>
          <p:cNvPr id="6" name="Imagen 5">
            <a:extLst>
              <a:ext uri="{FF2B5EF4-FFF2-40B4-BE49-F238E27FC236}">
                <a16:creationId xmlns:a16="http://schemas.microsoft.com/office/drawing/2014/main" id="{3FB9BD7C-45D6-45C1-B8FF-9630DE7099F8}"/>
              </a:ext>
            </a:extLst>
          </p:cNvPr>
          <p:cNvPicPr>
            <a:picLocks noChangeAspect="1"/>
          </p:cNvPicPr>
          <p:nvPr/>
        </p:nvPicPr>
        <p:blipFill>
          <a:blip r:embed="rId2"/>
          <a:stretch>
            <a:fillRect/>
          </a:stretch>
        </p:blipFill>
        <p:spPr>
          <a:xfrm>
            <a:off x="7350172" y="166179"/>
            <a:ext cx="1484180" cy="674327"/>
          </a:xfrm>
          <a:prstGeom prst="rect">
            <a:avLst/>
          </a:prstGeom>
          <a:noFill/>
          <a:ln cap="flat">
            <a:noFill/>
          </a:ln>
        </p:spPr>
      </p:pic>
      <p:pic>
        <p:nvPicPr>
          <p:cNvPr id="3" name="Picture 2" descr="Screen Shot 2019-04-24 at 4.13.22 PM.png"/>
          <p:cNvPicPr>
            <a:picLocks noChangeAspect="1"/>
          </p:cNvPicPr>
          <p:nvPr/>
        </p:nvPicPr>
        <p:blipFill rotWithShape="1">
          <a:blip r:embed="rId3">
            <a:extLst>
              <a:ext uri="{28A0092B-C50C-407E-A947-70E740481C1C}">
                <a14:useLocalDpi xmlns:a14="http://schemas.microsoft.com/office/drawing/2010/main" val="0"/>
              </a:ext>
            </a:extLst>
          </a:blip>
          <a:srcRect l="4040"/>
          <a:stretch/>
        </p:blipFill>
        <p:spPr>
          <a:xfrm>
            <a:off x="0" y="695854"/>
            <a:ext cx="1507463" cy="3038554"/>
          </a:xfrm>
          <a:prstGeom prst="rect">
            <a:avLst/>
          </a:prstGeom>
        </p:spPr>
      </p:pic>
      <p:sp>
        <p:nvSpPr>
          <p:cNvPr id="2" name="Marcador de número de diapositiva 1"/>
          <p:cNvSpPr>
            <a:spLocks noGrp="1"/>
          </p:cNvSpPr>
          <p:nvPr>
            <p:ph type="sldNum" sz="quarter" idx="12"/>
          </p:nvPr>
        </p:nvSpPr>
        <p:spPr/>
        <p:txBody>
          <a:bodyPr/>
          <a:lstStyle/>
          <a:p>
            <a:fld id="{A4124D19-2283-FC49-A358-736FA83B63DF}" type="slidenum">
              <a:rPr lang="en-US" smtClean="0"/>
              <a:t>22</a:t>
            </a:fld>
            <a:endParaRPr lang="en-US"/>
          </a:p>
        </p:txBody>
      </p:sp>
    </p:spTree>
    <p:extLst>
      <p:ext uri="{BB962C8B-B14F-4D97-AF65-F5344CB8AC3E}">
        <p14:creationId xmlns:p14="http://schemas.microsoft.com/office/powerpoint/2010/main" val="1841443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9-04-24 at 4.16.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10106"/>
          </a:xfrm>
          <a:prstGeom prst="rect">
            <a:avLst/>
          </a:prstGeom>
        </p:spPr>
      </p:pic>
      <p:sp>
        <p:nvSpPr>
          <p:cNvPr id="4" name="TextBox 3"/>
          <p:cNvSpPr txBox="1"/>
          <p:nvPr/>
        </p:nvSpPr>
        <p:spPr>
          <a:xfrm>
            <a:off x="631835" y="86886"/>
            <a:ext cx="398041" cy="523220"/>
          </a:xfrm>
          <a:prstGeom prst="rect">
            <a:avLst/>
          </a:prstGeom>
          <a:noFill/>
        </p:spPr>
        <p:txBody>
          <a:bodyPr wrap="none" rtlCol="0">
            <a:spAutoFit/>
          </a:bodyPr>
          <a:lstStyle/>
          <a:p>
            <a:r>
              <a:rPr lang="en-US" sz="2800" b="1" dirty="0">
                <a:solidFill>
                  <a:schemeClr val="bg1"/>
                </a:solidFill>
                <a:latin typeface="Gill Sans"/>
                <a:cs typeface="Gill Sans"/>
              </a:rPr>
              <a:t>3</a:t>
            </a:r>
          </a:p>
        </p:txBody>
      </p:sp>
      <p:sp>
        <p:nvSpPr>
          <p:cNvPr id="6" name="Rectángulo 6">
            <a:extLst>
              <a:ext uri="{FF2B5EF4-FFF2-40B4-BE49-F238E27FC236}">
                <a16:creationId xmlns:a16="http://schemas.microsoft.com/office/drawing/2014/main" id="{898A1D25-BF65-4344-8848-7E2D4A994634}"/>
              </a:ext>
            </a:extLst>
          </p:cNvPr>
          <p:cNvSpPr/>
          <p:nvPr/>
        </p:nvSpPr>
        <p:spPr>
          <a:xfrm rot="5400000">
            <a:off x="2633084" y="-1036202"/>
            <a:ext cx="384387" cy="3107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COBERTURA ETP Y ARTES</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0"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3" name="Marcador de número de diapositiva 2"/>
          <p:cNvSpPr>
            <a:spLocks noGrp="1"/>
          </p:cNvSpPr>
          <p:nvPr>
            <p:ph type="sldNum" sz="quarter" idx="12"/>
          </p:nvPr>
        </p:nvSpPr>
        <p:spPr/>
        <p:txBody>
          <a:bodyPr/>
          <a:lstStyle/>
          <a:p>
            <a:fld id="{A4124D19-2283-FC49-A358-736FA83B63DF}" type="slidenum">
              <a:rPr lang="en-US" smtClean="0"/>
              <a:t>23</a:t>
            </a:fld>
            <a:endParaRPr lang="en-US"/>
          </a:p>
        </p:txBody>
      </p:sp>
      <p:graphicFrame>
        <p:nvGraphicFramePr>
          <p:cNvPr id="2" name="Tabla 1">
            <a:extLst>
              <a:ext uri="{FF2B5EF4-FFF2-40B4-BE49-F238E27FC236}">
                <a16:creationId xmlns:a16="http://schemas.microsoft.com/office/drawing/2014/main" id="{4A8120A6-0F53-4059-BC18-D8B77F9BEDCB}"/>
              </a:ext>
            </a:extLst>
          </p:cNvPr>
          <p:cNvGraphicFramePr>
            <a:graphicFrameLocks noGrp="1"/>
          </p:cNvGraphicFramePr>
          <p:nvPr>
            <p:extLst>
              <p:ext uri="{D42A27DB-BD31-4B8C-83A1-F6EECF244321}">
                <p14:modId xmlns:p14="http://schemas.microsoft.com/office/powerpoint/2010/main" val="3353896835"/>
              </p:ext>
            </p:extLst>
          </p:nvPr>
        </p:nvGraphicFramePr>
        <p:xfrm>
          <a:off x="457200" y="929160"/>
          <a:ext cx="8229600" cy="1729677"/>
        </p:xfrm>
        <a:graphic>
          <a:graphicData uri="http://schemas.openxmlformats.org/drawingml/2006/table">
            <a:tbl>
              <a:tblPr firstRow="1" firstCol="1" bandRow="1">
                <a:tableStyleId>{F2DE63D5-997A-4646-A377-4702673A728D}</a:tableStyleId>
              </a:tblPr>
              <a:tblGrid>
                <a:gridCol w="2320747">
                  <a:extLst>
                    <a:ext uri="{9D8B030D-6E8A-4147-A177-3AD203B41FA5}">
                      <a16:colId xmlns:a16="http://schemas.microsoft.com/office/drawing/2014/main" val="620934921"/>
                    </a:ext>
                  </a:extLst>
                </a:gridCol>
                <a:gridCol w="1165311">
                  <a:extLst>
                    <a:ext uri="{9D8B030D-6E8A-4147-A177-3AD203B41FA5}">
                      <a16:colId xmlns:a16="http://schemas.microsoft.com/office/drawing/2014/main" val="2537432795"/>
                    </a:ext>
                  </a:extLst>
                </a:gridCol>
                <a:gridCol w="1202900">
                  <a:extLst>
                    <a:ext uri="{9D8B030D-6E8A-4147-A177-3AD203B41FA5}">
                      <a16:colId xmlns:a16="http://schemas.microsoft.com/office/drawing/2014/main" val="3706405296"/>
                    </a:ext>
                  </a:extLst>
                </a:gridCol>
                <a:gridCol w="1318437">
                  <a:extLst>
                    <a:ext uri="{9D8B030D-6E8A-4147-A177-3AD203B41FA5}">
                      <a16:colId xmlns:a16="http://schemas.microsoft.com/office/drawing/2014/main" val="2110925561"/>
                    </a:ext>
                  </a:extLst>
                </a:gridCol>
                <a:gridCol w="1188567">
                  <a:extLst>
                    <a:ext uri="{9D8B030D-6E8A-4147-A177-3AD203B41FA5}">
                      <a16:colId xmlns:a16="http://schemas.microsoft.com/office/drawing/2014/main" val="2331818993"/>
                    </a:ext>
                  </a:extLst>
                </a:gridCol>
                <a:gridCol w="1033638">
                  <a:extLst>
                    <a:ext uri="{9D8B030D-6E8A-4147-A177-3AD203B41FA5}">
                      <a16:colId xmlns:a16="http://schemas.microsoft.com/office/drawing/2014/main" val="2199687457"/>
                    </a:ext>
                  </a:extLst>
                </a:gridCol>
              </a:tblGrid>
              <a:tr h="381000">
                <a:tc rowSpan="2">
                  <a:txBody>
                    <a:bodyPr/>
                    <a:lstStyle/>
                    <a:p>
                      <a:pPr algn="ctr" fontAlgn="auto">
                        <a:lnSpc>
                          <a:spcPct val="107000"/>
                        </a:lnSpc>
                        <a:spcAft>
                          <a:spcPts val="0"/>
                        </a:spcAft>
                      </a:pPr>
                      <a:r>
                        <a:rPr lang="es-DO" sz="1400" b="1" dirty="0">
                          <a:solidFill>
                            <a:schemeClr val="bg1"/>
                          </a:solidFill>
                          <a:effectLst/>
                        </a:rPr>
                        <a:t>2do Ciclo Educación Secundaria</a:t>
                      </a:r>
                      <a:endParaRPr lang="es-DO"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BBB59"/>
                    </a:solidFill>
                  </a:tcPr>
                </a:tc>
                <a:tc gridSpan="5">
                  <a:txBody>
                    <a:bodyPr/>
                    <a:lstStyle/>
                    <a:p>
                      <a:pPr algn="ctr" fontAlgn="auto">
                        <a:lnSpc>
                          <a:spcPct val="107000"/>
                        </a:lnSpc>
                        <a:spcAft>
                          <a:spcPts val="0"/>
                        </a:spcAft>
                      </a:pPr>
                      <a:r>
                        <a:rPr lang="es-DO" sz="1400" b="1" dirty="0">
                          <a:solidFill>
                            <a:schemeClr val="bg1"/>
                          </a:solidFill>
                          <a:effectLst/>
                        </a:rPr>
                        <a:t>Matrícula 2017-2018</a:t>
                      </a:r>
                      <a:endParaRPr lang="es-DO"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BBB59"/>
                    </a:solidFill>
                  </a:tcPr>
                </a:tc>
                <a:tc hMerge="1">
                  <a:txBody>
                    <a:bodyPr/>
                    <a:lstStyle/>
                    <a:p>
                      <a:endParaRPr lang="es-DO"/>
                    </a:p>
                  </a:txBody>
                  <a:tcPr/>
                </a:tc>
                <a:tc hMerge="1">
                  <a:txBody>
                    <a:bodyPr/>
                    <a:lstStyle/>
                    <a:p>
                      <a:endParaRPr lang="es-DO"/>
                    </a:p>
                  </a:txBody>
                  <a:tcPr/>
                </a:tc>
                <a:tc hMerge="1">
                  <a:txBody>
                    <a:bodyPr/>
                    <a:lstStyle/>
                    <a:p>
                      <a:endParaRPr lang="es-DO"/>
                    </a:p>
                  </a:txBody>
                  <a:tcPr/>
                </a:tc>
                <a:tc hMerge="1">
                  <a:txBody>
                    <a:bodyPr/>
                    <a:lstStyle/>
                    <a:p>
                      <a:endParaRPr lang="es-DO"/>
                    </a:p>
                  </a:txBody>
                  <a:tcPr/>
                </a:tc>
                <a:extLst>
                  <a:ext uri="{0D108BD9-81ED-4DB2-BD59-A6C34878D82A}">
                    <a16:rowId xmlns:a16="http://schemas.microsoft.com/office/drawing/2014/main" val="4288603524"/>
                  </a:ext>
                </a:extLst>
              </a:tr>
              <a:tr h="200025">
                <a:tc vMerge="1">
                  <a:txBody>
                    <a:bodyPr/>
                    <a:lstStyle/>
                    <a:p>
                      <a:endParaRPr lang="es-DO"/>
                    </a:p>
                  </a:txBody>
                  <a:tcPr/>
                </a:tc>
                <a:tc>
                  <a:txBody>
                    <a:bodyPr/>
                    <a:lstStyle/>
                    <a:p>
                      <a:pPr algn="ctr" fontAlgn="auto">
                        <a:lnSpc>
                          <a:spcPct val="107000"/>
                        </a:lnSpc>
                        <a:spcAft>
                          <a:spcPts val="0"/>
                        </a:spcAft>
                      </a:pPr>
                      <a:r>
                        <a:rPr lang="es-DO" sz="1400" b="1" dirty="0">
                          <a:solidFill>
                            <a:schemeClr val="bg1"/>
                          </a:solidFill>
                          <a:effectLst/>
                        </a:rPr>
                        <a:t>Público</a:t>
                      </a:r>
                      <a:endParaRPr lang="es-DO"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BBB59"/>
                    </a:solidFill>
                  </a:tcPr>
                </a:tc>
                <a:tc>
                  <a:txBody>
                    <a:bodyPr/>
                    <a:lstStyle/>
                    <a:p>
                      <a:pPr algn="ctr" fontAlgn="auto">
                        <a:lnSpc>
                          <a:spcPct val="107000"/>
                        </a:lnSpc>
                        <a:spcAft>
                          <a:spcPts val="0"/>
                        </a:spcAft>
                      </a:pPr>
                      <a:r>
                        <a:rPr lang="es-DO" sz="1400" b="1" dirty="0">
                          <a:solidFill>
                            <a:schemeClr val="bg1"/>
                          </a:solidFill>
                          <a:effectLst/>
                        </a:rPr>
                        <a:t>Semioficial</a:t>
                      </a:r>
                      <a:endParaRPr lang="es-DO"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BBB59"/>
                    </a:solidFill>
                  </a:tcPr>
                </a:tc>
                <a:tc>
                  <a:txBody>
                    <a:bodyPr/>
                    <a:lstStyle/>
                    <a:p>
                      <a:pPr algn="ctr" fontAlgn="auto">
                        <a:lnSpc>
                          <a:spcPct val="107000"/>
                        </a:lnSpc>
                        <a:spcAft>
                          <a:spcPts val="0"/>
                        </a:spcAft>
                      </a:pPr>
                      <a:r>
                        <a:rPr lang="es-DO" sz="1400" b="1" dirty="0">
                          <a:solidFill>
                            <a:schemeClr val="bg1"/>
                          </a:solidFill>
                          <a:effectLst/>
                        </a:rPr>
                        <a:t>Privado</a:t>
                      </a:r>
                      <a:endParaRPr lang="es-DO"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BBB59"/>
                    </a:solidFill>
                  </a:tcPr>
                </a:tc>
                <a:tc>
                  <a:txBody>
                    <a:bodyPr/>
                    <a:lstStyle/>
                    <a:p>
                      <a:pPr algn="ctr" fontAlgn="auto">
                        <a:lnSpc>
                          <a:spcPct val="107000"/>
                        </a:lnSpc>
                        <a:spcAft>
                          <a:spcPts val="0"/>
                        </a:spcAft>
                      </a:pPr>
                      <a:r>
                        <a:rPr lang="es-DO" sz="1400" b="1" dirty="0">
                          <a:solidFill>
                            <a:schemeClr val="bg1"/>
                          </a:solidFill>
                          <a:effectLst/>
                        </a:rPr>
                        <a:t>Total</a:t>
                      </a:r>
                      <a:endParaRPr lang="es-DO"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BBB59"/>
                    </a:solidFill>
                  </a:tcPr>
                </a:tc>
                <a:tc>
                  <a:txBody>
                    <a:bodyPr/>
                    <a:lstStyle/>
                    <a:p>
                      <a:pPr algn="ctr" fontAlgn="auto">
                        <a:lnSpc>
                          <a:spcPct val="107000"/>
                        </a:lnSpc>
                        <a:spcAft>
                          <a:spcPts val="0"/>
                        </a:spcAft>
                      </a:pPr>
                      <a:r>
                        <a:rPr lang="es-DO" sz="1400" b="1" dirty="0">
                          <a:solidFill>
                            <a:schemeClr val="bg1"/>
                          </a:solidFill>
                          <a:effectLst/>
                        </a:rPr>
                        <a:t>% (Sin Adultos)</a:t>
                      </a:r>
                      <a:endParaRPr lang="es-DO"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BBB59"/>
                    </a:solidFill>
                  </a:tcPr>
                </a:tc>
                <a:extLst>
                  <a:ext uri="{0D108BD9-81ED-4DB2-BD59-A6C34878D82A}">
                    <a16:rowId xmlns:a16="http://schemas.microsoft.com/office/drawing/2014/main" val="2579271205"/>
                  </a:ext>
                </a:extLst>
              </a:tr>
              <a:tr h="247650">
                <a:tc>
                  <a:txBody>
                    <a:bodyPr/>
                    <a:lstStyle/>
                    <a:p>
                      <a:pPr fontAlgn="auto">
                        <a:lnSpc>
                          <a:spcPct val="107000"/>
                        </a:lnSpc>
                        <a:spcAft>
                          <a:spcPts val="0"/>
                        </a:spcAft>
                      </a:pPr>
                      <a:r>
                        <a:rPr lang="es-DO" sz="1400">
                          <a:effectLst/>
                        </a:rPr>
                        <a:t>Técnico Profesional</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T w="12700" cap="flat" cmpd="sng" algn="ctr">
                      <a:solidFill>
                        <a:schemeClr val="bg1"/>
                      </a:solidFill>
                      <a:prstDash val="solid"/>
                      <a:round/>
                      <a:headEnd type="none" w="med" len="med"/>
                      <a:tailEnd type="none" w="med" len="med"/>
                    </a:lnT>
                  </a:tcPr>
                </a:tc>
                <a:tc>
                  <a:txBody>
                    <a:bodyPr/>
                    <a:lstStyle/>
                    <a:p>
                      <a:pPr algn="r" fontAlgn="auto">
                        <a:lnSpc>
                          <a:spcPct val="107000"/>
                        </a:lnSpc>
                        <a:spcAft>
                          <a:spcPts val="0"/>
                        </a:spcAft>
                      </a:pPr>
                      <a:r>
                        <a:rPr lang="es-DO" sz="1400" dirty="0">
                          <a:effectLst/>
                        </a:rPr>
                        <a:t>62,776</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T w="12700" cap="flat" cmpd="sng" algn="ctr">
                      <a:solidFill>
                        <a:schemeClr val="bg1"/>
                      </a:solidFill>
                      <a:prstDash val="solid"/>
                      <a:round/>
                      <a:headEnd type="none" w="med" len="med"/>
                      <a:tailEnd type="none" w="med" len="med"/>
                    </a:lnT>
                  </a:tcPr>
                </a:tc>
                <a:tc>
                  <a:txBody>
                    <a:bodyPr/>
                    <a:lstStyle/>
                    <a:p>
                      <a:pPr algn="r" fontAlgn="auto">
                        <a:lnSpc>
                          <a:spcPct val="107000"/>
                        </a:lnSpc>
                        <a:spcAft>
                          <a:spcPts val="0"/>
                        </a:spcAft>
                      </a:pPr>
                      <a:r>
                        <a:rPr lang="es-DO" sz="1400" dirty="0">
                          <a:effectLst/>
                        </a:rPr>
                        <a:t>1,631</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T w="12700" cap="flat" cmpd="sng" algn="ctr">
                      <a:solidFill>
                        <a:schemeClr val="bg1"/>
                      </a:solidFill>
                      <a:prstDash val="solid"/>
                      <a:round/>
                      <a:headEnd type="none" w="med" len="med"/>
                      <a:tailEnd type="none" w="med" len="med"/>
                    </a:lnT>
                  </a:tcPr>
                </a:tc>
                <a:tc>
                  <a:txBody>
                    <a:bodyPr/>
                    <a:lstStyle/>
                    <a:p>
                      <a:pPr algn="r" fontAlgn="auto">
                        <a:lnSpc>
                          <a:spcPct val="107000"/>
                        </a:lnSpc>
                        <a:spcAft>
                          <a:spcPts val="0"/>
                        </a:spcAft>
                      </a:pPr>
                      <a:r>
                        <a:rPr lang="es-DO" sz="1400" dirty="0">
                          <a:effectLst/>
                        </a:rPr>
                        <a:t>5,789</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T w="12700" cap="flat" cmpd="sng" algn="ctr">
                      <a:solidFill>
                        <a:schemeClr val="bg1"/>
                      </a:solidFill>
                      <a:prstDash val="solid"/>
                      <a:round/>
                      <a:headEnd type="none" w="med" len="med"/>
                      <a:tailEnd type="none" w="med" len="med"/>
                    </a:lnT>
                  </a:tcPr>
                </a:tc>
                <a:tc>
                  <a:txBody>
                    <a:bodyPr/>
                    <a:lstStyle/>
                    <a:p>
                      <a:pPr algn="r" fontAlgn="auto">
                        <a:lnSpc>
                          <a:spcPct val="107000"/>
                        </a:lnSpc>
                        <a:spcAft>
                          <a:spcPts val="0"/>
                        </a:spcAft>
                      </a:pPr>
                      <a:r>
                        <a:rPr lang="es-DO" sz="1400" dirty="0">
                          <a:effectLst/>
                        </a:rPr>
                        <a:t>70,196</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T w="12700" cap="flat" cmpd="sng" algn="ctr">
                      <a:solidFill>
                        <a:schemeClr val="bg1"/>
                      </a:solidFill>
                      <a:prstDash val="solid"/>
                      <a:round/>
                      <a:headEnd type="none" w="med" len="med"/>
                      <a:tailEnd type="none" w="med" len="med"/>
                    </a:lnT>
                  </a:tcPr>
                </a:tc>
                <a:tc>
                  <a:txBody>
                    <a:bodyPr/>
                    <a:lstStyle/>
                    <a:p>
                      <a:pPr algn="ctr" fontAlgn="auto">
                        <a:lnSpc>
                          <a:spcPct val="107000"/>
                        </a:lnSpc>
                        <a:spcAft>
                          <a:spcPts val="0"/>
                        </a:spcAft>
                      </a:pPr>
                      <a:r>
                        <a:rPr lang="es-DO" sz="1400">
                          <a:effectLst/>
                        </a:rPr>
                        <a:t>17.9%</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44201067"/>
                  </a:ext>
                </a:extLst>
              </a:tr>
              <a:tr h="200025">
                <a:tc>
                  <a:txBody>
                    <a:bodyPr/>
                    <a:lstStyle/>
                    <a:p>
                      <a:pPr fontAlgn="auto">
                        <a:lnSpc>
                          <a:spcPct val="107000"/>
                        </a:lnSpc>
                        <a:spcAft>
                          <a:spcPts val="0"/>
                        </a:spcAft>
                      </a:pPr>
                      <a:r>
                        <a:rPr lang="es-DO" sz="1400">
                          <a:effectLst/>
                        </a:rPr>
                        <a:t>Artes</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fontAlgn="auto">
                        <a:lnSpc>
                          <a:spcPct val="107000"/>
                        </a:lnSpc>
                        <a:spcAft>
                          <a:spcPts val="0"/>
                        </a:spcAft>
                      </a:pPr>
                      <a:r>
                        <a:rPr lang="es-DO" sz="1400">
                          <a:effectLst/>
                        </a:rPr>
                        <a:t>5,342</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fontAlgn="auto">
                        <a:lnSpc>
                          <a:spcPct val="107000"/>
                        </a:lnSpc>
                        <a:spcAft>
                          <a:spcPts val="0"/>
                        </a:spcAft>
                      </a:pPr>
                      <a:r>
                        <a:rPr lang="es-DO" sz="1400">
                          <a:effectLst/>
                        </a:rPr>
                        <a:t> </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fontAlgn="auto">
                        <a:lnSpc>
                          <a:spcPct val="107000"/>
                        </a:lnSpc>
                        <a:spcAft>
                          <a:spcPts val="0"/>
                        </a:spcAft>
                      </a:pPr>
                      <a:r>
                        <a:rPr lang="es-DO" sz="1400">
                          <a:effectLst/>
                        </a:rPr>
                        <a:t>33</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fontAlgn="auto">
                        <a:lnSpc>
                          <a:spcPct val="107000"/>
                        </a:lnSpc>
                        <a:spcAft>
                          <a:spcPts val="0"/>
                        </a:spcAft>
                      </a:pPr>
                      <a:r>
                        <a:rPr lang="es-DO" sz="1400">
                          <a:effectLst/>
                        </a:rPr>
                        <a:t>5,375</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a:effectLst/>
                        </a:rPr>
                        <a:t>1.4%</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80822557"/>
                  </a:ext>
                </a:extLst>
              </a:tr>
              <a:tr h="200025">
                <a:tc>
                  <a:txBody>
                    <a:bodyPr/>
                    <a:lstStyle/>
                    <a:p>
                      <a:pPr fontAlgn="auto">
                        <a:lnSpc>
                          <a:spcPct val="107000"/>
                        </a:lnSpc>
                        <a:spcAft>
                          <a:spcPts val="0"/>
                        </a:spcAft>
                      </a:pPr>
                      <a:r>
                        <a:rPr lang="es-DO" sz="1400">
                          <a:effectLst/>
                        </a:rPr>
                        <a:t>Académica</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fontAlgn="auto">
                        <a:lnSpc>
                          <a:spcPct val="107000"/>
                        </a:lnSpc>
                        <a:spcAft>
                          <a:spcPts val="0"/>
                        </a:spcAft>
                      </a:pPr>
                      <a:r>
                        <a:rPr lang="es-DO" sz="1400">
                          <a:effectLst/>
                        </a:rPr>
                        <a:t>245,359</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fontAlgn="auto">
                        <a:lnSpc>
                          <a:spcPct val="107000"/>
                        </a:lnSpc>
                        <a:spcAft>
                          <a:spcPts val="0"/>
                        </a:spcAft>
                      </a:pPr>
                      <a:r>
                        <a:rPr lang="es-DO" sz="1400">
                          <a:effectLst/>
                        </a:rPr>
                        <a:t>4,452</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fontAlgn="auto">
                        <a:lnSpc>
                          <a:spcPct val="107000"/>
                        </a:lnSpc>
                        <a:spcAft>
                          <a:spcPts val="0"/>
                        </a:spcAft>
                      </a:pPr>
                      <a:r>
                        <a:rPr lang="es-DO" sz="1400">
                          <a:effectLst/>
                        </a:rPr>
                        <a:t>67,492</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fontAlgn="auto">
                        <a:lnSpc>
                          <a:spcPct val="107000"/>
                        </a:lnSpc>
                        <a:spcAft>
                          <a:spcPts val="0"/>
                        </a:spcAft>
                      </a:pPr>
                      <a:r>
                        <a:rPr lang="es-DO" sz="1400">
                          <a:effectLst/>
                        </a:rPr>
                        <a:t>317,303</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a:effectLst/>
                        </a:rPr>
                        <a:t>80.8%</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40705722"/>
                  </a:ext>
                </a:extLst>
              </a:tr>
              <a:tr h="190500">
                <a:tc>
                  <a:txBody>
                    <a:bodyPr/>
                    <a:lstStyle/>
                    <a:p>
                      <a:pPr fontAlgn="auto">
                        <a:lnSpc>
                          <a:spcPct val="107000"/>
                        </a:lnSpc>
                        <a:spcAft>
                          <a:spcPts val="0"/>
                        </a:spcAft>
                      </a:pPr>
                      <a:r>
                        <a:rPr lang="es-DO" sz="1400" b="1" dirty="0">
                          <a:effectLst/>
                        </a:rPr>
                        <a:t>Total (Sin Adultos)</a:t>
                      </a:r>
                      <a:endParaRPr lang="es-D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fontAlgn="auto">
                        <a:lnSpc>
                          <a:spcPct val="107000"/>
                        </a:lnSpc>
                        <a:spcAft>
                          <a:spcPts val="0"/>
                        </a:spcAft>
                      </a:pPr>
                      <a:r>
                        <a:rPr lang="es-DO" sz="1400" b="1" dirty="0">
                          <a:effectLst/>
                        </a:rPr>
                        <a:t>313,477</a:t>
                      </a:r>
                      <a:endParaRPr lang="es-D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fontAlgn="auto">
                        <a:lnSpc>
                          <a:spcPct val="107000"/>
                        </a:lnSpc>
                        <a:spcAft>
                          <a:spcPts val="0"/>
                        </a:spcAft>
                      </a:pPr>
                      <a:r>
                        <a:rPr lang="es-DO" sz="1400" b="1" dirty="0">
                          <a:effectLst/>
                        </a:rPr>
                        <a:t>6,083</a:t>
                      </a:r>
                      <a:endParaRPr lang="es-D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fontAlgn="auto">
                        <a:lnSpc>
                          <a:spcPct val="107000"/>
                        </a:lnSpc>
                        <a:spcAft>
                          <a:spcPts val="0"/>
                        </a:spcAft>
                      </a:pPr>
                      <a:r>
                        <a:rPr lang="es-DO" sz="1400" b="1" dirty="0">
                          <a:effectLst/>
                        </a:rPr>
                        <a:t>73,314</a:t>
                      </a:r>
                      <a:endParaRPr lang="es-D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fontAlgn="auto">
                        <a:lnSpc>
                          <a:spcPct val="107000"/>
                        </a:lnSpc>
                        <a:spcAft>
                          <a:spcPts val="0"/>
                        </a:spcAft>
                      </a:pPr>
                      <a:r>
                        <a:rPr lang="es-DO" sz="1400" b="1" dirty="0">
                          <a:effectLst/>
                        </a:rPr>
                        <a:t>392,874</a:t>
                      </a:r>
                      <a:endParaRPr lang="es-D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b="1" dirty="0">
                          <a:effectLst/>
                        </a:rPr>
                        <a:t>100.0%</a:t>
                      </a:r>
                      <a:endParaRPr lang="es-D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59220863"/>
                  </a:ext>
                </a:extLst>
              </a:tr>
            </a:tbl>
          </a:graphicData>
        </a:graphic>
      </p:graphicFrame>
      <p:sp>
        <p:nvSpPr>
          <p:cNvPr id="24" name="Google Shape;318;p31">
            <a:extLst>
              <a:ext uri="{FF2B5EF4-FFF2-40B4-BE49-F238E27FC236}">
                <a16:creationId xmlns:a16="http://schemas.microsoft.com/office/drawing/2014/main" id="{9AAB163A-3AA8-4567-8C86-F86458D93668}"/>
              </a:ext>
            </a:extLst>
          </p:cNvPr>
          <p:cNvSpPr txBox="1"/>
          <p:nvPr/>
        </p:nvSpPr>
        <p:spPr>
          <a:xfrm>
            <a:off x="474501" y="3325872"/>
            <a:ext cx="4024166" cy="1634333"/>
          </a:xfrm>
          <a:prstGeom prst="rect">
            <a:avLst/>
          </a:prstGeom>
          <a:noFill/>
          <a:ln>
            <a:noFill/>
          </a:ln>
        </p:spPr>
        <p:txBody>
          <a:bodyPr spcFirstLastPara="1" wrap="square" lIns="91425" tIns="91425" rIns="91425" bIns="91425" anchor="t" anchorCtr="0">
            <a:noAutofit/>
          </a:bodyPr>
          <a:lstStyle/>
          <a:p>
            <a:pPr marL="285750" lvl="0" indent="-285750" rtl="0">
              <a:spcBef>
                <a:spcPts val="0"/>
              </a:spcBef>
              <a:spcAft>
                <a:spcPts val="0"/>
              </a:spcAft>
              <a:buFont typeface="Arial" panose="020B0604020202020204" pitchFamily="34" charset="0"/>
              <a:buChar char="•"/>
            </a:pPr>
            <a:r>
              <a:rPr lang="es-DO" sz="1600" dirty="0">
                <a:solidFill>
                  <a:schemeClr val="dk1"/>
                </a:solidFill>
                <a:ea typeface="Gill Sans"/>
                <a:cs typeface="Arial"/>
                <a:sym typeface="Gill Sans"/>
              </a:rPr>
              <a:t>De acuerdo a los datos del año 2017-2018, el número de estudiantes de ETP fue 17.9 % de la matrícula del 2do ciclo de Secundaria, excluido Adultos.</a:t>
            </a:r>
            <a:endParaRPr sz="2800" dirty="0">
              <a:cs typeface="Arial"/>
            </a:endParaRPr>
          </a:p>
        </p:txBody>
      </p:sp>
      <p:cxnSp>
        <p:nvCxnSpPr>
          <p:cNvPr id="25" name="Google Shape;319;p31">
            <a:extLst>
              <a:ext uri="{FF2B5EF4-FFF2-40B4-BE49-F238E27FC236}">
                <a16:creationId xmlns:a16="http://schemas.microsoft.com/office/drawing/2014/main" id="{587849AC-94A7-4B61-935D-94A17DD1B9A3}"/>
              </a:ext>
            </a:extLst>
          </p:cNvPr>
          <p:cNvCxnSpPr>
            <a:cxnSpLocks/>
          </p:cNvCxnSpPr>
          <p:nvPr/>
        </p:nvCxnSpPr>
        <p:spPr>
          <a:xfrm>
            <a:off x="4720933" y="2922627"/>
            <a:ext cx="0" cy="2332436"/>
          </a:xfrm>
          <a:prstGeom prst="straightConnector1">
            <a:avLst/>
          </a:prstGeom>
          <a:noFill/>
          <a:ln w="9525" cap="flat" cmpd="sng">
            <a:solidFill>
              <a:schemeClr val="dk2"/>
            </a:solidFill>
            <a:prstDash val="solid"/>
            <a:round/>
            <a:headEnd type="none" w="med" len="med"/>
            <a:tailEnd type="none" w="med" len="med"/>
          </a:ln>
        </p:spPr>
      </p:cxnSp>
      <p:sp>
        <p:nvSpPr>
          <p:cNvPr id="28" name="Google Shape;320;p31">
            <a:extLst>
              <a:ext uri="{FF2B5EF4-FFF2-40B4-BE49-F238E27FC236}">
                <a16:creationId xmlns:a16="http://schemas.microsoft.com/office/drawing/2014/main" id="{DC3843A9-716F-4807-93CB-C055EF37AD6E}"/>
              </a:ext>
            </a:extLst>
          </p:cNvPr>
          <p:cNvSpPr txBox="1"/>
          <p:nvPr/>
        </p:nvSpPr>
        <p:spPr>
          <a:xfrm>
            <a:off x="5705311" y="2852027"/>
            <a:ext cx="1062300" cy="4827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DO" sz="1600" b="1" dirty="0">
                <a:solidFill>
                  <a:schemeClr val="dk1"/>
                </a:solidFill>
                <a:ea typeface="Gill Sans"/>
                <a:cs typeface="Arial Black"/>
                <a:sym typeface="Gill Sans"/>
              </a:rPr>
              <a:t>Artes</a:t>
            </a:r>
            <a:endParaRPr sz="2400" dirty="0">
              <a:cs typeface="Arial Black"/>
            </a:endParaRPr>
          </a:p>
        </p:txBody>
      </p:sp>
      <p:sp>
        <p:nvSpPr>
          <p:cNvPr id="29" name="Google Shape;321;p31">
            <a:extLst>
              <a:ext uri="{FF2B5EF4-FFF2-40B4-BE49-F238E27FC236}">
                <a16:creationId xmlns:a16="http://schemas.microsoft.com/office/drawing/2014/main" id="{49B02A0D-D479-47F2-9E51-2BFF9104C04A}"/>
              </a:ext>
            </a:extLst>
          </p:cNvPr>
          <p:cNvSpPr txBox="1"/>
          <p:nvPr/>
        </p:nvSpPr>
        <p:spPr>
          <a:xfrm>
            <a:off x="4720933" y="3318475"/>
            <a:ext cx="3887137" cy="1112848"/>
          </a:xfrm>
          <a:prstGeom prst="rect">
            <a:avLst/>
          </a:prstGeom>
          <a:noFill/>
          <a:ln>
            <a:noFill/>
          </a:ln>
        </p:spPr>
        <p:txBody>
          <a:bodyPr spcFirstLastPara="1" wrap="square" lIns="91425" tIns="91425" rIns="91425" bIns="91425" anchor="t" anchorCtr="0">
            <a:noAutofit/>
          </a:bodyPr>
          <a:lstStyle/>
          <a:p>
            <a:pPr marL="285750" lvl="0" indent="-285750">
              <a:buFont typeface="Arial" panose="020B0604020202020204" pitchFamily="34" charset="0"/>
              <a:buChar char="•"/>
            </a:pPr>
            <a:r>
              <a:rPr lang="es-DO" sz="1600" dirty="0">
                <a:solidFill>
                  <a:schemeClr val="dk1"/>
                </a:solidFill>
                <a:ea typeface="Gill Sans"/>
                <a:cs typeface="Arial"/>
                <a:sym typeface="Gill Sans"/>
              </a:rPr>
              <a:t>De acuerdo a los datos del año 2017-2018, el número de estudiantes de Artes fue 1.4 % de la matrícula del 2do ciclo de Secundaria, excluido Adultos.</a:t>
            </a:r>
            <a:endParaRPr lang="es-DO" sz="2800" dirty="0">
              <a:cs typeface="Arial"/>
            </a:endParaRPr>
          </a:p>
        </p:txBody>
      </p:sp>
      <p:pic>
        <p:nvPicPr>
          <p:cNvPr id="30" name="Picture 25">
            <a:extLst>
              <a:ext uri="{FF2B5EF4-FFF2-40B4-BE49-F238E27FC236}">
                <a16:creationId xmlns:a16="http://schemas.microsoft.com/office/drawing/2014/main" id="{1E61FE2B-5E37-472E-B4B8-864FCB48119D}"/>
              </a:ext>
            </a:extLst>
          </p:cNvPr>
          <p:cNvPicPr>
            <a:picLocks noChangeAspect="1"/>
          </p:cNvPicPr>
          <p:nvPr/>
        </p:nvPicPr>
        <p:blipFill>
          <a:blip r:embed="rId4"/>
          <a:stretch>
            <a:fillRect/>
          </a:stretch>
        </p:blipFill>
        <p:spPr>
          <a:xfrm>
            <a:off x="482372" y="2897703"/>
            <a:ext cx="341256" cy="340348"/>
          </a:xfrm>
          <a:prstGeom prst="rect">
            <a:avLst/>
          </a:prstGeom>
        </p:spPr>
      </p:pic>
      <p:sp>
        <p:nvSpPr>
          <p:cNvPr id="31" name="Google Shape;320;p31">
            <a:extLst>
              <a:ext uri="{FF2B5EF4-FFF2-40B4-BE49-F238E27FC236}">
                <a16:creationId xmlns:a16="http://schemas.microsoft.com/office/drawing/2014/main" id="{D2BEE890-E61E-46EA-B330-067B40F0A9C1}"/>
              </a:ext>
            </a:extLst>
          </p:cNvPr>
          <p:cNvSpPr txBox="1"/>
          <p:nvPr/>
        </p:nvSpPr>
        <p:spPr>
          <a:xfrm>
            <a:off x="1038020" y="2866739"/>
            <a:ext cx="1191194" cy="4827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DO" sz="1600" b="1" dirty="0">
                <a:solidFill>
                  <a:schemeClr val="dk1"/>
                </a:solidFill>
                <a:ea typeface="Gill Sans"/>
                <a:cs typeface="Arial Black"/>
                <a:sym typeface="Gill Sans"/>
              </a:rPr>
              <a:t>ETP</a:t>
            </a:r>
            <a:endParaRPr sz="2400" dirty="0">
              <a:cs typeface="Arial Black"/>
            </a:endParaRPr>
          </a:p>
        </p:txBody>
      </p:sp>
      <p:pic>
        <p:nvPicPr>
          <p:cNvPr id="32" name="Gráfico 31" descr="Violín">
            <a:extLst>
              <a:ext uri="{FF2B5EF4-FFF2-40B4-BE49-F238E27FC236}">
                <a16:creationId xmlns:a16="http://schemas.microsoft.com/office/drawing/2014/main" id="{78E0407F-28F5-4439-959F-BDD5A89CE4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35326" y="2866739"/>
            <a:ext cx="457192" cy="457192"/>
          </a:xfrm>
          <a:prstGeom prst="rect">
            <a:avLst/>
          </a:prstGeom>
        </p:spPr>
      </p:pic>
    </p:spTree>
    <p:extLst>
      <p:ext uri="{BB962C8B-B14F-4D97-AF65-F5344CB8AC3E}">
        <p14:creationId xmlns:p14="http://schemas.microsoft.com/office/powerpoint/2010/main" val="378896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9-04-24 at 4.16.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10106"/>
          </a:xfrm>
          <a:prstGeom prst="rect">
            <a:avLst/>
          </a:prstGeom>
        </p:spPr>
      </p:pic>
      <p:sp>
        <p:nvSpPr>
          <p:cNvPr id="4" name="TextBox 3"/>
          <p:cNvSpPr txBox="1"/>
          <p:nvPr/>
        </p:nvSpPr>
        <p:spPr>
          <a:xfrm>
            <a:off x="631835" y="86886"/>
            <a:ext cx="398041" cy="523220"/>
          </a:xfrm>
          <a:prstGeom prst="rect">
            <a:avLst/>
          </a:prstGeom>
          <a:noFill/>
        </p:spPr>
        <p:txBody>
          <a:bodyPr wrap="none" rtlCol="0">
            <a:spAutoFit/>
          </a:bodyPr>
          <a:lstStyle/>
          <a:p>
            <a:r>
              <a:rPr lang="en-US" sz="2800" b="1" dirty="0">
                <a:solidFill>
                  <a:schemeClr val="bg1"/>
                </a:solidFill>
                <a:latin typeface="Gill Sans"/>
                <a:cs typeface="Gill Sans"/>
              </a:rPr>
              <a:t>3</a:t>
            </a:r>
          </a:p>
        </p:txBody>
      </p:sp>
      <p:sp>
        <p:nvSpPr>
          <p:cNvPr id="6" name="Rectángulo 6">
            <a:extLst>
              <a:ext uri="{FF2B5EF4-FFF2-40B4-BE49-F238E27FC236}">
                <a16:creationId xmlns:a16="http://schemas.microsoft.com/office/drawing/2014/main" id="{898A1D25-BF65-4344-8848-7E2D4A994634}"/>
              </a:ext>
            </a:extLst>
          </p:cNvPr>
          <p:cNvSpPr/>
          <p:nvPr/>
        </p:nvSpPr>
        <p:spPr>
          <a:xfrm rot="5400000">
            <a:off x="2633084" y="-1036202"/>
            <a:ext cx="384387" cy="3107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COBERTURA ETP Y ARTES</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0"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18" name="Google Shape;318;p31"/>
          <p:cNvSpPr txBox="1"/>
          <p:nvPr/>
        </p:nvSpPr>
        <p:spPr>
          <a:xfrm>
            <a:off x="450604" y="2875984"/>
            <a:ext cx="4024166" cy="2140874"/>
          </a:xfrm>
          <a:prstGeom prst="rect">
            <a:avLst/>
          </a:prstGeom>
          <a:noFill/>
          <a:ln>
            <a:noFill/>
          </a:ln>
        </p:spPr>
        <p:txBody>
          <a:bodyPr spcFirstLastPara="1" wrap="square" lIns="91425" tIns="91425" rIns="91425" bIns="91425" anchor="t" anchorCtr="0">
            <a:noAutofit/>
          </a:bodyPr>
          <a:lstStyle/>
          <a:p>
            <a:pPr marL="285750" lvl="0" indent="-285750" rtl="0">
              <a:spcBef>
                <a:spcPts val="0"/>
              </a:spcBef>
              <a:spcAft>
                <a:spcPts val="0"/>
              </a:spcAft>
              <a:buFont typeface="Arial" panose="020B0604020202020204" pitchFamily="34" charset="0"/>
              <a:buChar char="•"/>
            </a:pPr>
            <a:r>
              <a:rPr lang="es-DO" sz="1600" dirty="0">
                <a:solidFill>
                  <a:schemeClr val="dk1"/>
                </a:solidFill>
                <a:ea typeface="Gill Sans"/>
                <a:cs typeface="Arial"/>
                <a:sym typeface="Gill Sans"/>
              </a:rPr>
              <a:t>Según las estimaciones iniciales de matrícula del año 2018-2019, el número de estudiantes de ETP en el sector público y semioficial fue de 71,620 jóvenes, un 10.1 % más que en el año escolar anterior. Incluyendo el sector privado la matrícula podría ascender a 77,500, </a:t>
            </a:r>
            <a:r>
              <a:rPr lang="es-DO" sz="1600" b="1" dirty="0">
                <a:solidFill>
                  <a:schemeClr val="dk1"/>
                </a:solidFill>
                <a:ea typeface="Gill Sans"/>
                <a:cs typeface="Arial"/>
                <a:sym typeface="Gill Sans"/>
              </a:rPr>
              <a:t>un 68 % de la meta para el 2020 (113,000 estudiantes).</a:t>
            </a:r>
            <a:endParaRPr sz="2800" b="1" dirty="0">
              <a:cs typeface="Arial"/>
            </a:endParaRPr>
          </a:p>
        </p:txBody>
      </p:sp>
      <p:cxnSp>
        <p:nvCxnSpPr>
          <p:cNvPr id="19" name="Google Shape;319;p31"/>
          <p:cNvCxnSpPr>
            <a:cxnSpLocks/>
          </p:cNvCxnSpPr>
          <p:nvPr/>
        </p:nvCxnSpPr>
        <p:spPr>
          <a:xfrm>
            <a:off x="4720933" y="2393284"/>
            <a:ext cx="0" cy="2647824"/>
          </a:xfrm>
          <a:prstGeom prst="straightConnector1">
            <a:avLst/>
          </a:prstGeom>
          <a:noFill/>
          <a:ln w="9525" cap="flat" cmpd="sng">
            <a:solidFill>
              <a:schemeClr val="dk2"/>
            </a:solidFill>
            <a:prstDash val="solid"/>
            <a:round/>
            <a:headEnd type="none" w="med" len="med"/>
            <a:tailEnd type="none" w="med" len="med"/>
          </a:ln>
        </p:spPr>
      </p:cxnSp>
      <p:sp>
        <p:nvSpPr>
          <p:cNvPr id="20" name="Google Shape;320;p31"/>
          <p:cNvSpPr txBox="1"/>
          <p:nvPr/>
        </p:nvSpPr>
        <p:spPr>
          <a:xfrm>
            <a:off x="6049107" y="2393284"/>
            <a:ext cx="1062300" cy="4827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DO" sz="1600" b="1" dirty="0">
                <a:solidFill>
                  <a:schemeClr val="dk1"/>
                </a:solidFill>
                <a:ea typeface="Gill Sans"/>
                <a:cs typeface="Arial Black"/>
                <a:sym typeface="Gill Sans"/>
              </a:rPr>
              <a:t>Artes</a:t>
            </a:r>
            <a:endParaRPr sz="2400" dirty="0">
              <a:cs typeface="Arial Black"/>
            </a:endParaRPr>
          </a:p>
        </p:txBody>
      </p:sp>
      <p:sp>
        <p:nvSpPr>
          <p:cNvPr id="21" name="Google Shape;321;p31"/>
          <p:cNvSpPr txBox="1"/>
          <p:nvPr/>
        </p:nvSpPr>
        <p:spPr>
          <a:xfrm>
            <a:off x="4935326" y="2872134"/>
            <a:ext cx="3986124" cy="1766324"/>
          </a:xfrm>
          <a:prstGeom prst="rect">
            <a:avLst/>
          </a:prstGeom>
          <a:noFill/>
          <a:ln>
            <a:noFill/>
          </a:ln>
        </p:spPr>
        <p:txBody>
          <a:bodyPr spcFirstLastPara="1" wrap="square" lIns="91425" tIns="91425" rIns="91425" bIns="91425" anchor="t" anchorCtr="0">
            <a:noAutofit/>
          </a:bodyPr>
          <a:lstStyle/>
          <a:p>
            <a:pPr marL="285750" lvl="0" indent="-285750">
              <a:buFont typeface="Arial" panose="020B0604020202020204" pitchFamily="34" charset="0"/>
              <a:buChar char="•"/>
            </a:pPr>
            <a:r>
              <a:rPr lang="es-DO" sz="1600" dirty="0">
                <a:solidFill>
                  <a:schemeClr val="dk1"/>
                </a:solidFill>
                <a:ea typeface="Gill Sans"/>
                <a:cs typeface="Arial"/>
                <a:sym typeface="Gill Sans"/>
              </a:rPr>
              <a:t>Según las estimaciones iniciales de matrícula del año 2018-2019, el número de estudiantes de ETP en el sector público fue de 7,265 jóvenes, un 33.2 % más que en el año escolar anterior, </a:t>
            </a:r>
            <a:r>
              <a:rPr lang="es-DO" sz="1600" b="1" dirty="0">
                <a:solidFill>
                  <a:schemeClr val="dk1"/>
                </a:solidFill>
                <a:ea typeface="Gill Sans"/>
                <a:cs typeface="Arial"/>
                <a:sym typeface="Gill Sans"/>
              </a:rPr>
              <a:t>un tercio de la proyectada para el año 2020 (20,000 estudiantes).</a:t>
            </a:r>
            <a:endParaRPr lang="es-DO" sz="2800" b="1" dirty="0">
              <a:cs typeface="Arial"/>
            </a:endParaRPr>
          </a:p>
        </p:txBody>
      </p:sp>
      <p:pic>
        <p:nvPicPr>
          <p:cNvPr id="26" name="Picture 25"/>
          <p:cNvPicPr>
            <a:picLocks noChangeAspect="1"/>
          </p:cNvPicPr>
          <p:nvPr/>
        </p:nvPicPr>
        <p:blipFill>
          <a:blip r:embed="rId4"/>
          <a:stretch>
            <a:fillRect/>
          </a:stretch>
        </p:blipFill>
        <p:spPr>
          <a:xfrm>
            <a:off x="631835" y="2371417"/>
            <a:ext cx="341256" cy="340348"/>
          </a:xfrm>
          <a:prstGeom prst="rect">
            <a:avLst/>
          </a:prstGeom>
        </p:spPr>
      </p:pic>
      <p:sp>
        <p:nvSpPr>
          <p:cNvPr id="3" name="Marcador de número de diapositiva 2"/>
          <p:cNvSpPr>
            <a:spLocks noGrp="1"/>
          </p:cNvSpPr>
          <p:nvPr>
            <p:ph type="sldNum" sz="quarter" idx="12"/>
          </p:nvPr>
        </p:nvSpPr>
        <p:spPr/>
        <p:txBody>
          <a:bodyPr/>
          <a:lstStyle/>
          <a:p>
            <a:fld id="{A4124D19-2283-FC49-A358-736FA83B63DF}" type="slidenum">
              <a:rPr lang="en-US" smtClean="0"/>
              <a:t>24</a:t>
            </a:fld>
            <a:endParaRPr lang="en-US"/>
          </a:p>
        </p:txBody>
      </p:sp>
      <p:sp>
        <p:nvSpPr>
          <p:cNvPr id="27" name="Google Shape;320;p31">
            <a:extLst>
              <a:ext uri="{FF2B5EF4-FFF2-40B4-BE49-F238E27FC236}">
                <a16:creationId xmlns:a16="http://schemas.microsoft.com/office/drawing/2014/main" id="{CBBB8314-B9BE-4807-9AD1-33C57F3E3DEB}"/>
              </a:ext>
            </a:extLst>
          </p:cNvPr>
          <p:cNvSpPr txBox="1"/>
          <p:nvPr/>
        </p:nvSpPr>
        <p:spPr>
          <a:xfrm>
            <a:off x="1271493" y="2393284"/>
            <a:ext cx="1191194" cy="4827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DO" sz="1600" b="1" dirty="0">
                <a:solidFill>
                  <a:schemeClr val="dk1"/>
                </a:solidFill>
                <a:ea typeface="Gill Sans"/>
                <a:cs typeface="Arial Black"/>
                <a:sym typeface="Gill Sans"/>
              </a:rPr>
              <a:t>ETP</a:t>
            </a:r>
            <a:endParaRPr sz="2400" dirty="0">
              <a:cs typeface="Arial Black"/>
            </a:endParaRPr>
          </a:p>
        </p:txBody>
      </p:sp>
      <p:pic>
        <p:nvPicPr>
          <p:cNvPr id="17" name="Gráfico 16" descr="Violín">
            <a:extLst>
              <a:ext uri="{FF2B5EF4-FFF2-40B4-BE49-F238E27FC236}">
                <a16:creationId xmlns:a16="http://schemas.microsoft.com/office/drawing/2014/main" id="{AB73D0BB-0A88-4ED3-A03F-D61DFB5544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35326" y="2371959"/>
            <a:ext cx="457192" cy="457192"/>
          </a:xfrm>
          <a:prstGeom prst="rect">
            <a:avLst/>
          </a:prstGeom>
        </p:spPr>
      </p:pic>
      <p:graphicFrame>
        <p:nvGraphicFramePr>
          <p:cNvPr id="5" name="Tabla 4">
            <a:extLst>
              <a:ext uri="{FF2B5EF4-FFF2-40B4-BE49-F238E27FC236}">
                <a16:creationId xmlns:a16="http://schemas.microsoft.com/office/drawing/2014/main" id="{81CD6E96-A809-4707-94AA-40D34FFBC2B0}"/>
              </a:ext>
            </a:extLst>
          </p:cNvPr>
          <p:cNvGraphicFramePr>
            <a:graphicFrameLocks noGrp="1"/>
          </p:cNvGraphicFramePr>
          <p:nvPr>
            <p:extLst>
              <p:ext uri="{D42A27DB-BD31-4B8C-83A1-F6EECF244321}">
                <p14:modId xmlns:p14="http://schemas.microsoft.com/office/powerpoint/2010/main" val="329737694"/>
              </p:ext>
            </p:extLst>
          </p:nvPr>
        </p:nvGraphicFramePr>
        <p:xfrm>
          <a:off x="1029876" y="1280013"/>
          <a:ext cx="6899412" cy="882015"/>
        </p:xfrm>
        <a:graphic>
          <a:graphicData uri="http://schemas.openxmlformats.org/drawingml/2006/table">
            <a:tbl>
              <a:tblPr>
                <a:tableStyleId>{1FECB4D8-DB02-4DC6-A0A2-4F2EBAE1DC90}</a:tableStyleId>
              </a:tblPr>
              <a:tblGrid>
                <a:gridCol w="2522621">
                  <a:extLst>
                    <a:ext uri="{9D8B030D-6E8A-4147-A177-3AD203B41FA5}">
                      <a16:colId xmlns:a16="http://schemas.microsoft.com/office/drawing/2014/main" val="1708345427"/>
                    </a:ext>
                  </a:extLst>
                </a:gridCol>
                <a:gridCol w="1093075">
                  <a:extLst>
                    <a:ext uri="{9D8B030D-6E8A-4147-A177-3AD203B41FA5}">
                      <a16:colId xmlns:a16="http://schemas.microsoft.com/office/drawing/2014/main" val="2480236409"/>
                    </a:ext>
                  </a:extLst>
                </a:gridCol>
                <a:gridCol w="1229711">
                  <a:extLst>
                    <a:ext uri="{9D8B030D-6E8A-4147-A177-3AD203B41FA5}">
                      <a16:colId xmlns:a16="http://schemas.microsoft.com/office/drawing/2014/main" val="3600001202"/>
                    </a:ext>
                  </a:extLst>
                </a:gridCol>
                <a:gridCol w="1002716">
                  <a:extLst>
                    <a:ext uri="{9D8B030D-6E8A-4147-A177-3AD203B41FA5}">
                      <a16:colId xmlns:a16="http://schemas.microsoft.com/office/drawing/2014/main" val="3021741894"/>
                    </a:ext>
                  </a:extLst>
                </a:gridCol>
                <a:gridCol w="1051289">
                  <a:extLst>
                    <a:ext uri="{9D8B030D-6E8A-4147-A177-3AD203B41FA5}">
                      <a16:colId xmlns:a16="http://schemas.microsoft.com/office/drawing/2014/main" val="2892000417"/>
                    </a:ext>
                  </a:extLst>
                </a:gridCol>
              </a:tblGrid>
              <a:tr h="381000">
                <a:tc>
                  <a:txBody>
                    <a:bodyPr/>
                    <a:lstStyle/>
                    <a:p>
                      <a:pPr algn="ctr" fontAlgn="ctr"/>
                      <a:r>
                        <a:rPr lang="es-DO" sz="1400" b="1" u="none" strike="noStrike" dirty="0">
                          <a:solidFill>
                            <a:schemeClr val="bg1"/>
                          </a:solidFill>
                          <a:effectLst/>
                        </a:rPr>
                        <a:t>Modalidad</a:t>
                      </a:r>
                      <a:endParaRPr lang="es-DO" sz="14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BBB59"/>
                    </a:solidFill>
                  </a:tcPr>
                </a:tc>
                <a:tc>
                  <a:txBody>
                    <a:bodyPr/>
                    <a:lstStyle/>
                    <a:p>
                      <a:pPr algn="ctr" fontAlgn="ctr"/>
                      <a:r>
                        <a:rPr lang="es-DO" sz="1400" b="1" u="none" strike="noStrike" dirty="0">
                          <a:solidFill>
                            <a:schemeClr val="bg1"/>
                          </a:solidFill>
                          <a:effectLst/>
                        </a:rPr>
                        <a:t>2017-18</a:t>
                      </a:r>
                      <a:endParaRPr lang="es-DO" sz="14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BBB59"/>
                    </a:solidFill>
                  </a:tcPr>
                </a:tc>
                <a:tc>
                  <a:txBody>
                    <a:bodyPr/>
                    <a:lstStyle/>
                    <a:p>
                      <a:pPr algn="ctr" fontAlgn="ctr"/>
                      <a:r>
                        <a:rPr lang="es-DO" sz="1400" b="1" u="none" strike="noStrike" dirty="0">
                          <a:solidFill>
                            <a:schemeClr val="bg1"/>
                          </a:solidFill>
                          <a:effectLst/>
                        </a:rPr>
                        <a:t>2018-19</a:t>
                      </a:r>
                      <a:br>
                        <a:rPr lang="es-DO" sz="1400" b="1" u="none" strike="noStrike" dirty="0">
                          <a:solidFill>
                            <a:schemeClr val="bg1"/>
                          </a:solidFill>
                          <a:effectLst/>
                        </a:rPr>
                      </a:br>
                      <a:r>
                        <a:rPr lang="es-DO" sz="1400" b="1" u="none" strike="noStrike" dirty="0">
                          <a:solidFill>
                            <a:schemeClr val="bg1"/>
                          </a:solidFill>
                          <a:effectLst/>
                        </a:rPr>
                        <a:t>Preliminares</a:t>
                      </a:r>
                      <a:endParaRPr lang="es-DO" sz="14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BBB59"/>
                    </a:solidFill>
                  </a:tcPr>
                </a:tc>
                <a:tc>
                  <a:txBody>
                    <a:bodyPr/>
                    <a:lstStyle/>
                    <a:p>
                      <a:pPr algn="ctr" fontAlgn="ctr"/>
                      <a:r>
                        <a:rPr lang="es-DO" sz="1400" b="1" u="none" strike="noStrike" dirty="0">
                          <a:solidFill>
                            <a:schemeClr val="bg1"/>
                          </a:solidFill>
                          <a:effectLst/>
                        </a:rPr>
                        <a:t>Variación</a:t>
                      </a:r>
                      <a:endParaRPr lang="es-DO" sz="14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BBB59"/>
                    </a:solidFill>
                  </a:tcPr>
                </a:tc>
                <a:tc>
                  <a:txBody>
                    <a:bodyPr/>
                    <a:lstStyle/>
                    <a:p>
                      <a:pPr algn="ctr" fontAlgn="ctr"/>
                      <a:r>
                        <a:rPr lang="es-DO" sz="1400" b="1" u="none" strike="noStrike" dirty="0">
                          <a:solidFill>
                            <a:schemeClr val="bg1"/>
                          </a:solidFill>
                          <a:effectLst/>
                        </a:rPr>
                        <a:t>% Variación</a:t>
                      </a:r>
                      <a:endParaRPr lang="es-DO" sz="14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BBB59"/>
                    </a:solidFill>
                  </a:tcPr>
                </a:tc>
                <a:extLst>
                  <a:ext uri="{0D108BD9-81ED-4DB2-BD59-A6C34878D82A}">
                    <a16:rowId xmlns:a16="http://schemas.microsoft.com/office/drawing/2014/main" val="2593168398"/>
                  </a:ext>
                </a:extLst>
              </a:tr>
              <a:tr h="190500">
                <a:tc>
                  <a:txBody>
                    <a:bodyPr/>
                    <a:lstStyle/>
                    <a:p>
                      <a:pPr algn="l" fontAlgn="b"/>
                      <a:r>
                        <a:rPr lang="es-DO" sz="1400" u="none" strike="noStrike" dirty="0">
                          <a:effectLst/>
                        </a:rPr>
                        <a:t>Educación Técnico Profesional</a:t>
                      </a:r>
                      <a:endParaRPr lang="es-DO" sz="14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bg1"/>
                      </a:solidFill>
                      <a:prstDash val="solid"/>
                      <a:round/>
                      <a:headEnd type="none" w="med" len="med"/>
                      <a:tailEnd type="none" w="med" len="med"/>
                    </a:lnT>
                  </a:tcPr>
                </a:tc>
                <a:tc>
                  <a:txBody>
                    <a:bodyPr/>
                    <a:lstStyle/>
                    <a:p>
                      <a:pPr algn="r" fontAlgn="b"/>
                      <a:r>
                        <a:rPr lang="es-DO" sz="1400" u="none" strike="noStrike" dirty="0">
                          <a:effectLst/>
                        </a:rPr>
                        <a:t>64,407 </a:t>
                      </a:r>
                      <a:endParaRPr lang="es-DO" sz="14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bg1"/>
                      </a:solidFill>
                      <a:prstDash val="solid"/>
                      <a:round/>
                      <a:headEnd type="none" w="med" len="med"/>
                      <a:tailEnd type="none" w="med" len="med"/>
                    </a:lnT>
                  </a:tcPr>
                </a:tc>
                <a:tc>
                  <a:txBody>
                    <a:bodyPr/>
                    <a:lstStyle/>
                    <a:p>
                      <a:pPr algn="r" fontAlgn="b"/>
                      <a:r>
                        <a:rPr lang="es-DO" sz="1400" u="none" strike="noStrike" dirty="0">
                          <a:effectLst/>
                        </a:rPr>
                        <a:t>71,620 </a:t>
                      </a:r>
                      <a:endParaRPr lang="es-DO" sz="14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bg1"/>
                      </a:solidFill>
                      <a:prstDash val="solid"/>
                      <a:round/>
                      <a:headEnd type="none" w="med" len="med"/>
                      <a:tailEnd type="none" w="med" len="med"/>
                    </a:lnT>
                  </a:tcPr>
                </a:tc>
                <a:tc>
                  <a:txBody>
                    <a:bodyPr/>
                    <a:lstStyle/>
                    <a:p>
                      <a:pPr algn="r" fontAlgn="b"/>
                      <a:r>
                        <a:rPr lang="es-DO" sz="1400" u="none" strike="noStrike" dirty="0">
                          <a:effectLst/>
                        </a:rPr>
                        <a:t>7,213 </a:t>
                      </a:r>
                      <a:endParaRPr lang="es-DO" sz="14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bg1"/>
                      </a:solidFill>
                      <a:prstDash val="solid"/>
                      <a:round/>
                      <a:headEnd type="none" w="med" len="med"/>
                      <a:tailEnd type="none" w="med" len="med"/>
                    </a:lnT>
                  </a:tcPr>
                </a:tc>
                <a:tc>
                  <a:txBody>
                    <a:bodyPr/>
                    <a:lstStyle/>
                    <a:p>
                      <a:pPr algn="ctr" fontAlgn="b"/>
                      <a:r>
                        <a:rPr lang="es-DO" sz="1400" u="none" strike="noStrike" dirty="0">
                          <a:effectLst/>
                        </a:rPr>
                        <a:t>10.1%</a:t>
                      </a:r>
                      <a:endParaRPr lang="es-DO" sz="14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908029036"/>
                  </a:ext>
                </a:extLst>
              </a:tr>
              <a:tr h="190500">
                <a:tc>
                  <a:txBody>
                    <a:bodyPr/>
                    <a:lstStyle/>
                    <a:p>
                      <a:pPr algn="l" fontAlgn="b"/>
                      <a:r>
                        <a:rPr lang="es-DO" sz="1400" u="none" strike="noStrike" dirty="0">
                          <a:effectLst/>
                        </a:rPr>
                        <a:t>Artes</a:t>
                      </a:r>
                      <a:endParaRPr lang="es-DO"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s-DO" sz="1400" u="none" strike="noStrike" dirty="0">
                          <a:effectLst/>
                        </a:rPr>
                        <a:t>5,342 </a:t>
                      </a:r>
                      <a:endParaRPr lang="es-DO"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s-DO" sz="1400" u="none" strike="noStrike" dirty="0">
                          <a:effectLst/>
                        </a:rPr>
                        <a:t>7,265 </a:t>
                      </a:r>
                      <a:endParaRPr lang="es-DO" sz="1400" b="0" i="1"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s-DO" sz="1400" u="none" strike="noStrike" dirty="0">
                          <a:effectLst/>
                        </a:rPr>
                        <a:t>1,923 </a:t>
                      </a:r>
                      <a:endParaRPr lang="es-DO"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DO" sz="1400" u="none" strike="noStrike" dirty="0">
                          <a:effectLst/>
                        </a:rPr>
                        <a:t>33.2%</a:t>
                      </a:r>
                      <a:endParaRPr lang="es-DO"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80136530"/>
                  </a:ext>
                </a:extLst>
              </a:tr>
            </a:tbl>
          </a:graphicData>
        </a:graphic>
      </p:graphicFrame>
      <p:sp>
        <p:nvSpPr>
          <p:cNvPr id="24" name="Google Shape;320;p31">
            <a:extLst>
              <a:ext uri="{FF2B5EF4-FFF2-40B4-BE49-F238E27FC236}">
                <a16:creationId xmlns:a16="http://schemas.microsoft.com/office/drawing/2014/main" id="{E82174D4-53AA-4C7A-B5DA-997736F05D9E}"/>
              </a:ext>
            </a:extLst>
          </p:cNvPr>
          <p:cNvSpPr txBox="1"/>
          <p:nvPr/>
        </p:nvSpPr>
        <p:spPr>
          <a:xfrm>
            <a:off x="973091" y="941124"/>
            <a:ext cx="6899412" cy="4827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DO" sz="1600" b="1" dirty="0">
                <a:solidFill>
                  <a:schemeClr val="dk1"/>
                </a:solidFill>
                <a:ea typeface="Gill Sans"/>
                <a:cs typeface="Arial Black"/>
                <a:sym typeface="Gill Sans"/>
              </a:rPr>
              <a:t>Matrícula sector público y semioficial </a:t>
            </a:r>
            <a:endParaRPr sz="2400" dirty="0">
              <a:cs typeface="Arial Black"/>
            </a:endParaRPr>
          </a:p>
        </p:txBody>
      </p:sp>
    </p:spTree>
    <p:extLst>
      <p:ext uri="{BB962C8B-B14F-4D97-AF65-F5344CB8AC3E}">
        <p14:creationId xmlns:p14="http://schemas.microsoft.com/office/powerpoint/2010/main" val="854445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9-04-24 at 4.16.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10106"/>
          </a:xfrm>
          <a:prstGeom prst="rect">
            <a:avLst/>
          </a:prstGeom>
        </p:spPr>
      </p:pic>
      <p:sp>
        <p:nvSpPr>
          <p:cNvPr id="4" name="TextBox 3"/>
          <p:cNvSpPr txBox="1"/>
          <p:nvPr/>
        </p:nvSpPr>
        <p:spPr>
          <a:xfrm>
            <a:off x="631835" y="86886"/>
            <a:ext cx="398041" cy="523220"/>
          </a:xfrm>
          <a:prstGeom prst="rect">
            <a:avLst/>
          </a:prstGeom>
          <a:noFill/>
        </p:spPr>
        <p:txBody>
          <a:bodyPr wrap="none" rtlCol="0">
            <a:spAutoFit/>
          </a:bodyPr>
          <a:lstStyle/>
          <a:p>
            <a:r>
              <a:rPr lang="en-US" sz="2800" b="1" dirty="0">
                <a:solidFill>
                  <a:schemeClr val="bg1"/>
                </a:solidFill>
                <a:latin typeface="Gill Sans"/>
                <a:cs typeface="Gill Sans"/>
              </a:rPr>
              <a:t>3</a:t>
            </a:r>
          </a:p>
        </p:txBody>
      </p:sp>
      <p:sp>
        <p:nvSpPr>
          <p:cNvPr id="6" name="Rectángulo 6">
            <a:extLst>
              <a:ext uri="{FF2B5EF4-FFF2-40B4-BE49-F238E27FC236}">
                <a16:creationId xmlns:a16="http://schemas.microsoft.com/office/drawing/2014/main" id="{898A1D25-BF65-4344-8848-7E2D4A994634}"/>
              </a:ext>
            </a:extLst>
          </p:cNvPr>
          <p:cNvSpPr/>
          <p:nvPr/>
        </p:nvSpPr>
        <p:spPr>
          <a:xfrm rot="5400000">
            <a:off x="2633084" y="-1036202"/>
            <a:ext cx="384387" cy="3107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COBERTURA ETP Y ARTES</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0"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18" name="Google Shape;318;p31"/>
          <p:cNvSpPr txBox="1"/>
          <p:nvPr/>
        </p:nvSpPr>
        <p:spPr>
          <a:xfrm>
            <a:off x="1629677" y="2467954"/>
            <a:ext cx="7279741" cy="1347896"/>
          </a:xfrm>
          <a:prstGeom prst="rect">
            <a:avLst/>
          </a:prstGeom>
          <a:noFill/>
          <a:ln>
            <a:noFill/>
          </a:ln>
        </p:spPr>
        <p:txBody>
          <a:bodyPr spcFirstLastPara="1" wrap="square" lIns="91425" tIns="91425" rIns="91425" bIns="91425" anchor="t" anchorCtr="0">
            <a:noAutofit/>
          </a:bodyPr>
          <a:lstStyle/>
          <a:p>
            <a:pPr marL="285750" lvl="0" indent="-285750" rtl="0">
              <a:spcBef>
                <a:spcPts val="0"/>
              </a:spcBef>
              <a:spcAft>
                <a:spcPts val="0"/>
              </a:spcAft>
              <a:buFont typeface="Arial" panose="020B0604020202020204" pitchFamily="34" charset="0"/>
              <a:buChar char="•"/>
            </a:pPr>
            <a:r>
              <a:rPr lang="es-DO" sz="1600" dirty="0">
                <a:solidFill>
                  <a:schemeClr val="dk1"/>
                </a:solidFill>
                <a:ea typeface="Gill Sans"/>
                <a:cs typeface="Arial"/>
                <a:sym typeface="Gill Sans"/>
              </a:rPr>
              <a:t>Según las estimaciones iniciales de matrícula del año 2018-2019, el número de estudiantes de ETP 77,409 jóvenes, un (86.7 % más que en el año 2012-2013 y un 10.27 % más que el 2027-18 en el que comenzó a implementarse la formación de tres años de duración. La matrícula es, </a:t>
            </a:r>
            <a:r>
              <a:rPr lang="es-DO" sz="1600" b="1" dirty="0">
                <a:solidFill>
                  <a:schemeClr val="dk1"/>
                </a:solidFill>
                <a:ea typeface="Gill Sans"/>
                <a:cs typeface="Arial"/>
                <a:sym typeface="Gill Sans"/>
              </a:rPr>
              <a:t>un 68 % de la meta para el 2020 (113,000 estudiantes).</a:t>
            </a:r>
            <a:endParaRPr sz="2800" b="1" dirty="0">
              <a:cs typeface="Arial"/>
            </a:endParaRPr>
          </a:p>
        </p:txBody>
      </p:sp>
      <p:sp>
        <p:nvSpPr>
          <p:cNvPr id="20" name="Google Shape;320;p31"/>
          <p:cNvSpPr txBox="1"/>
          <p:nvPr/>
        </p:nvSpPr>
        <p:spPr>
          <a:xfrm>
            <a:off x="1029876" y="3819256"/>
            <a:ext cx="693337" cy="4827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DO" sz="1600" b="1" dirty="0">
                <a:solidFill>
                  <a:schemeClr val="dk1"/>
                </a:solidFill>
                <a:ea typeface="Gill Sans"/>
                <a:cs typeface="Arial Black"/>
                <a:sym typeface="Gill Sans"/>
              </a:rPr>
              <a:t>Artes</a:t>
            </a:r>
            <a:endParaRPr sz="2400" dirty="0">
              <a:cs typeface="Arial Black"/>
            </a:endParaRPr>
          </a:p>
        </p:txBody>
      </p:sp>
      <p:sp>
        <p:nvSpPr>
          <p:cNvPr id="21" name="Google Shape;321;p31"/>
          <p:cNvSpPr txBox="1"/>
          <p:nvPr/>
        </p:nvSpPr>
        <p:spPr>
          <a:xfrm>
            <a:off x="1629677" y="3836647"/>
            <a:ext cx="7203180" cy="1133111"/>
          </a:xfrm>
          <a:prstGeom prst="rect">
            <a:avLst/>
          </a:prstGeom>
          <a:noFill/>
          <a:ln>
            <a:noFill/>
          </a:ln>
        </p:spPr>
        <p:txBody>
          <a:bodyPr spcFirstLastPara="1" wrap="square" lIns="91425" tIns="91425" rIns="91425" bIns="91425" anchor="t" anchorCtr="0">
            <a:noAutofit/>
          </a:bodyPr>
          <a:lstStyle/>
          <a:p>
            <a:pPr marL="285750" lvl="0" indent="-285750">
              <a:buFont typeface="Arial" panose="020B0604020202020204" pitchFamily="34" charset="0"/>
              <a:buChar char="•"/>
            </a:pPr>
            <a:r>
              <a:rPr lang="es-DO" sz="1600" dirty="0">
                <a:solidFill>
                  <a:schemeClr val="dk1"/>
                </a:solidFill>
                <a:ea typeface="Gill Sans"/>
                <a:cs typeface="Arial"/>
                <a:sym typeface="Gill Sans"/>
              </a:rPr>
              <a:t>Según las estimaciones iniciales de matrícula del año 2018-2019, el número de estudiantes de ETP en el sector público fue de 7,298 jóvenes, un 33.77 % más que en el año escolar anterior, y </a:t>
            </a:r>
            <a:r>
              <a:rPr lang="es-DO" sz="1600" b="1" dirty="0">
                <a:solidFill>
                  <a:schemeClr val="dk1"/>
                </a:solidFill>
                <a:ea typeface="Gill Sans"/>
                <a:cs typeface="Arial"/>
                <a:sym typeface="Gill Sans"/>
              </a:rPr>
              <a:t>algo más de un tercio de la proyectada para el año 2020 (20,000 estudiantes).</a:t>
            </a:r>
            <a:endParaRPr lang="es-DO" sz="2800" b="1" dirty="0">
              <a:cs typeface="Arial"/>
            </a:endParaRPr>
          </a:p>
        </p:txBody>
      </p:sp>
      <p:pic>
        <p:nvPicPr>
          <p:cNvPr id="26" name="Picture 25"/>
          <p:cNvPicPr>
            <a:picLocks noChangeAspect="1"/>
          </p:cNvPicPr>
          <p:nvPr/>
        </p:nvPicPr>
        <p:blipFill>
          <a:blip r:embed="rId4"/>
          <a:stretch>
            <a:fillRect/>
          </a:stretch>
        </p:blipFill>
        <p:spPr>
          <a:xfrm>
            <a:off x="647376" y="2676760"/>
            <a:ext cx="341256" cy="340348"/>
          </a:xfrm>
          <a:prstGeom prst="rect">
            <a:avLst/>
          </a:prstGeom>
        </p:spPr>
      </p:pic>
      <p:sp>
        <p:nvSpPr>
          <p:cNvPr id="3" name="Marcador de número de diapositiva 2"/>
          <p:cNvSpPr>
            <a:spLocks noGrp="1"/>
          </p:cNvSpPr>
          <p:nvPr>
            <p:ph type="sldNum" sz="quarter" idx="12"/>
          </p:nvPr>
        </p:nvSpPr>
        <p:spPr/>
        <p:txBody>
          <a:bodyPr/>
          <a:lstStyle/>
          <a:p>
            <a:fld id="{A4124D19-2283-FC49-A358-736FA83B63DF}" type="slidenum">
              <a:rPr lang="en-US" smtClean="0"/>
              <a:t>25</a:t>
            </a:fld>
            <a:endParaRPr lang="en-US"/>
          </a:p>
        </p:txBody>
      </p:sp>
      <p:sp>
        <p:nvSpPr>
          <p:cNvPr id="27" name="Google Shape;320;p31">
            <a:extLst>
              <a:ext uri="{FF2B5EF4-FFF2-40B4-BE49-F238E27FC236}">
                <a16:creationId xmlns:a16="http://schemas.microsoft.com/office/drawing/2014/main" id="{CBBB8314-B9BE-4807-9AD1-33C57F3E3DEB}"/>
              </a:ext>
            </a:extLst>
          </p:cNvPr>
          <p:cNvSpPr txBox="1"/>
          <p:nvPr/>
        </p:nvSpPr>
        <p:spPr>
          <a:xfrm>
            <a:off x="1029876" y="2557646"/>
            <a:ext cx="599802" cy="4827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DO" sz="1600" b="1" dirty="0">
                <a:solidFill>
                  <a:schemeClr val="dk1"/>
                </a:solidFill>
                <a:ea typeface="Gill Sans"/>
                <a:cs typeface="Arial Black"/>
                <a:sym typeface="Gill Sans"/>
              </a:rPr>
              <a:t>ETP</a:t>
            </a:r>
            <a:endParaRPr sz="2400" dirty="0">
              <a:cs typeface="Arial Black"/>
            </a:endParaRPr>
          </a:p>
        </p:txBody>
      </p:sp>
      <p:pic>
        <p:nvPicPr>
          <p:cNvPr id="17" name="Gráfico 16" descr="Violín">
            <a:extLst>
              <a:ext uri="{FF2B5EF4-FFF2-40B4-BE49-F238E27FC236}">
                <a16:creationId xmlns:a16="http://schemas.microsoft.com/office/drawing/2014/main" id="{AB73D0BB-0A88-4ED3-A03F-D61DFB5544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6132" y="3771368"/>
            <a:ext cx="457192" cy="457192"/>
          </a:xfrm>
          <a:prstGeom prst="rect">
            <a:avLst/>
          </a:prstGeom>
        </p:spPr>
      </p:pic>
      <p:graphicFrame>
        <p:nvGraphicFramePr>
          <p:cNvPr id="2" name="Tabla 1">
            <a:extLst>
              <a:ext uri="{FF2B5EF4-FFF2-40B4-BE49-F238E27FC236}">
                <a16:creationId xmlns:a16="http://schemas.microsoft.com/office/drawing/2014/main" id="{B18FB66C-7F4A-4DC3-A924-9BBEDDBC538F}"/>
              </a:ext>
            </a:extLst>
          </p:cNvPr>
          <p:cNvGraphicFramePr>
            <a:graphicFrameLocks noGrp="1"/>
          </p:cNvGraphicFramePr>
          <p:nvPr>
            <p:extLst>
              <p:ext uri="{D42A27DB-BD31-4B8C-83A1-F6EECF244321}">
                <p14:modId xmlns:p14="http://schemas.microsoft.com/office/powerpoint/2010/main" val="2351325417"/>
              </p:ext>
            </p:extLst>
          </p:nvPr>
        </p:nvGraphicFramePr>
        <p:xfrm>
          <a:off x="606132" y="792951"/>
          <a:ext cx="8303289" cy="1630803"/>
        </p:xfrm>
        <a:graphic>
          <a:graphicData uri="http://schemas.openxmlformats.org/drawingml/2006/table">
            <a:tbl>
              <a:tblPr firstRow="1" firstCol="1" bandRow="1">
                <a:tableStyleId>{F2DE63D5-997A-4646-A377-4702673A728D}</a:tableStyleId>
              </a:tblPr>
              <a:tblGrid>
                <a:gridCol w="1845666">
                  <a:extLst>
                    <a:ext uri="{9D8B030D-6E8A-4147-A177-3AD203B41FA5}">
                      <a16:colId xmlns:a16="http://schemas.microsoft.com/office/drawing/2014/main" val="1839568773"/>
                    </a:ext>
                  </a:extLst>
                </a:gridCol>
                <a:gridCol w="633046">
                  <a:extLst>
                    <a:ext uri="{9D8B030D-6E8A-4147-A177-3AD203B41FA5}">
                      <a16:colId xmlns:a16="http://schemas.microsoft.com/office/drawing/2014/main" val="3837673580"/>
                    </a:ext>
                  </a:extLst>
                </a:gridCol>
                <a:gridCol w="733530">
                  <a:extLst>
                    <a:ext uri="{9D8B030D-6E8A-4147-A177-3AD203B41FA5}">
                      <a16:colId xmlns:a16="http://schemas.microsoft.com/office/drawing/2014/main" val="2856162418"/>
                    </a:ext>
                  </a:extLst>
                </a:gridCol>
                <a:gridCol w="683288">
                  <a:extLst>
                    <a:ext uri="{9D8B030D-6E8A-4147-A177-3AD203B41FA5}">
                      <a16:colId xmlns:a16="http://schemas.microsoft.com/office/drawing/2014/main" val="1181905734"/>
                    </a:ext>
                  </a:extLst>
                </a:gridCol>
                <a:gridCol w="602901">
                  <a:extLst>
                    <a:ext uri="{9D8B030D-6E8A-4147-A177-3AD203B41FA5}">
                      <a16:colId xmlns:a16="http://schemas.microsoft.com/office/drawing/2014/main" val="552142934"/>
                    </a:ext>
                  </a:extLst>
                </a:gridCol>
                <a:gridCol w="616074">
                  <a:extLst>
                    <a:ext uri="{9D8B030D-6E8A-4147-A177-3AD203B41FA5}">
                      <a16:colId xmlns:a16="http://schemas.microsoft.com/office/drawing/2014/main" val="4254762306"/>
                    </a:ext>
                  </a:extLst>
                </a:gridCol>
                <a:gridCol w="678255">
                  <a:extLst>
                    <a:ext uri="{9D8B030D-6E8A-4147-A177-3AD203B41FA5}">
                      <a16:colId xmlns:a16="http://schemas.microsoft.com/office/drawing/2014/main" val="711552012"/>
                    </a:ext>
                  </a:extLst>
                </a:gridCol>
                <a:gridCol w="689778">
                  <a:extLst>
                    <a:ext uri="{9D8B030D-6E8A-4147-A177-3AD203B41FA5}">
                      <a16:colId xmlns:a16="http://schemas.microsoft.com/office/drawing/2014/main" val="3973313647"/>
                    </a:ext>
                  </a:extLst>
                </a:gridCol>
                <a:gridCol w="923546">
                  <a:extLst>
                    <a:ext uri="{9D8B030D-6E8A-4147-A177-3AD203B41FA5}">
                      <a16:colId xmlns:a16="http://schemas.microsoft.com/office/drawing/2014/main" val="479232334"/>
                    </a:ext>
                  </a:extLst>
                </a:gridCol>
                <a:gridCol w="897205">
                  <a:extLst>
                    <a:ext uri="{9D8B030D-6E8A-4147-A177-3AD203B41FA5}">
                      <a16:colId xmlns:a16="http://schemas.microsoft.com/office/drawing/2014/main" val="4015910276"/>
                    </a:ext>
                  </a:extLst>
                </a:gridCol>
              </a:tblGrid>
              <a:tr h="523875">
                <a:tc>
                  <a:txBody>
                    <a:bodyPr/>
                    <a:lstStyle/>
                    <a:p>
                      <a:pPr algn="ctr" fontAlgn="auto">
                        <a:lnSpc>
                          <a:spcPct val="107000"/>
                        </a:lnSpc>
                        <a:spcAft>
                          <a:spcPts val="0"/>
                        </a:spcAft>
                      </a:pPr>
                      <a:r>
                        <a:rPr lang="es-DO" sz="1400" dirty="0">
                          <a:effectLst/>
                          <a:latin typeface="+mn-lt"/>
                        </a:rPr>
                        <a:t>ETP y Artes. Sector público y privado</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200" dirty="0">
                          <a:effectLst/>
                          <a:latin typeface="+mn-lt"/>
                        </a:rPr>
                        <a:t>2012-13</a:t>
                      </a:r>
                      <a:endParaRPr lang="es-DO" sz="12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200" dirty="0">
                          <a:effectLst/>
                          <a:latin typeface="+mn-lt"/>
                        </a:rPr>
                        <a:t>2013-14</a:t>
                      </a:r>
                      <a:endParaRPr lang="es-DO" sz="12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200" dirty="0">
                          <a:effectLst/>
                          <a:latin typeface="+mn-lt"/>
                        </a:rPr>
                        <a:t>2014-15</a:t>
                      </a:r>
                      <a:endParaRPr lang="es-DO" sz="12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200" dirty="0">
                          <a:effectLst/>
                          <a:latin typeface="+mn-lt"/>
                        </a:rPr>
                        <a:t>2015-16</a:t>
                      </a:r>
                      <a:endParaRPr lang="es-DO" sz="12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200" dirty="0">
                          <a:effectLst/>
                          <a:latin typeface="+mn-lt"/>
                        </a:rPr>
                        <a:t>2016-17</a:t>
                      </a:r>
                      <a:endParaRPr lang="es-DO" sz="12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200" dirty="0">
                          <a:effectLst/>
                          <a:latin typeface="+mn-lt"/>
                        </a:rPr>
                        <a:t>2017-18 (1)</a:t>
                      </a:r>
                      <a:endParaRPr lang="es-DO" sz="12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200" dirty="0">
                          <a:effectLst/>
                          <a:latin typeface="+mn-lt"/>
                        </a:rPr>
                        <a:t>2018-19 (2)</a:t>
                      </a:r>
                      <a:endParaRPr lang="es-DO" sz="12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200" dirty="0">
                          <a:effectLst/>
                          <a:latin typeface="+mn-lt"/>
                        </a:rPr>
                        <a:t>Variación 2018/12</a:t>
                      </a:r>
                      <a:endParaRPr lang="es-DO" sz="12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200" dirty="0">
                          <a:effectLst/>
                          <a:latin typeface="+mn-lt"/>
                        </a:rPr>
                        <a:t>% variación</a:t>
                      </a:r>
                      <a:endParaRPr lang="es-DO" sz="12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708041009"/>
                  </a:ext>
                </a:extLst>
              </a:tr>
              <a:tr h="321055">
                <a:tc>
                  <a:txBody>
                    <a:bodyPr/>
                    <a:lstStyle/>
                    <a:p>
                      <a:pPr fontAlgn="auto">
                        <a:lnSpc>
                          <a:spcPct val="107000"/>
                        </a:lnSpc>
                        <a:spcAft>
                          <a:spcPts val="0"/>
                        </a:spcAft>
                      </a:pPr>
                      <a:r>
                        <a:rPr lang="es-DO" sz="1400" dirty="0">
                          <a:effectLst/>
                          <a:latin typeface="+mn-lt"/>
                        </a:rPr>
                        <a:t>ETP</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r" fontAlgn="auto">
                        <a:lnSpc>
                          <a:spcPts val="1320"/>
                        </a:lnSpc>
                        <a:spcAft>
                          <a:spcPts val="0"/>
                        </a:spcAft>
                      </a:pPr>
                      <a:r>
                        <a:rPr lang="es-DO" sz="1400" dirty="0">
                          <a:effectLst/>
                          <a:latin typeface="+mn-lt"/>
                        </a:rPr>
                        <a:t>41,464 </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r" fontAlgn="auto">
                        <a:lnSpc>
                          <a:spcPts val="1320"/>
                        </a:lnSpc>
                        <a:spcAft>
                          <a:spcPts val="0"/>
                        </a:spcAft>
                      </a:pPr>
                      <a:r>
                        <a:rPr lang="es-DO" sz="1400" dirty="0">
                          <a:effectLst/>
                          <a:latin typeface="+mn-lt"/>
                        </a:rPr>
                        <a:t> 43,277 </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r" fontAlgn="auto">
                        <a:lnSpc>
                          <a:spcPts val="1320"/>
                        </a:lnSpc>
                        <a:spcAft>
                          <a:spcPts val="0"/>
                        </a:spcAft>
                      </a:pPr>
                      <a:r>
                        <a:rPr lang="es-DO" sz="1400" dirty="0">
                          <a:effectLst/>
                          <a:latin typeface="+mn-lt"/>
                        </a:rPr>
                        <a:t>44,220 </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r" fontAlgn="auto">
                        <a:lnSpc>
                          <a:spcPts val="1320"/>
                        </a:lnSpc>
                        <a:spcAft>
                          <a:spcPts val="0"/>
                        </a:spcAft>
                      </a:pPr>
                      <a:r>
                        <a:rPr lang="es-DO" sz="1400" dirty="0">
                          <a:effectLst/>
                          <a:latin typeface="+mn-lt"/>
                        </a:rPr>
                        <a:t>44,161 </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r" fontAlgn="auto">
                        <a:lnSpc>
                          <a:spcPts val="1320"/>
                        </a:lnSpc>
                        <a:spcAft>
                          <a:spcPts val="0"/>
                        </a:spcAft>
                      </a:pPr>
                      <a:r>
                        <a:rPr lang="es-DO" sz="1400" dirty="0">
                          <a:effectLst/>
                          <a:latin typeface="+mn-lt"/>
                        </a:rPr>
                        <a:t>45,880 </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r" fontAlgn="auto">
                        <a:lnSpc>
                          <a:spcPts val="1320"/>
                        </a:lnSpc>
                        <a:spcAft>
                          <a:spcPts val="0"/>
                        </a:spcAft>
                      </a:pPr>
                      <a:r>
                        <a:rPr lang="es-DO" sz="1400" dirty="0">
                          <a:effectLst/>
                          <a:latin typeface="+mn-lt"/>
                        </a:rPr>
                        <a:t>70,196 </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r" fontAlgn="auto">
                        <a:lnSpc>
                          <a:spcPts val="1320"/>
                        </a:lnSpc>
                        <a:spcAft>
                          <a:spcPts val="0"/>
                        </a:spcAft>
                      </a:pPr>
                      <a:r>
                        <a:rPr lang="es-DO" sz="1400" dirty="0">
                          <a:effectLst/>
                          <a:latin typeface="+mn-lt"/>
                        </a:rPr>
                        <a:t>77,409 </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b="1" dirty="0">
                          <a:effectLst/>
                          <a:latin typeface="+mn-lt"/>
                        </a:rPr>
                        <a:t>35,945</a:t>
                      </a:r>
                      <a:endParaRPr lang="es-DO" sz="14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b="1" dirty="0">
                          <a:effectLst/>
                          <a:latin typeface="+mn-lt"/>
                        </a:rPr>
                        <a:t>86.7%</a:t>
                      </a:r>
                      <a:endParaRPr lang="es-DO" sz="1400" b="1"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76655126"/>
                  </a:ext>
                </a:extLst>
              </a:tr>
              <a:tr h="339404">
                <a:tc>
                  <a:txBody>
                    <a:bodyPr/>
                    <a:lstStyle/>
                    <a:p>
                      <a:pPr fontAlgn="auto">
                        <a:lnSpc>
                          <a:spcPct val="107000"/>
                        </a:lnSpc>
                        <a:spcAft>
                          <a:spcPts val="0"/>
                        </a:spcAft>
                      </a:pPr>
                      <a:r>
                        <a:rPr lang="es-ES" sz="1400" dirty="0">
                          <a:effectLst/>
                          <a:latin typeface="+mn-lt"/>
                          <a:ea typeface="Calibri" panose="020F0502020204030204" pitchFamily="34" charset="0"/>
                          <a:cs typeface="Times New Roman" panose="02020603050405020304" pitchFamily="18" charset="0"/>
                        </a:rPr>
                        <a:t>Artes</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marL="0" algn="r" defTabSz="457200" rtl="0" eaLnBrk="1" fontAlgn="auto" latinLnBrk="0" hangingPunct="1">
                        <a:lnSpc>
                          <a:spcPts val="1320"/>
                        </a:lnSpc>
                        <a:spcAft>
                          <a:spcPts val="0"/>
                        </a:spcAft>
                      </a:pPr>
                      <a:r>
                        <a:rPr lang="es-DO" sz="1400" kern="1200">
                          <a:solidFill>
                            <a:schemeClr val="tx1"/>
                          </a:solidFill>
                          <a:effectLst/>
                          <a:latin typeface="+mn-lt"/>
                          <a:ea typeface="+mn-ea"/>
                          <a:cs typeface="+mn-cs"/>
                        </a:rPr>
                        <a:t>       614   </a:t>
                      </a:r>
                      <a:endParaRPr lang="es-DO" sz="1400" kern="1200" dirty="0">
                        <a:solidFill>
                          <a:schemeClr val="tx1"/>
                        </a:solidFill>
                        <a:effectLst/>
                        <a:latin typeface="+mn-lt"/>
                        <a:ea typeface="+mn-ea"/>
                        <a:cs typeface="+mn-cs"/>
                      </a:endParaRPr>
                    </a:p>
                  </a:txBody>
                  <a:tcPr marL="9525" marR="9525" marT="9525" marB="0" anchor="ctr"/>
                </a:tc>
                <a:tc>
                  <a:txBody>
                    <a:bodyPr/>
                    <a:lstStyle/>
                    <a:p>
                      <a:pPr marL="0" algn="r" defTabSz="457200" rtl="0" eaLnBrk="1" fontAlgn="auto" latinLnBrk="0" hangingPunct="1">
                        <a:lnSpc>
                          <a:spcPts val="1320"/>
                        </a:lnSpc>
                        <a:spcAft>
                          <a:spcPts val="0"/>
                        </a:spcAft>
                      </a:pPr>
                      <a:r>
                        <a:rPr lang="es-DO" sz="1400" kern="1200" dirty="0">
                          <a:solidFill>
                            <a:schemeClr val="tx1"/>
                          </a:solidFill>
                          <a:effectLst/>
                          <a:latin typeface="+mn-lt"/>
                          <a:ea typeface="+mn-ea"/>
                          <a:cs typeface="+mn-cs"/>
                        </a:rPr>
                        <a:t> 1,054 </a:t>
                      </a:r>
                    </a:p>
                  </a:txBody>
                  <a:tcPr marL="9525" marR="9525" marT="9525" marB="0" anchor="ctr"/>
                </a:tc>
                <a:tc>
                  <a:txBody>
                    <a:bodyPr/>
                    <a:lstStyle/>
                    <a:p>
                      <a:pPr marL="0" algn="r" defTabSz="457200" rtl="0" eaLnBrk="1" fontAlgn="auto" latinLnBrk="0" hangingPunct="1">
                        <a:lnSpc>
                          <a:spcPts val="1320"/>
                        </a:lnSpc>
                        <a:spcAft>
                          <a:spcPts val="0"/>
                        </a:spcAft>
                      </a:pPr>
                      <a:r>
                        <a:rPr lang="es-DO" sz="1400" kern="1200" dirty="0">
                          <a:solidFill>
                            <a:schemeClr val="tx1"/>
                          </a:solidFill>
                          <a:effectLst/>
                          <a:latin typeface="+mn-lt"/>
                          <a:ea typeface="+mn-ea"/>
                          <a:cs typeface="+mn-cs"/>
                        </a:rPr>
                        <a:t>      2,003 </a:t>
                      </a:r>
                    </a:p>
                  </a:txBody>
                  <a:tcPr marL="9525" marR="9525" marT="9525" marB="0" anchor="ctr"/>
                </a:tc>
                <a:tc>
                  <a:txBody>
                    <a:bodyPr/>
                    <a:lstStyle/>
                    <a:p>
                      <a:pPr marL="0" algn="r" defTabSz="457200" rtl="0" eaLnBrk="1" fontAlgn="auto" latinLnBrk="0" hangingPunct="1">
                        <a:lnSpc>
                          <a:spcPts val="1320"/>
                        </a:lnSpc>
                        <a:spcAft>
                          <a:spcPts val="0"/>
                        </a:spcAft>
                      </a:pPr>
                      <a:r>
                        <a:rPr lang="es-DO" sz="1400" kern="1200" dirty="0">
                          <a:solidFill>
                            <a:schemeClr val="tx1"/>
                          </a:solidFill>
                          <a:effectLst/>
                          <a:latin typeface="+mn-lt"/>
                          <a:ea typeface="+mn-ea"/>
                          <a:cs typeface="+mn-cs"/>
                        </a:rPr>
                        <a:t>2,602 </a:t>
                      </a:r>
                    </a:p>
                  </a:txBody>
                  <a:tcPr marL="9525" marR="9525" marT="9525" marB="0" anchor="ctr"/>
                </a:tc>
                <a:tc>
                  <a:txBody>
                    <a:bodyPr/>
                    <a:lstStyle/>
                    <a:p>
                      <a:pPr marL="0" algn="r" defTabSz="457200" rtl="0" eaLnBrk="1" fontAlgn="auto" latinLnBrk="0" hangingPunct="1">
                        <a:lnSpc>
                          <a:spcPts val="1320"/>
                        </a:lnSpc>
                        <a:spcAft>
                          <a:spcPts val="0"/>
                        </a:spcAft>
                      </a:pPr>
                      <a:r>
                        <a:rPr lang="es-DO" sz="1400" kern="1200" dirty="0">
                          <a:solidFill>
                            <a:schemeClr val="tx1"/>
                          </a:solidFill>
                          <a:effectLst/>
                          <a:latin typeface="+mn-lt"/>
                          <a:ea typeface="+mn-ea"/>
                          <a:cs typeface="+mn-cs"/>
                        </a:rPr>
                        <a:t>2,890 </a:t>
                      </a:r>
                    </a:p>
                  </a:txBody>
                  <a:tcPr marL="9525" marR="9525" marT="9525" marB="0" anchor="ctr"/>
                </a:tc>
                <a:tc>
                  <a:txBody>
                    <a:bodyPr/>
                    <a:lstStyle/>
                    <a:p>
                      <a:pPr marL="0" algn="r" defTabSz="457200" rtl="0" eaLnBrk="1" fontAlgn="auto" latinLnBrk="0" hangingPunct="1">
                        <a:lnSpc>
                          <a:spcPts val="1320"/>
                        </a:lnSpc>
                        <a:spcAft>
                          <a:spcPts val="0"/>
                        </a:spcAft>
                      </a:pPr>
                      <a:r>
                        <a:rPr lang="es-DO" sz="1400" kern="1200" dirty="0">
                          <a:solidFill>
                            <a:schemeClr val="tx1"/>
                          </a:solidFill>
                          <a:effectLst/>
                          <a:latin typeface="+mn-lt"/>
                          <a:ea typeface="+mn-ea"/>
                          <a:cs typeface="+mn-cs"/>
                        </a:rPr>
                        <a:t>5,375 </a:t>
                      </a:r>
                    </a:p>
                  </a:txBody>
                  <a:tcPr marL="9525" marR="9525" marT="9525" marB="0" anchor="ctr"/>
                </a:tc>
                <a:tc>
                  <a:txBody>
                    <a:bodyPr/>
                    <a:lstStyle/>
                    <a:p>
                      <a:pPr marL="0" algn="r" defTabSz="457200" rtl="0" eaLnBrk="1" fontAlgn="auto" latinLnBrk="0" hangingPunct="1">
                        <a:lnSpc>
                          <a:spcPts val="1320"/>
                        </a:lnSpc>
                        <a:spcAft>
                          <a:spcPts val="0"/>
                        </a:spcAft>
                      </a:pPr>
                      <a:r>
                        <a:rPr lang="es-DO" sz="1400" kern="1200" dirty="0">
                          <a:solidFill>
                            <a:schemeClr val="tx1"/>
                          </a:solidFill>
                          <a:effectLst/>
                          <a:latin typeface="+mn-lt"/>
                          <a:ea typeface="+mn-ea"/>
                          <a:cs typeface="+mn-cs"/>
                        </a:rPr>
                        <a:t>7,298 </a:t>
                      </a:r>
                    </a:p>
                  </a:txBody>
                  <a:tcPr marL="9525" marR="9525" marT="9525" marB="0" anchor="ctr"/>
                </a:tc>
                <a:tc>
                  <a:txBody>
                    <a:bodyPr/>
                    <a:lstStyle/>
                    <a:p>
                      <a:pPr marL="0" algn="ctr" defTabSz="457200" rtl="0" eaLnBrk="1" fontAlgn="auto" latinLnBrk="0" hangingPunct="1">
                        <a:lnSpc>
                          <a:spcPts val="1320"/>
                        </a:lnSpc>
                        <a:spcAft>
                          <a:spcPts val="0"/>
                        </a:spcAft>
                      </a:pPr>
                      <a:r>
                        <a:rPr lang="es-DO" sz="1400" b="1" kern="1200" dirty="0">
                          <a:solidFill>
                            <a:schemeClr val="tx1"/>
                          </a:solidFill>
                          <a:effectLst/>
                          <a:latin typeface="+mn-lt"/>
                          <a:ea typeface="+mn-ea"/>
                          <a:cs typeface="+mn-cs"/>
                        </a:rPr>
                        <a:t>6,684</a:t>
                      </a:r>
                    </a:p>
                  </a:txBody>
                  <a:tcPr marL="9525" marR="9525" marT="9525" marB="0" anchor="ctr"/>
                </a:tc>
                <a:tc>
                  <a:txBody>
                    <a:bodyPr/>
                    <a:lstStyle/>
                    <a:p>
                      <a:pPr algn="ctr" fontAlgn="ctr"/>
                      <a:r>
                        <a:rPr lang="es-DO" sz="1400" b="1" i="0" u="none" strike="noStrike" dirty="0">
                          <a:solidFill>
                            <a:srgbClr val="000000"/>
                          </a:solidFill>
                          <a:effectLst/>
                          <a:latin typeface="+mn-lt"/>
                        </a:rPr>
                        <a:t>1088.6%</a:t>
                      </a:r>
                    </a:p>
                  </a:txBody>
                  <a:tcPr marL="9525" marR="9525" marT="9525" marB="0" anchor="ctr"/>
                </a:tc>
                <a:extLst>
                  <a:ext uri="{0D108BD9-81ED-4DB2-BD59-A6C34878D82A}">
                    <a16:rowId xmlns:a16="http://schemas.microsoft.com/office/drawing/2014/main" val="28393987"/>
                  </a:ext>
                </a:extLst>
              </a:tr>
              <a:tr h="318897">
                <a:tc gridSpan="10">
                  <a:txBody>
                    <a:bodyPr/>
                    <a:lstStyle/>
                    <a:p>
                      <a:pPr marL="342900" lvl="0" indent="-342900" algn="just">
                        <a:lnSpc>
                          <a:spcPct val="107000"/>
                        </a:lnSpc>
                        <a:spcAft>
                          <a:spcPts val="0"/>
                        </a:spcAft>
                        <a:buFont typeface="+mj-lt"/>
                        <a:buAutoNum type="arabicParenBoth"/>
                      </a:pPr>
                      <a:r>
                        <a:rPr lang="es-ES" sz="1400" b="0" dirty="0">
                          <a:effectLst/>
                          <a:latin typeface="+mn-lt"/>
                        </a:rPr>
                        <a:t>En el año escolar 2017-2018, se introdujo el nuevo currículo que amplia de 2 a 3 grados la modalidad</a:t>
                      </a:r>
                      <a:endParaRPr lang="es-DO" sz="1400" b="0" dirty="0">
                        <a:effectLst/>
                        <a:latin typeface="+mn-lt"/>
                      </a:endParaRPr>
                    </a:p>
                    <a:p>
                      <a:pPr marL="342900" lvl="0" indent="-342900" algn="just">
                        <a:lnSpc>
                          <a:spcPct val="107000"/>
                        </a:lnSpc>
                        <a:spcAft>
                          <a:spcPts val="0"/>
                        </a:spcAft>
                        <a:buFont typeface="+mj-lt"/>
                        <a:buAutoNum type="arabicParenBoth"/>
                      </a:pPr>
                      <a:r>
                        <a:rPr lang="es-ES" sz="1400" b="0" dirty="0">
                          <a:effectLst/>
                          <a:latin typeface="+mn-lt"/>
                        </a:rPr>
                        <a:t>Preliminares</a:t>
                      </a:r>
                      <a:endParaRPr lang="es-DO" sz="1400" b="0" dirty="0">
                        <a:effectLst/>
                        <a:latin typeface="+mn-lt"/>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DO"/>
                    </a:p>
                  </a:txBody>
                  <a:tcPr/>
                </a:tc>
                <a:tc hMerge="1">
                  <a:txBody>
                    <a:bodyPr/>
                    <a:lstStyle/>
                    <a:p>
                      <a:endParaRPr lang="es-DO"/>
                    </a:p>
                  </a:txBody>
                  <a:tcPr/>
                </a:tc>
                <a:tc hMerge="1">
                  <a:txBody>
                    <a:bodyPr/>
                    <a:lstStyle/>
                    <a:p>
                      <a:endParaRPr lang="es-DO"/>
                    </a:p>
                  </a:txBody>
                  <a:tcPr/>
                </a:tc>
                <a:tc hMerge="1">
                  <a:txBody>
                    <a:bodyPr/>
                    <a:lstStyle/>
                    <a:p>
                      <a:endParaRPr lang="es-DO"/>
                    </a:p>
                  </a:txBody>
                  <a:tcPr/>
                </a:tc>
                <a:tc hMerge="1">
                  <a:txBody>
                    <a:bodyPr/>
                    <a:lstStyle/>
                    <a:p>
                      <a:endParaRPr lang="es-DO"/>
                    </a:p>
                  </a:txBody>
                  <a:tcPr/>
                </a:tc>
                <a:tc hMerge="1">
                  <a:txBody>
                    <a:bodyPr/>
                    <a:lstStyle/>
                    <a:p>
                      <a:endParaRPr lang="es-DO"/>
                    </a:p>
                  </a:txBody>
                  <a:tcPr/>
                </a:tc>
                <a:tc hMerge="1">
                  <a:txBody>
                    <a:bodyPr/>
                    <a:lstStyle/>
                    <a:p>
                      <a:endParaRPr lang="es-DO"/>
                    </a:p>
                  </a:txBody>
                  <a:tcPr/>
                </a:tc>
                <a:tc hMerge="1">
                  <a:txBody>
                    <a:bodyPr/>
                    <a:lstStyle/>
                    <a:p>
                      <a:endParaRPr lang="es-DO"/>
                    </a:p>
                  </a:txBody>
                  <a:tcPr/>
                </a:tc>
                <a:tc hMerge="1">
                  <a:txBody>
                    <a:bodyPr/>
                    <a:lstStyle/>
                    <a:p>
                      <a:endParaRPr lang="es-DO"/>
                    </a:p>
                  </a:txBody>
                  <a:tcPr/>
                </a:tc>
                <a:extLst>
                  <a:ext uri="{0D108BD9-81ED-4DB2-BD59-A6C34878D82A}">
                    <a16:rowId xmlns:a16="http://schemas.microsoft.com/office/drawing/2014/main" val="1182506952"/>
                  </a:ext>
                </a:extLst>
              </a:tr>
            </a:tbl>
          </a:graphicData>
        </a:graphic>
      </p:graphicFrame>
    </p:spTree>
    <p:extLst>
      <p:ext uri="{BB962C8B-B14F-4D97-AF65-F5344CB8AC3E}">
        <p14:creationId xmlns:p14="http://schemas.microsoft.com/office/powerpoint/2010/main" val="1293252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6" descr="Screen Shot 2019-04-24 at 4.16.22 PM.png">
            <a:extLst>
              <a:ext uri="{FF2B5EF4-FFF2-40B4-BE49-F238E27FC236}">
                <a16:creationId xmlns:a16="http://schemas.microsoft.com/office/drawing/2014/main" id="{C79B8392-6FCA-418C-96DB-91F39F2962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10106"/>
          </a:xfrm>
          <a:prstGeom prst="rect">
            <a:avLst/>
          </a:prstGeom>
        </p:spPr>
      </p:pic>
      <p:pic>
        <p:nvPicPr>
          <p:cNvPr id="9"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19" name="Google Shape;345;p33"/>
          <p:cNvSpPr/>
          <p:nvPr/>
        </p:nvSpPr>
        <p:spPr>
          <a:xfrm>
            <a:off x="1243174" y="304585"/>
            <a:ext cx="4989460" cy="417344"/>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None/>
            </a:pPr>
            <a:r>
              <a:rPr lang="es-ES_tradnl" sz="1400" b="1" dirty="0">
                <a:solidFill>
                  <a:schemeClr val="tx1">
                    <a:lumMod val="50000"/>
                    <a:lumOff val="50000"/>
                  </a:schemeClr>
                </a:solidFill>
                <a:latin typeface="Arial" panose="020B0604020202020204" pitchFamily="34" charset="0"/>
                <a:ea typeface="Gill Sans"/>
                <a:cs typeface="Arial" panose="020B0604020202020204" pitchFamily="34" charset="0"/>
                <a:sym typeface="Gill Sans"/>
              </a:rPr>
              <a:t>CALIDAD DE LA EDUCACIÓN TÉCNICO PROFESIONAL</a:t>
            </a:r>
          </a:p>
        </p:txBody>
      </p:sp>
      <p:sp>
        <p:nvSpPr>
          <p:cNvPr id="25" name="TextBox 3">
            <a:extLst>
              <a:ext uri="{FF2B5EF4-FFF2-40B4-BE49-F238E27FC236}">
                <a16:creationId xmlns:a16="http://schemas.microsoft.com/office/drawing/2014/main" id="{73F5FA6B-9C0D-45FE-8E0D-C53DC4978C81}"/>
              </a:ext>
            </a:extLst>
          </p:cNvPr>
          <p:cNvSpPr txBox="1"/>
          <p:nvPr/>
        </p:nvSpPr>
        <p:spPr>
          <a:xfrm>
            <a:off x="631835" y="86886"/>
            <a:ext cx="398041" cy="523220"/>
          </a:xfrm>
          <a:prstGeom prst="rect">
            <a:avLst/>
          </a:prstGeom>
          <a:noFill/>
        </p:spPr>
        <p:txBody>
          <a:bodyPr wrap="none" rtlCol="0">
            <a:spAutoFit/>
          </a:bodyPr>
          <a:lstStyle/>
          <a:p>
            <a:r>
              <a:rPr lang="en-US" sz="2800" b="1" dirty="0">
                <a:solidFill>
                  <a:schemeClr val="bg1"/>
                </a:solidFill>
                <a:latin typeface="Gill Sans"/>
                <a:cs typeface="Gill Sans"/>
              </a:rPr>
              <a:t>3</a:t>
            </a: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26</a:t>
            </a:fld>
            <a:endParaRPr lang="en-US"/>
          </a:p>
        </p:txBody>
      </p:sp>
      <p:sp>
        <p:nvSpPr>
          <p:cNvPr id="18" name="Google Shape;349;p33">
            <a:extLst>
              <a:ext uri="{FF2B5EF4-FFF2-40B4-BE49-F238E27FC236}">
                <a16:creationId xmlns:a16="http://schemas.microsoft.com/office/drawing/2014/main" id="{8E61314D-CDDA-4629-94AE-AAF68D1979B3}"/>
              </a:ext>
            </a:extLst>
          </p:cNvPr>
          <p:cNvSpPr txBox="1"/>
          <p:nvPr/>
        </p:nvSpPr>
        <p:spPr>
          <a:xfrm>
            <a:off x="746234" y="916835"/>
            <a:ext cx="7940566" cy="3962251"/>
          </a:xfrm>
          <a:prstGeom prst="rect">
            <a:avLst/>
          </a:prstGeom>
          <a:noFill/>
          <a:ln>
            <a:noFill/>
          </a:ln>
        </p:spPr>
        <p:txBody>
          <a:bodyPr spcFirstLastPara="1" wrap="square" lIns="91425" tIns="91425" rIns="91425" bIns="91425" anchor="t" anchorCtr="0">
            <a:noAutofit/>
          </a:bodyPr>
          <a:lstStyle/>
          <a:p>
            <a:pPr marL="742950" lvl="1" indent="-285750">
              <a:buClr>
                <a:schemeClr val="dk1"/>
              </a:buClr>
              <a:buSzPts val="1400"/>
              <a:buFont typeface="Arial" panose="020B0604020202020204" pitchFamily="34" charset="0"/>
              <a:buChar char="•"/>
            </a:pPr>
            <a:r>
              <a:rPr lang="es-DO" dirty="0">
                <a:solidFill>
                  <a:schemeClr val="dk1"/>
                </a:solidFill>
                <a:ea typeface="Gill Sans"/>
                <a:cs typeface="Arial"/>
                <a:sym typeface="Gill Sans"/>
              </a:rPr>
              <a:t>Creación de </a:t>
            </a:r>
            <a:r>
              <a:rPr lang="es-DO" b="1" dirty="0">
                <a:solidFill>
                  <a:schemeClr val="dk1"/>
                </a:solidFill>
                <a:ea typeface="Gill Sans"/>
                <a:cs typeface="Arial"/>
                <a:sym typeface="Gill Sans"/>
              </a:rPr>
              <a:t>nuevos títulos </a:t>
            </a:r>
            <a:r>
              <a:rPr lang="es-DO" dirty="0">
                <a:solidFill>
                  <a:schemeClr val="dk1"/>
                </a:solidFill>
                <a:ea typeface="Gill Sans"/>
                <a:cs typeface="Arial"/>
                <a:sym typeface="Gill Sans"/>
              </a:rPr>
              <a:t>de Educación Técnico Profesional de la Familia de Transporte y Logística, pendientes de aprobación por el Consejo</a:t>
            </a:r>
          </a:p>
          <a:p>
            <a:pPr lvl="1">
              <a:buClr>
                <a:schemeClr val="dk1"/>
              </a:buClr>
              <a:buSzPts val="1400"/>
            </a:pPr>
            <a:endParaRPr lang="es-ES" dirty="0"/>
          </a:p>
          <a:p>
            <a:pPr marL="742950" lvl="1" indent="-285750">
              <a:buClr>
                <a:schemeClr val="dk1"/>
              </a:buClr>
              <a:buSzPts val="1400"/>
              <a:buFont typeface="Arial" panose="020B0604020202020204" pitchFamily="34" charset="0"/>
              <a:buChar char="•"/>
            </a:pPr>
            <a:r>
              <a:rPr lang="es-ES" dirty="0"/>
              <a:t>Se está trabajando en la identificación de todos los </a:t>
            </a:r>
            <a:r>
              <a:rPr lang="es-ES" b="1" dirty="0"/>
              <a:t>equipamientos</a:t>
            </a:r>
            <a:r>
              <a:rPr lang="es-ES" dirty="0"/>
              <a:t> necesarios para impartir los distintos títulos que sirva de base para el equipamiento de politécnicos y escuelas laborales. </a:t>
            </a:r>
          </a:p>
          <a:p>
            <a:pPr lvl="1">
              <a:buClr>
                <a:schemeClr val="dk1"/>
              </a:buClr>
              <a:buSzPts val="1400"/>
            </a:pPr>
            <a:endParaRPr lang="es-ES" dirty="0"/>
          </a:p>
          <a:p>
            <a:pPr marL="742950" lvl="1" indent="-285750">
              <a:buClr>
                <a:schemeClr val="dk1"/>
              </a:buClr>
              <a:buSzPts val="1400"/>
              <a:buFont typeface="Arial" panose="020B0604020202020204" pitchFamily="34" charset="0"/>
              <a:buChar char="•"/>
            </a:pPr>
            <a:r>
              <a:rPr lang="es-ES" dirty="0"/>
              <a:t>Se ha contratado una asistencia técnica para la identificación de los </a:t>
            </a:r>
            <a:r>
              <a:rPr lang="es-ES" b="1" dirty="0"/>
              <a:t>recursos didácticos</a:t>
            </a:r>
            <a:r>
              <a:rPr lang="es-ES" dirty="0"/>
              <a:t> disponibles para los diferentes títulos de ETP.</a:t>
            </a:r>
          </a:p>
          <a:p>
            <a:pPr lvl="1">
              <a:buClr>
                <a:schemeClr val="dk1"/>
              </a:buClr>
              <a:buSzPts val="1400"/>
            </a:pPr>
            <a:endParaRPr lang="es-ES" dirty="0"/>
          </a:p>
          <a:p>
            <a:pPr marL="742950" lvl="1" indent="-285750">
              <a:buClr>
                <a:schemeClr val="dk1"/>
              </a:buClr>
              <a:buSzPts val="1400"/>
              <a:buFont typeface="Arial" panose="020B0604020202020204" pitchFamily="34" charset="0"/>
              <a:buChar char="•"/>
            </a:pPr>
            <a:r>
              <a:rPr lang="es-ES" dirty="0"/>
              <a:t>La Dirección General de Educación de Jóvenes y Adultos han iniciado una serie de acciones con el propósito de desarrollar un </a:t>
            </a:r>
            <a:r>
              <a:rPr lang="es-ES" b="1" dirty="0"/>
              <a:t>proyecto piloto </a:t>
            </a:r>
            <a:r>
              <a:rPr lang="es-ES" dirty="0"/>
              <a:t>para implementar títulos de 3 familias profesionales en 6 escuelas laborales con unos 1,700 estudiantes</a:t>
            </a:r>
            <a:endParaRPr sz="1600" dirty="0">
              <a:cs typeface="Arial"/>
            </a:endParaRPr>
          </a:p>
        </p:txBody>
      </p:sp>
      <p:pic>
        <p:nvPicPr>
          <p:cNvPr id="4" name="Gráfico 3" descr="Libro abierto">
            <a:extLst>
              <a:ext uri="{FF2B5EF4-FFF2-40B4-BE49-F238E27FC236}">
                <a16:creationId xmlns:a16="http://schemas.microsoft.com/office/drawing/2014/main" id="{7DD91BF8-508F-4E09-8A11-45771A448A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8774" y="805012"/>
            <a:ext cx="914400" cy="914400"/>
          </a:xfrm>
          <a:prstGeom prst="rect">
            <a:avLst/>
          </a:prstGeom>
        </p:spPr>
      </p:pic>
      <p:pic>
        <p:nvPicPr>
          <p:cNvPr id="7" name="Gráfico 6" descr="Microscopio">
            <a:extLst>
              <a:ext uri="{FF2B5EF4-FFF2-40B4-BE49-F238E27FC236}">
                <a16:creationId xmlns:a16="http://schemas.microsoft.com/office/drawing/2014/main" id="{30503A82-9FC7-401F-9B6F-8424D30EFE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8774" y="1732743"/>
            <a:ext cx="914400" cy="914400"/>
          </a:xfrm>
          <a:prstGeom prst="rect">
            <a:avLst/>
          </a:prstGeom>
        </p:spPr>
      </p:pic>
      <p:pic>
        <p:nvPicPr>
          <p:cNvPr id="10" name="Gráfico 9" descr="Libros en estantería">
            <a:extLst>
              <a:ext uri="{FF2B5EF4-FFF2-40B4-BE49-F238E27FC236}">
                <a16:creationId xmlns:a16="http://schemas.microsoft.com/office/drawing/2014/main" id="{32B33506-EC75-431D-9501-BC7B30D77A6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8774" y="2758966"/>
            <a:ext cx="914400" cy="914400"/>
          </a:xfrm>
          <a:prstGeom prst="rect">
            <a:avLst/>
          </a:prstGeom>
        </p:spPr>
      </p:pic>
      <p:pic>
        <p:nvPicPr>
          <p:cNvPr id="26" name="Gráfico 25" descr="Ojo">
            <a:extLst>
              <a:ext uri="{FF2B5EF4-FFF2-40B4-BE49-F238E27FC236}">
                <a16:creationId xmlns:a16="http://schemas.microsoft.com/office/drawing/2014/main" id="{FBDC4DF6-A57E-4214-A92E-D01A11C6F41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73655" y="3785189"/>
            <a:ext cx="914400" cy="914400"/>
          </a:xfrm>
          <a:prstGeom prst="rect">
            <a:avLst/>
          </a:prstGeom>
        </p:spPr>
      </p:pic>
    </p:spTree>
    <p:extLst>
      <p:ext uri="{BB962C8B-B14F-4D97-AF65-F5344CB8AC3E}">
        <p14:creationId xmlns:p14="http://schemas.microsoft.com/office/powerpoint/2010/main" val="1046143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6" descr="Screen Shot 2019-04-24 at 4.16.22 PM.png">
            <a:extLst>
              <a:ext uri="{FF2B5EF4-FFF2-40B4-BE49-F238E27FC236}">
                <a16:creationId xmlns:a16="http://schemas.microsoft.com/office/drawing/2014/main" id="{C79B8392-6FCA-418C-96DB-91F39F2962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10106"/>
          </a:xfrm>
          <a:prstGeom prst="rect">
            <a:avLst/>
          </a:prstGeom>
        </p:spPr>
      </p:pic>
      <p:pic>
        <p:nvPicPr>
          <p:cNvPr id="9"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19" name="Google Shape;345;p33"/>
          <p:cNvSpPr/>
          <p:nvPr/>
        </p:nvSpPr>
        <p:spPr>
          <a:xfrm>
            <a:off x="1243174" y="304585"/>
            <a:ext cx="4989460" cy="417344"/>
          </a:xfrm>
          <a:prstGeom prst="rect">
            <a:avLst/>
          </a:prstGeom>
          <a:noFill/>
          <a:ln>
            <a:noFill/>
          </a:ln>
        </p:spPr>
        <p:txBody>
          <a:bodyPr spcFirstLastPara="1" wrap="square" lIns="91425" tIns="45700" rIns="91425" bIns="45700" anchor="ctr" anchorCtr="0">
            <a:noAutofit/>
          </a:bodyPr>
          <a:lstStyle/>
          <a:p>
            <a:pPr lvl="0"/>
            <a:r>
              <a:rPr lang="es-ES_tradnl" sz="1400" b="1" dirty="0">
                <a:solidFill>
                  <a:schemeClr val="tx1">
                    <a:lumMod val="50000"/>
                    <a:lumOff val="50000"/>
                  </a:schemeClr>
                </a:solidFill>
                <a:latin typeface="Arial" panose="020B0604020202020204" pitchFamily="34" charset="0"/>
                <a:ea typeface="Gill Sans"/>
                <a:cs typeface="Arial" panose="020B0604020202020204" pitchFamily="34" charset="0"/>
                <a:sym typeface="Gill Sans"/>
              </a:rPr>
              <a:t>MARCO NACIONAL DE CUALIFICACIONES</a:t>
            </a:r>
          </a:p>
        </p:txBody>
      </p:sp>
      <p:sp>
        <p:nvSpPr>
          <p:cNvPr id="25" name="TextBox 3">
            <a:extLst>
              <a:ext uri="{FF2B5EF4-FFF2-40B4-BE49-F238E27FC236}">
                <a16:creationId xmlns:a16="http://schemas.microsoft.com/office/drawing/2014/main" id="{73F5FA6B-9C0D-45FE-8E0D-C53DC4978C81}"/>
              </a:ext>
            </a:extLst>
          </p:cNvPr>
          <p:cNvSpPr txBox="1"/>
          <p:nvPr/>
        </p:nvSpPr>
        <p:spPr>
          <a:xfrm>
            <a:off x="631835" y="86886"/>
            <a:ext cx="398041" cy="523220"/>
          </a:xfrm>
          <a:prstGeom prst="rect">
            <a:avLst/>
          </a:prstGeom>
          <a:noFill/>
        </p:spPr>
        <p:txBody>
          <a:bodyPr wrap="none" rtlCol="0">
            <a:spAutoFit/>
          </a:bodyPr>
          <a:lstStyle/>
          <a:p>
            <a:r>
              <a:rPr lang="en-US" sz="2800" b="1" dirty="0">
                <a:solidFill>
                  <a:schemeClr val="bg1"/>
                </a:solidFill>
                <a:latin typeface="Gill Sans"/>
                <a:cs typeface="Gill Sans"/>
              </a:rPr>
              <a:t>3</a:t>
            </a: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27</a:t>
            </a:fld>
            <a:endParaRPr lang="en-US"/>
          </a:p>
        </p:txBody>
      </p:sp>
      <p:sp>
        <p:nvSpPr>
          <p:cNvPr id="18" name="Google Shape;349;p33">
            <a:extLst>
              <a:ext uri="{FF2B5EF4-FFF2-40B4-BE49-F238E27FC236}">
                <a16:creationId xmlns:a16="http://schemas.microsoft.com/office/drawing/2014/main" id="{8E61314D-CDDA-4629-94AE-AAF68D1979B3}"/>
              </a:ext>
            </a:extLst>
          </p:cNvPr>
          <p:cNvSpPr txBox="1"/>
          <p:nvPr/>
        </p:nvSpPr>
        <p:spPr>
          <a:xfrm>
            <a:off x="631835" y="916835"/>
            <a:ext cx="8054965" cy="3962251"/>
          </a:xfrm>
          <a:prstGeom prst="rect">
            <a:avLst/>
          </a:prstGeom>
          <a:noFill/>
          <a:ln>
            <a:noFill/>
          </a:ln>
        </p:spPr>
        <p:txBody>
          <a:bodyPr spcFirstLastPara="1" wrap="square" lIns="91425" tIns="91425" rIns="91425" bIns="91425" anchor="t" anchorCtr="0">
            <a:noAutofit/>
          </a:bodyPr>
          <a:lstStyle/>
          <a:p>
            <a:pPr marL="742950" lvl="1" indent="-285750" algn="just">
              <a:buClr>
                <a:schemeClr val="dk1"/>
              </a:buClr>
              <a:buSzPts val="1400"/>
              <a:buFont typeface="Arial" panose="020B0604020202020204" pitchFamily="34" charset="0"/>
              <a:buChar char="•"/>
            </a:pPr>
            <a:r>
              <a:rPr lang="es-DO" dirty="0">
                <a:solidFill>
                  <a:schemeClr val="dk1"/>
                </a:solidFill>
                <a:ea typeface="Gill Sans"/>
                <a:cs typeface="Arial"/>
                <a:sym typeface="Gill Sans"/>
              </a:rPr>
              <a:t>Ordenación del Catálogo Nacional de Cualificaciones en 22 Familias Profesionales.</a:t>
            </a:r>
          </a:p>
          <a:p>
            <a:pPr lvl="1" algn="just">
              <a:buClr>
                <a:schemeClr val="dk1"/>
              </a:buClr>
              <a:buSzPts val="1400"/>
            </a:pPr>
            <a:endParaRPr lang="es-ES" dirty="0"/>
          </a:p>
          <a:p>
            <a:pPr marL="742950" lvl="1" indent="-285750">
              <a:buClr>
                <a:schemeClr val="dk1"/>
              </a:buClr>
              <a:buSzPts val="1400"/>
              <a:buFont typeface="Arial" panose="020B0604020202020204" pitchFamily="34" charset="0"/>
              <a:buChar char="•"/>
            </a:pPr>
            <a:r>
              <a:rPr lang="es-DO" dirty="0">
                <a:solidFill>
                  <a:schemeClr val="dk1"/>
                </a:solidFill>
                <a:ea typeface="Gill Sans"/>
                <a:cs typeface="Arial"/>
                <a:sym typeface="Gill Sans"/>
              </a:rPr>
              <a:t>Pilotaje del Marco Nacional de Cualificaciones en el Sector Salud y en el Sector Turismo</a:t>
            </a:r>
            <a:endParaRPr lang="es-DO" dirty="0">
              <a:cs typeface="Arial"/>
            </a:endParaRPr>
          </a:p>
          <a:p>
            <a:pPr lvl="1">
              <a:buClr>
                <a:schemeClr val="dk1"/>
              </a:buClr>
              <a:buSzPts val="1400"/>
            </a:pPr>
            <a:endParaRPr lang="es-ES" dirty="0"/>
          </a:p>
          <a:p>
            <a:pPr marL="742950" lvl="1" indent="-285750" algn="just">
              <a:buClr>
                <a:schemeClr val="dk1"/>
              </a:buClr>
              <a:buSzPts val="1400"/>
              <a:buFont typeface="Arial" panose="020B0604020202020204" pitchFamily="34" charset="0"/>
              <a:buChar char="•"/>
            </a:pPr>
            <a:r>
              <a:rPr lang="es-DO" dirty="0">
                <a:solidFill>
                  <a:schemeClr val="dk1"/>
                </a:solidFill>
                <a:ea typeface="Gill Sans"/>
                <a:cs typeface="Arial"/>
                <a:sym typeface="Gill Sans"/>
              </a:rPr>
              <a:t>Elaborado el anteproyecto de Ley del Marco Nacional de Cualificaciones</a:t>
            </a:r>
            <a:endParaRPr lang="es-DO" dirty="0">
              <a:cs typeface="Arial"/>
            </a:endParaRPr>
          </a:p>
          <a:p>
            <a:pPr lvl="1">
              <a:buClr>
                <a:schemeClr val="dk1"/>
              </a:buClr>
              <a:buSzPts val="1400"/>
            </a:pPr>
            <a:endParaRPr lang="es-ES" dirty="0"/>
          </a:p>
          <a:p>
            <a:pPr marL="742950" lvl="1" indent="-285750">
              <a:buFont typeface="Arial" panose="020B0604020202020204" pitchFamily="34" charset="0"/>
              <a:buChar char="•"/>
            </a:pPr>
            <a:r>
              <a:rPr lang="es-DO" dirty="0"/>
              <a:t>Conformados los equipos de expertos  para la elaboración del Catálogo de Cualificaciones de las familias profesionales de Salud (SABI) y Turismo (HOYT)</a:t>
            </a:r>
          </a:p>
        </p:txBody>
      </p:sp>
      <p:pic>
        <p:nvPicPr>
          <p:cNvPr id="5" name="Gráfico 4" descr="Mesa">
            <a:extLst>
              <a:ext uri="{FF2B5EF4-FFF2-40B4-BE49-F238E27FC236}">
                <a16:creationId xmlns:a16="http://schemas.microsoft.com/office/drawing/2014/main" id="{6202D22D-28B4-4DB4-8CDE-0E7F720282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6735" y="927345"/>
            <a:ext cx="685800" cy="685800"/>
          </a:xfrm>
          <a:prstGeom prst="rect">
            <a:avLst/>
          </a:prstGeom>
        </p:spPr>
      </p:pic>
      <p:pic>
        <p:nvPicPr>
          <p:cNvPr id="8" name="Gráfico 7" descr="Lupa">
            <a:extLst>
              <a:ext uri="{FF2B5EF4-FFF2-40B4-BE49-F238E27FC236}">
                <a16:creationId xmlns:a16="http://schemas.microsoft.com/office/drawing/2014/main" id="{ADA605E9-68B2-4257-9078-F7994AAD4CA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6735" y="1765191"/>
            <a:ext cx="685800" cy="685800"/>
          </a:xfrm>
          <a:prstGeom prst="rect">
            <a:avLst/>
          </a:prstGeom>
        </p:spPr>
      </p:pic>
      <p:pic>
        <p:nvPicPr>
          <p:cNvPr id="12" name="Gráfico 11" descr="Grupo de personas">
            <a:extLst>
              <a:ext uri="{FF2B5EF4-FFF2-40B4-BE49-F238E27FC236}">
                <a16:creationId xmlns:a16="http://schemas.microsoft.com/office/drawing/2014/main" id="{2B1CFD0D-2664-4EFB-A8E6-6CE45FB823A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46735" y="3286531"/>
            <a:ext cx="685800" cy="685800"/>
          </a:xfrm>
          <a:prstGeom prst="rect">
            <a:avLst/>
          </a:prstGeom>
        </p:spPr>
      </p:pic>
      <p:pic>
        <p:nvPicPr>
          <p:cNvPr id="14" name="Gráfico 13" descr="Lápiz">
            <a:extLst>
              <a:ext uri="{FF2B5EF4-FFF2-40B4-BE49-F238E27FC236}">
                <a16:creationId xmlns:a16="http://schemas.microsoft.com/office/drawing/2014/main" id="{54029BC6-C0F9-4E76-B300-916B2B74956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6735" y="2536238"/>
            <a:ext cx="685800" cy="685800"/>
          </a:xfrm>
          <a:prstGeom prst="rect">
            <a:avLst/>
          </a:prstGeom>
        </p:spPr>
      </p:pic>
    </p:spTree>
    <p:extLst>
      <p:ext uri="{BB962C8B-B14F-4D97-AF65-F5344CB8AC3E}">
        <p14:creationId xmlns:p14="http://schemas.microsoft.com/office/powerpoint/2010/main" val="1200362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FB9BD7C-45D6-45C1-B8FF-9630DE7099F8}"/>
              </a:ext>
            </a:extLst>
          </p:cNvPr>
          <p:cNvPicPr>
            <a:picLocks noChangeAspect="1"/>
          </p:cNvPicPr>
          <p:nvPr/>
        </p:nvPicPr>
        <p:blipFill>
          <a:blip r:embed="rId2"/>
          <a:stretch>
            <a:fillRect/>
          </a:stretch>
        </p:blipFill>
        <p:spPr>
          <a:xfrm>
            <a:off x="7350172" y="166179"/>
            <a:ext cx="1484180" cy="674327"/>
          </a:xfrm>
          <a:prstGeom prst="rect">
            <a:avLst/>
          </a:prstGeom>
          <a:noFill/>
          <a:ln cap="flat">
            <a:noFill/>
          </a:ln>
        </p:spPr>
      </p:pic>
      <p:sp>
        <p:nvSpPr>
          <p:cNvPr id="5" name="Rectangle 4"/>
          <p:cNvSpPr/>
          <p:nvPr/>
        </p:nvSpPr>
        <p:spPr>
          <a:xfrm>
            <a:off x="1419114" y="2002489"/>
            <a:ext cx="7597295" cy="1754326"/>
          </a:xfrm>
          <a:prstGeom prst="rect">
            <a:avLst/>
          </a:prstGeom>
        </p:spPr>
        <p:txBody>
          <a:bodyPr wrap="square">
            <a:spAutoFit/>
          </a:bodyPr>
          <a:lstStyle/>
          <a:p>
            <a:pPr>
              <a:lnSpc>
                <a:spcPct val="90000"/>
              </a:lnSpc>
            </a:pPr>
            <a:r>
              <a:rPr lang="es-ES" sz="4000" b="1" dirty="0">
                <a:solidFill>
                  <a:schemeClr val="tx2">
                    <a:lumMod val="75000"/>
                  </a:schemeClr>
                </a:solidFill>
                <a:latin typeface="Arial Black"/>
                <a:cs typeface="Arial Black"/>
              </a:rPr>
              <a:t>POBLACIÓN EN SITUACIÓN</a:t>
            </a:r>
          </a:p>
          <a:p>
            <a:pPr>
              <a:lnSpc>
                <a:spcPct val="90000"/>
              </a:lnSpc>
            </a:pPr>
            <a:r>
              <a:rPr lang="es-ES" sz="4000" b="1" dirty="0">
                <a:solidFill>
                  <a:schemeClr val="tx2">
                    <a:lumMod val="75000"/>
                  </a:schemeClr>
                </a:solidFill>
                <a:latin typeface="Arial Black"/>
                <a:cs typeface="Arial Black"/>
              </a:rPr>
              <a:t>DE VULNERABILIDAD</a:t>
            </a:r>
            <a:endParaRPr lang="en-US" sz="4000" dirty="0">
              <a:solidFill>
                <a:schemeClr val="tx2">
                  <a:lumMod val="75000"/>
                </a:schemeClr>
              </a:solidFill>
              <a:latin typeface="Arial Black"/>
              <a:cs typeface="Arial Black"/>
            </a:endParaRPr>
          </a:p>
        </p:txBody>
      </p:sp>
      <p:pic>
        <p:nvPicPr>
          <p:cNvPr id="2" name="Picture 1" descr="Screen Shot 2019-04-24 at 4.43.32 PM.png"/>
          <p:cNvPicPr>
            <a:picLocks noChangeAspect="1"/>
          </p:cNvPicPr>
          <p:nvPr/>
        </p:nvPicPr>
        <p:blipFill rotWithShape="1">
          <a:blip r:embed="rId3">
            <a:extLst>
              <a:ext uri="{28A0092B-C50C-407E-A947-70E740481C1C}">
                <a14:useLocalDpi xmlns:a14="http://schemas.microsoft.com/office/drawing/2010/main" val="0"/>
              </a:ext>
            </a:extLst>
          </a:blip>
          <a:srcRect l="4828"/>
          <a:stretch/>
        </p:blipFill>
        <p:spPr>
          <a:xfrm>
            <a:off x="0" y="764678"/>
            <a:ext cx="1494671" cy="2969834"/>
          </a:xfrm>
          <a:prstGeom prst="rect">
            <a:avLst/>
          </a:prstGeom>
        </p:spPr>
      </p:pic>
      <p:sp>
        <p:nvSpPr>
          <p:cNvPr id="3" name="Marcador de número de diapositiva 2"/>
          <p:cNvSpPr>
            <a:spLocks noGrp="1"/>
          </p:cNvSpPr>
          <p:nvPr>
            <p:ph type="sldNum" sz="quarter" idx="12"/>
          </p:nvPr>
        </p:nvSpPr>
        <p:spPr/>
        <p:txBody>
          <a:bodyPr/>
          <a:lstStyle/>
          <a:p>
            <a:fld id="{A4124D19-2283-FC49-A358-736FA83B63DF}" type="slidenum">
              <a:rPr lang="en-US" smtClean="0"/>
              <a:t>28</a:t>
            </a:fld>
            <a:endParaRPr lang="en-US"/>
          </a:p>
        </p:txBody>
      </p:sp>
    </p:spTree>
    <p:extLst>
      <p:ext uri="{BB962C8B-B14F-4D97-AF65-F5344CB8AC3E}">
        <p14:creationId xmlns:p14="http://schemas.microsoft.com/office/powerpoint/2010/main" val="3863972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P-04.jpg"/>
          <p:cNvPicPr>
            <a:picLocks noChangeAspect="1"/>
          </p:cNvPicPr>
          <p:nvPr/>
        </p:nvPicPr>
        <p:blipFill rotWithShape="1">
          <a:blip r:embed="rId2">
            <a:extLst>
              <a:ext uri="{28A0092B-C50C-407E-A947-70E740481C1C}">
                <a14:useLocalDpi xmlns:a14="http://schemas.microsoft.com/office/drawing/2010/main" val="0"/>
              </a:ext>
            </a:extLst>
          </a:blip>
          <a:srcRect b="80372"/>
          <a:stretch/>
        </p:blipFill>
        <p:spPr>
          <a:xfrm>
            <a:off x="-1" y="1"/>
            <a:ext cx="9127296" cy="621020"/>
          </a:xfrm>
          <a:prstGeom prst="rect">
            <a:avLst/>
          </a:prstGeom>
        </p:spPr>
      </p:pic>
      <p:sp>
        <p:nvSpPr>
          <p:cNvPr id="4" name="TextBox 3"/>
          <p:cNvSpPr txBox="1"/>
          <p:nvPr/>
        </p:nvSpPr>
        <p:spPr>
          <a:xfrm>
            <a:off x="610255" y="97800"/>
            <a:ext cx="398041" cy="523220"/>
          </a:xfrm>
          <a:prstGeom prst="rect">
            <a:avLst/>
          </a:prstGeom>
          <a:noFill/>
        </p:spPr>
        <p:txBody>
          <a:bodyPr wrap="none" rtlCol="0">
            <a:spAutoFit/>
          </a:bodyPr>
          <a:lstStyle/>
          <a:p>
            <a:r>
              <a:rPr lang="en-US" sz="2800" b="1" dirty="0">
                <a:solidFill>
                  <a:schemeClr val="bg1"/>
                </a:solidFill>
                <a:latin typeface="Gill Sans"/>
                <a:cs typeface="Gill Sans"/>
              </a:rPr>
              <a:t>4</a:t>
            </a:r>
          </a:p>
        </p:txBody>
      </p:sp>
      <p:sp>
        <p:nvSpPr>
          <p:cNvPr id="7" name="Rectángulo 6">
            <a:extLst>
              <a:ext uri="{FF2B5EF4-FFF2-40B4-BE49-F238E27FC236}">
                <a16:creationId xmlns:a16="http://schemas.microsoft.com/office/drawing/2014/main" id="{898A1D25-BF65-4344-8848-7E2D4A994634}"/>
              </a:ext>
            </a:extLst>
          </p:cNvPr>
          <p:cNvSpPr/>
          <p:nvPr/>
        </p:nvSpPr>
        <p:spPr>
          <a:xfrm rot="5400000">
            <a:off x="2597956" y="-975291"/>
            <a:ext cx="309390" cy="30000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SERVICIOS DE ALIMENTACIÓN</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0"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6" name="Marcador de número de diapositiva 5"/>
          <p:cNvSpPr>
            <a:spLocks noGrp="1"/>
          </p:cNvSpPr>
          <p:nvPr>
            <p:ph type="sldNum" sz="quarter" idx="12"/>
          </p:nvPr>
        </p:nvSpPr>
        <p:spPr/>
        <p:txBody>
          <a:bodyPr/>
          <a:lstStyle/>
          <a:p>
            <a:fld id="{A4124D19-2283-FC49-A358-736FA83B63DF}" type="slidenum">
              <a:rPr lang="en-US" smtClean="0"/>
              <a:t>29</a:t>
            </a:fld>
            <a:endParaRPr lang="en-US"/>
          </a:p>
        </p:txBody>
      </p:sp>
      <p:graphicFrame>
        <p:nvGraphicFramePr>
          <p:cNvPr id="3" name="Tabla 2">
            <a:extLst>
              <a:ext uri="{FF2B5EF4-FFF2-40B4-BE49-F238E27FC236}">
                <a16:creationId xmlns:a16="http://schemas.microsoft.com/office/drawing/2014/main" id="{D4833545-F86D-4123-9FBD-3C635BB3192B}"/>
              </a:ext>
            </a:extLst>
          </p:cNvPr>
          <p:cNvGraphicFramePr>
            <a:graphicFrameLocks noGrp="1"/>
          </p:cNvGraphicFramePr>
          <p:nvPr>
            <p:extLst>
              <p:ext uri="{D42A27DB-BD31-4B8C-83A1-F6EECF244321}">
                <p14:modId xmlns:p14="http://schemas.microsoft.com/office/powerpoint/2010/main" val="3787293822"/>
              </p:ext>
            </p:extLst>
          </p:nvPr>
        </p:nvGraphicFramePr>
        <p:xfrm>
          <a:off x="494373" y="1326647"/>
          <a:ext cx="8365460" cy="2762686"/>
        </p:xfrm>
        <a:graphic>
          <a:graphicData uri="http://schemas.openxmlformats.org/drawingml/2006/table">
            <a:tbl>
              <a:tblPr firstRow="1" firstCol="1" bandRow="1">
                <a:tableStyleId>{9DCAF9ED-07DC-4A11-8D7F-57B35C25682E}</a:tableStyleId>
              </a:tblPr>
              <a:tblGrid>
                <a:gridCol w="5201178">
                  <a:extLst>
                    <a:ext uri="{9D8B030D-6E8A-4147-A177-3AD203B41FA5}">
                      <a16:colId xmlns:a16="http://schemas.microsoft.com/office/drawing/2014/main" val="3078663833"/>
                    </a:ext>
                  </a:extLst>
                </a:gridCol>
                <a:gridCol w="1050434">
                  <a:extLst>
                    <a:ext uri="{9D8B030D-6E8A-4147-A177-3AD203B41FA5}">
                      <a16:colId xmlns:a16="http://schemas.microsoft.com/office/drawing/2014/main" val="3275560973"/>
                    </a:ext>
                  </a:extLst>
                </a:gridCol>
                <a:gridCol w="1056924">
                  <a:extLst>
                    <a:ext uri="{9D8B030D-6E8A-4147-A177-3AD203B41FA5}">
                      <a16:colId xmlns:a16="http://schemas.microsoft.com/office/drawing/2014/main" val="1283444169"/>
                    </a:ext>
                  </a:extLst>
                </a:gridCol>
                <a:gridCol w="1056924">
                  <a:extLst>
                    <a:ext uri="{9D8B030D-6E8A-4147-A177-3AD203B41FA5}">
                      <a16:colId xmlns:a16="http://schemas.microsoft.com/office/drawing/2014/main" val="3103662536"/>
                    </a:ext>
                  </a:extLst>
                </a:gridCol>
              </a:tblGrid>
              <a:tr h="0">
                <a:tc rowSpan="2">
                  <a:txBody>
                    <a:bodyPr/>
                    <a:lstStyle/>
                    <a:p>
                      <a:pPr algn="just">
                        <a:spcAft>
                          <a:spcPts val="0"/>
                        </a:spcAft>
                      </a:pPr>
                      <a:r>
                        <a:rPr lang="es-ES" sz="1600" b="1" dirty="0">
                          <a:solidFill>
                            <a:schemeClr val="bg1"/>
                          </a:solidFill>
                          <a:effectLst/>
                        </a:rPr>
                        <a:t>Concepto</a:t>
                      </a:r>
                      <a:endParaRPr lang="es-DO"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595F"/>
                    </a:solidFill>
                  </a:tcPr>
                </a:tc>
                <a:tc gridSpan="3">
                  <a:txBody>
                    <a:bodyPr/>
                    <a:lstStyle/>
                    <a:p>
                      <a:pPr algn="ctr">
                        <a:spcAft>
                          <a:spcPts val="0"/>
                        </a:spcAft>
                      </a:pPr>
                      <a:r>
                        <a:rPr lang="es-ES" sz="1400" b="1" dirty="0">
                          <a:solidFill>
                            <a:schemeClr val="bg1"/>
                          </a:solidFill>
                          <a:effectLst/>
                        </a:rPr>
                        <a:t>Enero / Junio</a:t>
                      </a:r>
                      <a:endParaRPr lang="es-DO"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595F"/>
                    </a:solidFill>
                  </a:tcPr>
                </a:tc>
                <a:tc hMerge="1">
                  <a:txBody>
                    <a:bodyPr/>
                    <a:lstStyle/>
                    <a:p>
                      <a:endParaRPr lang="es-DO"/>
                    </a:p>
                  </a:txBody>
                  <a:tcPr/>
                </a:tc>
                <a:tc hMerge="1">
                  <a:txBody>
                    <a:bodyPr/>
                    <a:lstStyle/>
                    <a:p>
                      <a:endParaRPr lang="es-DO"/>
                    </a:p>
                  </a:txBody>
                  <a:tcPr/>
                </a:tc>
                <a:extLst>
                  <a:ext uri="{0D108BD9-81ED-4DB2-BD59-A6C34878D82A}">
                    <a16:rowId xmlns:a16="http://schemas.microsoft.com/office/drawing/2014/main" val="3418185608"/>
                  </a:ext>
                </a:extLst>
              </a:tr>
              <a:tr h="0">
                <a:tc vMerge="1">
                  <a:txBody>
                    <a:bodyPr/>
                    <a:lstStyle/>
                    <a:p>
                      <a:endParaRPr lang="es-DO"/>
                    </a:p>
                  </a:txBody>
                  <a:tcPr/>
                </a:tc>
                <a:tc>
                  <a:txBody>
                    <a:bodyPr/>
                    <a:lstStyle/>
                    <a:p>
                      <a:pPr algn="ctr">
                        <a:spcAft>
                          <a:spcPts val="0"/>
                        </a:spcAft>
                      </a:pPr>
                      <a:r>
                        <a:rPr lang="es-ES" sz="1600" b="1" dirty="0">
                          <a:solidFill>
                            <a:schemeClr val="bg1"/>
                          </a:solidFill>
                          <a:effectLst/>
                        </a:rPr>
                        <a:t>2018</a:t>
                      </a:r>
                      <a:endParaRPr lang="es-DO"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595F"/>
                    </a:solidFill>
                  </a:tcPr>
                </a:tc>
                <a:tc>
                  <a:txBody>
                    <a:bodyPr/>
                    <a:lstStyle/>
                    <a:p>
                      <a:pPr algn="ctr">
                        <a:spcAft>
                          <a:spcPts val="0"/>
                        </a:spcAft>
                      </a:pPr>
                      <a:r>
                        <a:rPr lang="es-ES" sz="1600" b="1" dirty="0">
                          <a:solidFill>
                            <a:schemeClr val="bg1"/>
                          </a:solidFill>
                          <a:effectLst/>
                        </a:rPr>
                        <a:t>2019</a:t>
                      </a:r>
                      <a:endParaRPr lang="es-DO"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595F"/>
                    </a:solidFill>
                  </a:tcPr>
                </a:tc>
                <a:tc>
                  <a:txBody>
                    <a:bodyPr/>
                    <a:lstStyle/>
                    <a:p>
                      <a:pPr algn="ctr">
                        <a:spcAft>
                          <a:spcPts val="0"/>
                        </a:spcAft>
                      </a:pPr>
                      <a:r>
                        <a:rPr lang="es-ES" sz="1600" b="1" dirty="0">
                          <a:solidFill>
                            <a:schemeClr val="bg1"/>
                          </a:solidFill>
                          <a:effectLst/>
                        </a:rPr>
                        <a:t>% Variación</a:t>
                      </a:r>
                      <a:endParaRPr lang="es-DO"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595F"/>
                    </a:solidFill>
                  </a:tcPr>
                </a:tc>
                <a:extLst>
                  <a:ext uri="{0D108BD9-81ED-4DB2-BD59-A6C34878D82A}">
                    <a16:rowId xmlns:a16="http://schemas.microsoft.com/office/drawing/2014/main" val="1508904866"/>
                  </a:ext>
                </a:extLst>
              </a:tr>
              <a:tr h="0">
                <a:tc>
                  <a:txBody>
                    <a:bodyPr/>
                    <a:lstStyle/>
                    <a:p>
                      <a:pPr algn="just">
                        <a:spcAft>
                          <a:spcPts val="0"/>
                        </a:spcAft>
                      </a:pPr>
                      <a:r>
                        <a:rPr lang="es-ES" sz="1400" b="0" dirty="0">
                          <a:effectLst/>
                        </a:rPr>
                        <a:t>Promedio de beneficiarios mensuales del Programa de Alimentación Escolar Modalidad Urbano, Rural, Fronterizo</a:t>
                      </a:r>
                      <a:endParaRPr lang="es-D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r">
                        <a:spcAft>
                          <a:spcPts val="0"/>
                        </a:spcAft>
                      </a:pPr>
                      <a:r>
                        <a:rPr lang="es-ES" sz="1400">
                          <a:effectLst/>
                        </a:rPr>
                        <a:t>1,767,862</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r">
                        <a:spcAft>
                          <a:spcPts val="0"/>
                        </a:spcAft>
                      </a:pPr>
                      <a:r>
                        <a:rPr lang="es-ES" sz="1400">
                          <a:effectLst/>
                        </a:rPr>
                        <a:t>1,814,425</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ctr">
                        <a:spcAft>
                          <a:spcPts val="0"/>
                        </a:spcAft>
                      </a:pPr>
                      <a:r>
                        <a:rPr lang="es-ES" sz="1400">
                          <a:effectLst/>
                        </a:rPr>
                        <a:t>2.6%</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31339915"/>
                  </a:ext>
                </a:extLst>
              </a:tr>
              <a:tr h="0">
                <a:tc>
                  <a:txBody>
                    <a:bodyPr/>
                    <a:lstStyle/>
                    <a:p>
                      <a:pPr algn="just">
                        <a:spcAft>
                          <a:spcPts val="0"/>
                        </a:spcAft>
                      </a:pPr>
                      <a:r>
                        <a:rPr lang="es-ES" sz="1400" b="0" dirty="0">
                          <a:effectLst/>
                        </a:rPr>
                        <a:t>Promedio de beneficiarios mensuales del Programa de Alimentación Escolar Modalidad Jornada Extendida</a:t>
                      </a:r>
                      <a:endParaRPr lang="es-D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r">
                        <a:spcAft>
                          <a:spcPts val="0"/>
                        </a:spcAft>
                      </a:pPr>
                      <a:r>
                        <a:rPr lang="es-ES" sz="1400" dirty="0">
                          <a:effectLst/>
                        </a:rPr>
                        <a:t>1,058,121</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r">
                        <a:spcAft>
                          <a:spcPts val="0"/>
                        </a:spcAft>
                      </a:pPr>
                      <a:r>
                        <a:rPr lang="es-ES" sz="1400" dirty="0">
                          <a:effectLst/>
                        </a:rPr>
                        <a:t>1,263,630</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spcAft>
                          <a:spcPts val="0"/>
                        </a:spcAft>
                      </a:pPr>
                      <a:r>
                        <a:rPr lang="es-ES" sz="1400">
                          <a:effectLst/>
                        </a:rPr>
                        <a:t>19.4%</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624952999"/>
                  </a:ext>
                </a:extLst>
              </a:tr>
              <a:tr h="0">
                <a:tc>
                  <a:txBody>
                    <a:bodyPr/>
                    <a:lstStyle/>
                    <a:p>
                      <a:pPr algn="just">
                        <a:spcAft>
                          <a:spcPts val="0"/>
                        </a:spcAft>
                      </a:pPr>
                      <a:r>
                        <a:rPr lang="es-ES" sz="1400" b="0" dirty="0">
                          <a:effectLst/>
                        </a:rPr>
                        <a:t>Promedio de centros atendidos con Programa de Alimentación Escolar Modalidad Urbano, Rural, Fronterizo</a:t>
                      </a:r>
                      <a:endParaRPr lang="es-D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r">
                        <a:spcAft>
                          <a:spcPts val="0"/>
                        </a:spcAft>
                      </a:pPr>
                      <a:r>
                        <a:rPr lang="es-ES" sz="1400" dirty="0">
                          <a:effectLst/>
                        </a:rPr>
                        <a:t>5,887</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r">
                        <a:spcAft>
                          <a:spcPts val="0"/>
                        </a:spcAft>
                      </a:pPr>
                      <a:r>
                        <a:rPr lang="es-ES" sz="1400" dirty="0">
                          <a:effectLst/>
                        </a:rPr>
                        <a:t>5,851</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spcAft>
                          <a:spcPts val="0"/>
                        </a:spcAft>
                      </a:pPr>
                      <a:r>
                        <a:rPr lang="es-ES" sz="1400" dirty="0">
                          <a:effectLst/>
                        </a:rPr>
                        <a:t>-0.6%</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018649340"/>
                  </a:ext>
                </a:extLst>
              </a:tr>
              <a:tr h="0">
                <a:tc>
                  <a:txBody>
                    <a:bodyPr/>
                    <a:lstStyle/>
                    <a:p>
                      <a:pPr algn="just">
                        <a:spcAft>
                          <a:spcPts val="0"/>
                        </a:spcAft>
                      </a:pPr>
                      <a:r>
                        <a:rPr lang="es-ES" sz="1400" b="0" dirty="0">
                          <a:effectLst/>
                        </a:rPr>
                        <a:t>Promedio de centros atendidos con Programa de Alimentación Escolar Modalidad Jornada Extendida</a:t>
                      </a:r>
                      <a:endParaRPr lang="es-D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r">
                        <a:spcAft>
                          <a:spcPts val="0"/>
                        </a:spcAft>
                      </a:pPr>
                      <a:r>
                        <a:rPr lang="es-ES" sz="1400">
                          <a:effectLst/>
                        </a:rPr>
                        <a:t>3,929</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r">
                        <a:spcAft>
                          <a:spcPts val="0"/>
                        </a:spcAft>
                      </a:pPr>
                      <a:r>
                        <a:rPr lang="es-ES" sz="1400" dirty="0">
                          <a:effectLst/>
                        </a:rPr>
                        <a:t>4,473</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spcAft>
                          <a:spcPts val="0"/>
                        </a:spcAft>
                      </a:pPr>
                      <a:r>
                        <a:rPr lang="es-ES" sz="1400" dirty="0">
                          <a:effectLst/>
                        </a:rPr>
                        <a:t>13.8%</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659382761"/>
                  </a:ext>
                </a:extLst>
              </a:tr>
              <a:tr h="354766">
                <a:tc>
                  <a:txBody>
                    <a:bodyPr/>
                    <a:lstStyle/>
                    <a:p>
                      <a:pPr algn="just">
                        <a:spcAft>
                          <a:spcPts val="0"/>
                        </a:spcAft>
                      </a:pPr>
                      <a:r>
                        <a:rPr lang="es-ES" sz="1400" b="0" dirty="0">
                          <a:effectLst/>
                        </a:rPr>
                        <a:t>Total Inspecciones a Empresas Proveedoras Alimentos Escolares</a:t>
                      </a:r>
                      <a:endParaRPr lang="es-D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s-ES" sz="1400">
                          <a:effectLst/>
                        </a:rPr>
                        <a:t>1,235</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spcAft>
                          <a:spcPts val="0"/>
                        </a:spcAft>
                      </a:pPr>
                      <a:r>
                        <a:rPr lang="es-ES" sz="1400">
                          <a:effectLst/>
                        </a:rPr>
                        <a:t>1,079</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S" sz="1400" dirty="0">
                          <a:effectLst/>
                        </a:rPr>
                        <a:t>-12.6%</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627781"/>
                  </a:ext>
                </a:extLst>
              </a:tr>
            </a:tbl>
          </a:graphicData>
        </a:graphic>
      </p:graphicFrame>
      <p:sp>
        <p:nvSpPr>
          <p:cNvPr id="18" name="Google Shape;378;p35">
            <a:extLst>
              <a:ext uri="{FF2B5EF4-FFF2-40B4-BE49-F238E27FC236}">
                <a16:creationId xmlns:a16="http://schemas.microsoft.com/office/drawing/2014/main" id="{D3D1E5D2-DEF7-445F-B2CB-DC7FC60337A0}"/>
              </a:ext>
            </a:extLst>
          </p:cNvPr>
          <p:cNvSpPr txBox="1"/>
          <p:nvPr/>
        </p:nvSpPr>
        <p:spPr>
          <a:xfrm>
            <a:off x="494374" y="775101"/>
            <a:ext cx="8365459" cy="400200"/>
          </a:xfrm>
          <a:prstGeom prst="rect">
            <a:avLst/>
          </a:prstGeom>
          <a:solidFill>
            <a:srgbClr val="ED595F"/>
          </a:solidFill>
          <a:ln>
            <a:noFill/>
          </a:ln>
        </p:spPr>
        <p:txBody>
          <a:bodyPr spcFirstLastPara="1" wrap="square" lIns="91425" tIns="91425" rIns="91425" bIns="91425" anchor="t" anchorCtr="0">
            <a:noAutofit/>
          </a:bodyPr>
          <a:lstStyle/>
          <a:p>
            <a:pPr lvl="0" algn="just"/>
            <a:r>
              <a:rPr lang="es-DO" sz="1600" b="1" i="1" dirty="0">
                <a:solidFill>
                  <a:schemeClr val="bg1"/>
                </a:solidFill>
                <a:latin typeface="Arial"/>
                <a:ea typeface="Gill Sans"/>
                <a:cs typeface="Arial"/>
                <a:sym typeface="Gill Sans"/>
              </a:rPr>
              <a:t>Beneficiarios de servicios del PAE. Primer semestre 2018 y primer semestre 2019</a:t>
            </a:r>
          </a:p>
        </p:txBody>
      </p:sp>
    </p:spTree>
    <p:extLst>
      <p:ext uri="{BB962C8B-B14F-4D97-AF65-F5344CB8AC3E}">
        <p14:creationId xmlns:p14="http://schemas.microsoft.com/office/powerpoint/2010/main" val="854445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41D61882-5C96-4899-9DDE-9FD55232AEA0}"/>
              </a:ext>
            </a:extLst>
          </p:cNvPr>
          <p:cNvGrpSpPr/>
          <p:nvPr/>
        </p:nvGrpSpPr>
        <p:grpSpPr>
          <a:xfrm>
            <a:off x="0" y="0"/>
            <a:ext cx="9144000" cy="741600"/>
            <a:chOff x="0" y="0"/>
            <a:chExt cx="9144000" cy="859844"/>
          </a:xfrm>
        </p:grpSpPr>
        <p:pic>
          <p:nvPicPr>
            <p:cNvPr id="2" name="Picture 1" descr="TOP-01.jpg"/>
            <p:cNvPicPr>
              <a:picLocks noChangeAspect="1"/>
            </p:cNvPicPr>
            <p:nvPr/>
          </p:nvPicPr>
          <p:blipFill rotWithShape="1">
            <a:blip r:embed="rId2">
              <a:extLst>
                <a:ext uri="{28A0092B-C50C-407E-A947-70E740481C1C}">
                  <a14:useLocalDpi xmlns:a14="http://schemas.microsoft.com/office/drawing/2010/main" val="0"/>
                </a:ext>
              </a:extLst>
            </a:blip>
            <a:srcRect b="76731"/>
            <a:stretch/>
          </p:blipFill>
          <p:spPr>
            <a:xfrm>
              <a:off x="0" y="0"/>
              <a:ext cx="9144000" cy="859844"/>
            </a:xfrm>
            <a:prstGeom prst="rect">
              <a:avLst/>
            </a:prstGeom>
          </p:spPr>
        </p:pic>
        <p:sp>
          <p:nvSpPr>
            <p:cNvPr id="4" name="TextBox 3"/>
            <p:cNvSpPr txBox="1"/>
            <p:nvPr/>
          </p:nvSpPr>
          <p:spPr>
            <a:xfrm>
              <a:off x="700980" y="2654"/>
              <a:ext cx="398041" cy="523220"/>
            </a:xfrm>
            <a:prstGeom prst="rect">
              <a:avLst/>
            </a:prstGeom>
            <a:noFill/>
          </p:spPr>
          <p:txBody>
            <a:bodyPr wrap="none" rtlCol="0">
              <a:spAutoFit/>
            </a:bodyPr>
            <a:lstStyle/>
            <a:p>
              <a:r>
                <a:rPr lang="en-US" sz="2800" b="1" dirty="0">
                  <a:solidFill>
                    <a:schemeClr val="bg1"/>
                  </a:solidFill>
                  <a:latin typeface="Gill Sans"/>
                  <a:cs typeface="Gill Sans"/>
                </a:rPr>
                <a:t>1</a:t>
              </a:r>
            </a:p>
          </p:txBody>
        </p:sp>
      </p:grpSp>
      <p:sp>
        <p:nvSpPr>
          <p:cNvPr id="19" name="Rectángulo 6">
            <a:extLst>
              <a:ext uri="{FF2B5EF4-FFF2-40B4-BE49-F238E27FC236}">
                <a16:creationId xmlns:a16="http://schemas.microsoft.com/office/drawing/2014/main" id="{898A1D25-BF65-4344-8848-7E2D4A994634}"/>
              </a:ext>
            </a:extLst>
          </p:cNvPr>
          <p:cNvSpPr/>
          <p:nvPr/>
        </p:nvSpPr>
        <p:spPr>
          <a:xfrm>
            <a:off x="1219450" y="389323"/>
            <a:ext cx="2936253" cy="307777"/>
          </a:xfrm>
          <a:prstGeom prst="rect">
            <a:avLst/>
          </a:prstGeom>
          <a:noFill/>
        </p:spPr>
        <p:txBody>
          <a:bodyPr wrap="none" rtlCol="0">
            <a:spAutoFit/>
          </a:bodyP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EVOLUCIÓN DE LA MATRÍCULA</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2" name="Imagen 5">
            <a:extLst>
              <a:ext uri="{FF2B5EF4-FFF2-40B4-BE49-F238E27FC236}">
                <a16:creationId xmlns:a16="http://schemas.microsoft.com/office/drawing/2014/main" id="{C4EC0706-A616-4A3F-98C7-4FEC384E2DC9}"/>
              </a:ext>
            </a:extLst>
          </p:cNvPr>
          <p:cNvPicPr>
            <a:picLocks noChangeAspect="1"/>
          </p:cNvPicPr>
          <p:nvPr/>
        </p:nvPicPr>
        <p:blipFill>
          <a:blip r:embed="rId3"/>
          <a:stretch>
            <a:fillRect/>
          </a:stretch>
        </p:blipFill>
        <p:spPr>
          <a:xfrm>
            <a:off x="7913083" y="244700"/>
            <a:ext cx="1062424" cy="482705"/>
          </a:xfrm>
          <a:prstGeom prst="rect">
            <a:avLst/>
          </a:prstGeom>
          <a:noFill/>
          <a:ln cap="flat">
            <a:noFill/>
          </a:ln>
        </p:spPr>
      </p:pic>
      <p:sp>
        <p:nvSpPr>
          <p:cNvPr id="5" name="Marcador de número de diapositiva 4"/>
          <p:cNvSpPr>
            <a:spLocks noGrp="1"/>
          </p:cNvSpPr>
          <p:nvPr>
            <p:ph type="sldNum" sz="quarter" idx="12"/>
          </p:nvPr>
        </p:nvSpPr>
        <p:spPr/>
        <p:txBody>
          <a:bodyPr/>
          <a:lstStyle/>
          <a:p>
            <a:fld id="{A4124D19-2283-FC49-A358-736FA83B63DF}" type="slidenum">
              <a:rPr lang="en-US" smtClean="0"/>
              <a:t>3</a:t>
            </a:fld>
            <a:endParaRPr lang="en-US" dirty="0"/>
          </a:p>
        </p:txBody>
      </p:sp>
      <p:graphicFrame>
        <p:nvGraphicFramePr>
          <p:cNvPr id="6" name="Tabla 5">
            <a:extLst>
              <a:ext uri="{FF2B5EF4-FFF2-40B4-BE49-F238E27FC236}">
                <a16:creationId xmlns:a16="http://schemas.microsoft.com/office/drawing/2014/main" id="{C2EAC065-8CA2-4E9A-83A8-708C609CF0B4}"/>
              </a:ext>
            </a:extLst>
          </p:cNvPr>
          <p:cNvGraphicFramePr>
            <a:graphicFrameLocks noGrp="1"/>
          </p:cNvGraphicFramePr>
          <p:nvPr>
            <p:extLst>
              <p:ext uri="{D42A27DB-BD31-4B8C-83A1-F6EECF244321}">
                <p14:modId xmlns:p14="http://schemas.microsoft.com/office/powerpoint/2010/main" val="250914991"/>
              </p:ext>
            </p:extLst>
          </p:nvPr>
        </p:nvGraphicFramePr>
        <p:xfrm>
          <a:off x="408289" y="855214"/>
          <a:ext cx="8327422" cy="2384495"/>
        </p:xfrm>
        <a:graphic>
          <a:graphicData uri="http://schemas.openxmlformats.org/drawingml/2006/table">
            <a:tbl>
              <a:tblPr>
                <a:tableStyleId>{E8B1032C-EA38-4F05-BA0D-38AFFFC7BED3}</a:tableStyleId>
              </a:tblPr>
              <a:tblGrid>
                <a:gridCol w="2620502">
                  <a:extLst>
                    <a:ext uri="{9D8B030D-6E8A-4147-A177-3AD203B41FA5}">
                      <a16:colId xmlns:a16="http://schemas.microsoft.com/office/drawing/2014/main" val="2428415119"/>
                    </a:ext>
                  </a:extLst>
                </a:gridCol>
                <a:gridCol w="701137">
                  <a:extLst>
                    <a:ext uri="{9D8B030D-6E8A-4147-A177-3AD203B41FA5}">
                      <a16:colId xmlns:a16="http://schemas.microsoft.com/office/drawing/2014/main" val="3381268003"/>
                    </a:ext>
                  </a:extLst>
                </a:gridCol>
                <a:gridCol w="701137">
                  <a:extLst>
                    <a:ext uri="{9D8B030D-6E8A-4147-A177-3AD203B41FA5}">
                      <a16:colId xmlns:a16="http://schemas.microsoft.com/office/drawing/2014/main" val="1550532075"/>
                    </a:ext>
                  </a:extLst>
                </a:gridCol>
                <a:gridCol w="701137">
                  <a:extLst>
                    <a:ext uri="{9D8B030D-6E8A-4147-A177-3AD203B41FA5}">
                      <a16:colId xmlns:a16="http://schemas.microsoft.com/office/drawing/2014/main" val="2607561303"/>
                    </a:ext>
                  </a:extLst>
                </a:gridCol>
                <a:gridCol w="701137">
                  <a:extLst>
                    <a:ext uri="{9D8B030D-6E8A-4147-A177-3AD203B41FA5}">
                      <a16:colId xmlns:a16="http://schemas.microsoft.com/office/drawing/2014/main" val="2412422350"/>
                    </a:ext>
                  </a:extLst>
                </a:gridCol>
                <a:gridCol w="701137">
                  <a:extLst>
                    <a:ext uri="{9D8B030D-6E8A-4147-A177-3AD203B41FA5}">
                      <a16:colId xmlns:a16="http://schemas.microsoft.com/office/drawing/2014/main" val="9969629"/>
                    </a:ext>
                  </a:extLst>
                </a:gridCol>
                <a:gridCol w="701137">
                  <a:extLst>
                    <a:ext uri="{9D8B030D-6E8A-4147-A177-3AD203B41FA5}">
                      <a16:colId xmlns:a16="http://schemas.microsoft.com/office/drawing/2014/main" val="3592171536"/>
                    </a:ext>
                  </a:extLst>
                </a:gridCol>
                <a:gridCol w="806762">
                  <a:extLst>
                    <a:ext uri="{9D8B030D-6E8A-4147-A177-3AD203B41FA5}">
                      <a16:colId xmlns:a16="http://schemas.microsoft.com/office/drawing/2014/main" val="2841492406"/>
                    </a:ext>
                  </a:extLst>
                </a:gridCol>
                <a:gridCol w="693336">
                  <a:extLst>
                    <a:ext uri="{9D8B030D-6E8A-4147-A177-3AD203B41FA5}">
                      <a16:colId xmlns:a16="http://schemas.microsoft.com/office/drawing/2014/main" val="3306853053"/>
                    </a:ext>
                  </a:extLst>
                </a:gridCol>
              </a:tblGrid>
              <a:tr h="477499">
                <a:tc>
                  <a:txBody>
                    <a:bodyPr/>
                    <a:lstStyle/>
                    <a:p>
                      <a:pPr algn="l" fontAlgn="ctr"/>
                      <a:r>
                        <a:rPr lang="es-DO" sz="1600" b="1" u="none" strike="noStrike" dirty="0">
                          <a:solidFill>
                            <a:schemeClr val="bg1"/>
                          </a:solidFill>
                          <a:effectLst/>
                        </a:rPr>
                        <a:t>Total Matrícula. Todos los niveles</a:t>
                      </a:r>
                      <a:endParaRPr lang="es-DO" sz="1600" b="1" i="0" u="none" strike="noStrike" dirty="0">
                        <a:solidFill>
                          <a:schemeClr val="bg1"/>
                        </a:solidFill>
                        <a:effectLst/>
                        <a:latin typeface="Calibri" panose="020F0502020204030204" pitchFamily="34" charset="0"/>
                      </a:endParaRPr>
                    </a:p>
                  </a:txBody>
                  <a:tcPr marL="8767" marR="8767" marT="8767" marB="0" anchor="ctr">
                    <a:lnR w="12700" cap="flat" cmpd="sng" algn="ctr">
                      <a:solidFill>
                        <a:schemeClr val="bg1"/>
                      </a:solidFill>
                      <a:prstDash val="solid"/>
                      <a:round/>
                      <a:headEnd type="none" w="med" len="med"/>
                      <a:tailEnd type="none" w="med" len="med"/>
                    </a:lnR>
                    <a:solidFill>
                      <a:srgbClr val="ED7D31"/>
                    </a:solidFill>
                  </a:tcPr>
                </a:tc>
                <a:tc>
                  <a:txBody>
                    <a:bodyPr/>
                    <a:lstStyle/>
                    <a:p>
                      <a:pPr algn="ctr" fontAlgn="ctr"/>
                      <a:r>
                        <a:rPr lang="es-DO" sz="1300" b="1" u="none" strike="noStrike" dirty="0">
                          <a:solidFill>
                            <a:schemeClr val="bg1"/>
                          </a:solidFill>
                          <a:effectLst/>
                        </a:rPr>
                        <a:t>2012/13</a:t>
                      </a:r>
                      <a:endParaRPr lang="es-DO" sz="1300" b="1" i="0" u="none" strike="noStrike" dirty="0">
                        <a:solidFill>
                          <a:schemeClr val="bg1"/>
                        </a:solidFill>
                        <a:effectLst/>
                        <a:latin typeface="Calibri" panose="020F0502020204030204" pitchFamily="34" charset="0"/>
                      </a:endParaRPr>
                    </a:p>
                  </a:txBody>
                  <a:tcPr marL="8767" marR="8767" marT="87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D7D31"/>
                    </a:solidFill>
                  </a:tcPr>
                </a:tc>
                <a:tc>
                  <a:txBody>
                    <a:bodyPr/>
                    <a:lstStyle/>
                    <a:p>
                      <a:pPr algn="ctr" fontAlgn="ctr"/>
                      <a:r>
                        <a:rPr lang="es-DO" sz="1300" b="1" u="none" strike="noStrike" dirty="0">
                          <a:solidFill>
                            <a:schemeClr val="bg1"/>
                          </a:solidFill>
                          <a:effectLst/>
                        </a:rPr>
                        <a:t>2013/14</a:t>
                      </a:r>
                      <a:endParaRPr lang="es-DO" sz="1300" b="1" i="0" u="none" strike="noStrike" dirty="0">
                        <a:solidFill>
                          <a:schemeClr val="bg1"/>
                        </a:solidFill>
                        <a:effectLst/>
                        <a:latin typeface="Calibri" panose="020F0502020204030204" pitchFamily="34" charset="0"/>
                      </a:endParaRPr>
                    </a:p>
                  </a:txBody>
                  <a:tcPr marL="8767" marR="8767" marT="87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D7D31"/>
                    </a:solidFill>
                  </a:tcPr>
                </a:tc>
                <a:tc>
                  <a:txBody>
                    <a:bodyPr/>
                    <a:lstStyle/>
                    <a:p>
                      <a:pPr algn="ctr" fontAlgn="ctr"/>
                      <a:r>
                        <a:rPr lang="es-DO" sz="1300" b="1" u="none" strike="noStrike" dirty="0">
                          <a:solidFill>
                            <a:schemeClr val="bg1"/>
                          </a:solidFill>
                          <a:effectLst/>
                        </a:rPr>
                        <a:t>2014/15</a:t>
                      </a:r>
                      <a:endParaRPr lang="es-DO" sz="1300" b="1" i="0" u="none" strike="noStrike" dirty="0">
                        <a:solidFill>
                          <a:schemeClr val="bg1"/>
                        </a:solidFill>
                        <a:effectLst/>
                        <a:latin typeface="Calibri" panose="020F0502020204030204" pitchFamily="34" charset="0"/>
                      </a:endParaRPr>
                    </a:p>
                  </a:txBody>
                  <a:tcPr marL="8767" marR="8767" marT="87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D7D31"/>
                    </a:solidFill>
                  </a:tcPr>
                </a:tc>
                <a:tc>
                  <a:txBody>
                    <a:bodyPr/>
                    <a:lstStyle/>
                    <a:p>
                      <a:pPr algn="ctr" fontAlgn="ctr"/>
                      <a:r>
                        <a:rPr lang="es-DO" sz="1300" b="1" u="none" strike="noStrike" dirty="0">
                          <a:solidFill>
                            <a:schemeClr val="bg1"/>
                          </a:solidFill>
                          <a:effectLst/>
                        </a:rPr>
                        <a:t>2015/16</a:t>
                      </a:r>
                      <a:endParaRPr lang="es-DO" sz="1300" b="1" i="0" u="none" strike="noStrike" dirty="0">
                        <a:solidFill>
                          <a:schemeClr val="bg1"/>
                        </a:solidFill>
                        <a:effectLst/>
                        <a:latin typeface="Calibri" panose="020F0502020204030204" pitchFamily="34" charset="0"/>
                      </a:endParaRPr>
                    </a:p>
                  </a:txBody>
                  <a:tcPr marL="8767" marR="8767" marT="87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D7D31"/>
                    </a:solidFill>
                  </a:tcPr>
                </a:tc>
                <a:tc>
                  <a:txBody>
                    <a:bodyPr/>
                    <a:lstStyle/>
                    <a:p>
                      <a:pPr algn="ctr" fontAlgn="ctr"/>
                      <a:r>
                        <a:rPr lang="es-DO" sz="1300" b="1" u="none" strike="noStrike" dirty="0">
                          <a:solidFill>
                            <a:schemeClr val="bg1"/>
                          </a:solidFill>
                          <a:effectLst/>
                        </a:rPr>
                        <a:t>2016/17</a:t>
                      </a:r>
                      <a:endParaRPr lang="es-DO" sz="1300" b="1" i="0" u="none" strike="noStrike" dirty="0">
                        <a:solidFill>
                          <a:schemeClr val="bg1"/>
                        </a:solidFill>
                        <a:effectLst/>
                        <a:latin typeface="Calibri" panose="020F0502020204030204" pitchFamily="34" charset="0"/>
                      </a:endParaRPr>
                    </a:p>
                  </a:txBody>
                  <a:tcPr marL="8767" marR="8767" marT="87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D7D31"/>
                    </a:solidFill>
                  </a:tcPr>
                </a:tc>
                <a:tc>
                  <a:txBody>
                    <a:bodyPr/>
                    <a:lstStyle/>
                    <a:p>
                      <a:pPr algn="ctr" fontAlgn="ctr"/>
                      <a:r>
                        <a:rPr lang="es-DO" sz="1300" b="1" u="none" strike="noStrike" dirty="0">
                          <a:solidFill>
                            <a:schemeClr val="bg1"/>
                          </a:solidFill>
                          <a:effectLst/>
                        </a:rPr>
                        <a:t>2017/18</a:t>
                      </a:r>
                      <a:endParaRPr lang="es-DO" sz="1300" b="1" i="0" u="none" strike="noStrike" dirty="0">
                        <a:solidFill>
                          <a:schemeClr val="bg1"/>
                        </a:solidFill>
                        <a:effectLst/>
                        <a:latin typeface="Calibri" panose="020F0502020204030204" pitchFamily="34" charset="0"/>
                      </a:endParaRPr>
                    </a:p>
                  </a:txBody>
                  <a:tcPr marL="8767" marR="8767" marT="87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D7D31"/>
                    </a:solidFill>
                  </a:tcPr>
                </a:tc>
                <a:tc>
                  <a:txBody>
                    <a:bodyPr/>
                    <a:lstStyle/>
                    <a:p>
                      <a:pPr algn="ctr" fontAlgn="ctr"/>
                      <a:r>
                        <a:rPr lang="es-DO" sz="1300" b="1" u="none" strike="noStrike" dirty="0">
                          <a:solidFill>
                            <a:schemeClr val="bg1"/>
                          </a:solidFill>
                          <a:effectLst/>
                        </a:rPr>
                        <a:t>Variación 2017/2012</a:t>
                      </a:r>
                      <a:endParaRPr lang="es-DO" sz="1300" b="1" i="0" u="none" strike="noStrike" dirty="0">
                        <a:solidFill>
                          <a:schemeClr val="bg1"/>
                        </a:solidFill>
                        <a:effectLst/>
                        <a:latin typeface="Calibri" panose="020F0502020204030204" pitchFamily="34" charset="0"/>
                      </a:endParaRPr>
                    </a:p>
                  </a:txBody>
                  <a:tcPr marL="8767" marR="8767" marT="87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D7D31"/>
                    </a:solidFill>
                  </a:tcPr>
                </a:tc>
                <a:tc>
                  <a:txBody>
                    <a:bodyPr/>
                    <a:lstStyle/>
                    <a:p>
                      <a:pPr algn="ctr" fontAlgn="ctr"/>
                      <a:r>
                        <a:rPr lang="es-DO" sz="1300" b="1" u="none" strike="noStrike" dirty="0">
                          <a:solidFill>
                            <a:schemeClr val="bg1"/>
                          </a:solidFill>
                          <a:effectLst/>
                        </a:rPr>
                        <a:t>% variación</a:t>
                      </a:r>
                      <a:endParaRPr lang="es-DO" sz="1300" b="1" i="0" u="none" strike="noStrike" dirty="0">
                        <a:solidFill>
                          <a:schemeClr val="bg1"/>
                        </a:solidFill>
                        <a:effectLst/>
                        <a:latin typeface="Calibri" panose="020F0502020204030204" pitchFamily="34" charset="0"/>
                      </a:endParaRPr>
                    </a:p>
                  </a:txBody>
                  <a:tcPr marL="8767" marR="8767" marT="8767" marB="0" anchor="ctr">
                    <a:lnL w="12700" cap="flat" cmpd="sng" algn="ctr">
                      <a:solidFill>
                        <a:schemeClr val="bg1"/>
                      </a:solidFill>
                      <a:prstDash val="solid"/>
                      <a:round/>
                      <a:headEnd type="none" w="med" len="med"/>
                      <a:tailEnd type="none" w="med" len="med"/>
                    </a:lnL>
                    <a:solidFill>
                      <a:srgbClr val="ED7D31"/>
                    </a:solidFill>
                  </a:tcPr>
                </a:tc>
                <a:extLst>
                  <a:ext uri="{0D108BD9-81ED-4DB2-BD59-A6C34878D82A}">
                    <a16:rowId xmlns:a16="http://schemas.microsoft.com/office/drawing/2014/main" val="3151121568"/>
                  </a:ext>
                </a:extLst>
              </a:tr>
              <a:tr h="175347">
                <a:tc>
                  <a:txBody>
                    <a:bodyPr/>
                    <a:lstStyle/>
                    <a:p>
                      <a:pPr algn="l" fontAlgn="ctr"/>
                      <a:r>
                        <a:rPr lang="es-DO" sz="1400" b="1" u="none" strike="noStrike" dirty="0">
                          <a:effectLst/>
                        </a:rPr>
                        <a:t>Sector Público</a:t>
                      </a:r>
                      <a:endParaRPr lang="es-DO" sz="1400" b="1" i="0" u="none" strike="noStrike" dirty="0">
                        <a:solidFill>
                          <a:srgbClr val="000000"/>
                        </a:solidFill>
                        <a:effectLst/>
                        <a:latin typeface="Calibri" panose="020F0502020204030204" pitchFamily="34" charset="0"/>
                      </a:endParaRPr>
                    </a:p>
                  </a:txBody>
                  <a:tcPr marL="8767" marR="8767" marT="8767" marB="0" anchor="ctr"/>
                </a:tc>
                <a:tc>
                  <a:txBody>
                    <a:bodyPr/>
                    <a:lstStyle/>
                    <a:p>
                      <a:pPr algn="r" fontAlgn="ctr"/>
                      <a:r>
                        <a:rPr lang="es-DO" sz="1200" u="none" strike="noStrike">
                          <a:effectLst/>
                        </a:rPr>
                        <a:t>1,970,261</a:t>
                      </a:r>
                      <a:endParaRPr lang="es-DO" sz="1200" b="0" i="0" u="none" strike="noStrike">
                        <a:solidFill>
                          <a:srgbClr val="000000"/>
                        </a:solidFill>
                        <a:effectLst/>
                        <a:latin typeface="Calibri" panose="020F0502020204030204" pitchFamily="34" charset="0"/>
                      </a:endParaRPr>
                    </a:p>
                  </a:txBody>
                  <a:tcPr marL="8767" marR="8767" marT="8767" marB="0" anchor="ctr"/>
                </a:tc>
                <a:tc>
                  <a:txBody>
                    <a:bodyPr/>
                    <a:lstStyle/>
                    <a:p>
                      <a:pPr algn="r" fontAlgn="ctr"/>
                      <a:r>
                        <a:rPr lang="es-DO" sz="1200" u="none" strike="noStrike">
                          <a:effectLst/>
                        </a:rPr>
                        <a:t>2,036,675</a:t>
                      </a:r>
                      <a:endParaRPr lang="es-DO" sz="1200" b="0" i="0" u="none" strike="noStrike">
                        <a:solidFill>
                          <a:srgbClr val="000000"/>
                        </a:solidFill>
                        <a:effectLst/>
                        <a:latin typeface="Calibri" panose="020F0502020204030204" pitchFamily="34" charset="0"/>
                      </a:endParaRPr>
                    </a:p>
                  </a:txBody>
                  <a:tcPr marL="8767" marR="8767" marT="8767" marB="0" anchor="ctr"/>
                </a:tc>
                <a:tc>
                  <a:txBody>
                    <a:bodyPr/>
                    <a:lstStyle/>
                    <a:p>
                      <a:pPr algn="r" fontAlgn="ctr"/>
                      <a:r>
                        <a:rPr lang="es-DO" sz="1200" u="none" strike="noStrike">
                          <a:effectLst/>
                        </a:rPr>
                        <a:t>2,085,170</a:t>
                      </a:r>
                      <a:endParaRPr lang="es-DO" sz="1200" b="0" i="0" u="none" strike="noStrike">
                        <a:solidFill>
                          <a:srgbClr val="000000"/>
                        </a:solidFill>
                        <a:effectLst/>
                        <a:latin typeface="Calibri" panose="020F0502020204030204" pitchFamily="34" charset="0"/>
                      </a:endParaRPr>
                    </a:p>
                  </a:txBody>
                  <a:tcPr marL="8767" marR="8767" marT="8767" marB="0" anchor="ctr"/>
                </a:tc>
                <a:tc>
                  <a:txBody>
                    <a:bodyPr/>
                    <a:lstStyle/>
                    <a:p>
                      <a:pPr algn="r" fontAlgn="ctr"/>
                      <a:r>
                        <a:rPr lang="es-DO" sz="1200" u="none" strike="noStrike" dirty="0">
                          <a:effectLst/>
                        </a:rPr>
                        <a:t>2,087,407</a:t>
                      </a:r>
                      <a:endParaRPr lang="es-DO" sz="1200" b="0" i="0" u="none" strike="noStrike" dirty="0">
                        <a:solidFill>
                          <a:srgbClr val="000000"/>
                        </a:solidFill>
                        <a:effectLst/>
                        <a:latin typeface="Calibri" panose="020F0502020204030204" pitchFamily="34" charset="0"/>
                      </a:endParaRPr>
                    </a:p>
                  </a:txBody>
                  <a:tcPr marL="8767" marR="8767" marT="8767" marB="0" anchor="ctr"/>
                </a:tc>
                <a:tc>
                  <a:txBody>
                    <a:bodyPr/>
                    <a:lstStyle/>
                    <a:p>
                      <a:pPr algn="r" fontAlgn="ctr"/>
                      <a:r>
                        <a:rPr lang="es-DO" sz="1200" u="none" strike="noStrike" dirty="0">
                          <a:effectLst/>
                        </a:rPr>
                        <a:t>2,069,829</a:t>
                      </a:r>
                      <a:endParaRPr lang="es-DO" sz="1200" b="0" i="0" u="none" strike="noStrike" dirty="0">
                        <a:solidFill>
                          <a:srgbClr val="000000"/>
                        </a:solidFill>
                        <a:effectLst/>
                        <a:latin typeface="Calibri" panose="020F0502020204030204" pitchFamily="34" charset="0"/>
                      </a:endParaRPr>
                    </a:p>
                  </a:txBody>
                  <a:tcPr marL="8767" marR="8767" marT="8767" marB="0" anchor="ctr"/>
                </a:tc>
                <a:tc>
                  <a:txBody>
                    <a:bodyPr/>
                    <a:lstStyle/>
                    <a:p>
                      <a:pPr algn="r" fontAlgn="ctr"/>
                      <a:r>
                        <a:rPr lang="es-DO" sz="1200" u="none" strike="noStrike">
                          <a:effectLst/>
                        </a:rPr>
                        <a:t>2,051,250</a:t>
                      </a:r>
                      <a:endParaRPr lang="es-DO" sz="1200" b="0" i="0" u="none" strike="noStrike">
                        <a:solidFill>
                          <a:srgbClr val="000000"/>
                        </a:solidFill>
                        <a:effectLst/>
                        <a:latin typeface="Calibri" panose="020F0502020204030204" pitchFamily="34" charset="0"/>
                      </a:endParaRPr>
                    </a:p>
                  </a:txBody>
                  <a:tcPr marL="8767" marR="8767" marT="8767" marB="0" anchor="ctr"/>
                </a:tc>
                <a:tc>
                  <a:txBody>
                    <a:bodyPr/>
                    <a:lstStyle/>
                    <a:p>
                      <a:pPr algn="ctr" fontAlgn="ctr"/>
                      <a:r>
                        <a:rPr lang="es-DO" sz="1200" b="1" u="none" strike="noStrike" dirty="0">
                          <a:effectLst/>
                        </a:rPr>
                        <a:t>80,989</a:t>
                      </a:r>
                      <a:endParaRPr lang="es-DO" sz="1200" b="1" i="0" u="none" strike="noStrike" dirty="0">
                        <a:solidFill>
                          <a:srgbClr val="000000"/>
                        </a:solidFill>
                        <a:effectLst/>
                        <a:latin typeface="Calibri" panose="020F0502020204030204" pitchFamily="34" charset="0"/>
                      </a:endParaRPr>
                    </a:p>
                  </a:txBody>
                  <a:tcPr marL="8767" marR="8767" marT="8767" marB="0" anchor="ctr"/>
                </a:tc>
                <a:tc>
                  <a:txBody>
                    <a:bodyPr/>
                    <a:lstStyle/>
                    <a:p>
                      <a:pPr algn="ctr" fontAlgn="ctr"/>
                      <a:r>
                        <a:rPr lang="es-DO" sz="1200" b="1" u="none" strike="noStrike" dirty="0">
                          <a:effectLst/>
                        </a:rPr>
                        <a:t>4.11%</a:t>
                      </a:r>
                      <a:endParaRPr lang="es-DO" sz="1200" b="1" i="0" u="none" strike="noStrike" dirty="0">
                        <a:solidFill>
                          <a:srgbClr val="000000"/>
                        </a:solidFill>
                        <a:effectLst/>
                        <a:latin typeface="Calibri" panose="020F0502020204030204" pitchFamily="34" charset="0"/>
                      </a:endParaRPr>
                    </a:p>
                  </a:txBody>
                  <a:tcPr marL="8767" marR="8767" marT="8767" marB="0" anchor="ctr"/>
                </a:tc>
                <a:extLst>
                  <a:ext uri="{0D108BD9-81ED-4DB2-BD59-A6C34878D82A}">
                    <a16:rowId xmlns:a16="http://schemas.microsoft.com/office/drawing/2014/main" val="476731163"/>
                  </a:ext>
                </a:extLst>
              </a:tr>
              <a:tr h="175347">
                <a:tc>
                  <a:txBody>
                    <a:bodyPr/>
                    <a:lstStyle/>
                    <a:p>
                      <a:pPr algn="l" fontAlgn="ctr"/>
                      <a:r>
                        <a:rPr lang="es-DO" sz="1400" b="1" u="none" strike="noStrike" dirty="0">
                          <a:effectLst/>
                        </a:rPr>
                        <a:t>Sector Semioficial</a:t>
                      </a:r>
                      <a:endParaRPr lang="es-DO" sz="1400" b="1" i="0" u="none" strike="noStrike" dirty="0">
                        <a:solidFill>
                          <a:srgbClr val="000000"/>
                        </a:solidFill>
                        <a:effectLst/>
                        <a:latin typeface="Calibri" panose="020F0502020204030204" pitchFamily="34" charset="0"/>
                      </a:endParaRPr>
                    </a:p>
                  </a:txBody>
                  <a:tcPr marL="8767" marR="8767" marT="8767" marB="0" anchor="ctr"/>
                </a:tc>
                <a:tc>
                  <a:txBody>
                    <a:bodyPr/>
                    <a:lstStyle/>
                    <a:p>
                      <a:pPr algn="r" fontAlgn="ctr"/>
                      <a:r>
                        <a:rPr lang="es-DO" sz="1200" u="none" strike="noStrike">
                          <a:effectLst/>
                        </a:rPr>
                        <a:t>66,430</a:t>
                      </a:r>
                      <a:endParaRPr lang="es-DO" sz="1200" b="0" i="0" u="none" strike="noStrike">
                        <a:solidFill>
                          <a:srgbClr val="000000"/>
                        </a:solidFill>
                        <a:effectLst/>
                        <a:latin typeface="Calibri" panose="020F0502020204030204" pitchFamily="34" charset="0"/>
                      </a:endParaRPr>
                    </a:p>
                  </a:txBody>
                  <a:tcPr marL="8767" marR="8767" marT="8767" marB="0" anchor="ctr"/>
                </a:tc>
                <a:tc>
                  <a:txBody>
                    <a:bodyPr/>
                    <a:lstStyle/>
                    <a:p>
                      <a:pPr algn="r" fontAlgn="ctr"/>
                      <a:r>
                        <a:rPr lang="es-DO" sz="1200" u="none" strike="noStrike">
                          <a:effectLst/>
                        </a:rPr>
                        <a:t>63,611</a:t>
                      </a:r>
                      <a:endParaRPr lang="es-DO" sz="1200" b="0" i="0" u="none" strike="noStrike">
                        <a:solidFill>
                          <a:srgbClr val="000000"/>
                        </a:solidFill>
                        <a:effectLst/>
                        <a:latin typeface="Calibri" panose="020F0502020204030204" pitchFamily="34" charset="0"/>
                      </a:endParaRPr>
                    </a:p>
                  </a:txBody>
                  <a:tcPr marL="8767" marR="8767" marT="8767" marB="0" anchor="ctr"/>
                </a:tc>
                <a:tc>
                  <a:txBody>
                    <a:bodyPr/>
                    <a:lstStyle/>
                    <a:p>
                      <a:pPr algn="r" fontAlgn="ctr"/>
                      <a:r>
                        <a:rPr lang="es-DO" sz="1200" u="none" strike="noStrike">
                          <a:effectLst/>
                        </a:rPr>
                        <a:t>59,642</a:t>
                      </a:r>
                      <a:endParaRPr lang="es-DO" sz="1200" b="0" i="0" u="none" strike="noStrike">
                        <a:solidFill>
                          <a:srgbClr val="000000"/>
                        </a:solidFill>
                        <a:effectLst/>
                        <a:latin typeface="Calibri" panose="020F0502020204030204" pitchFamily="34" charset="0"/>
                      </a:endParaRPr>
                    </a:p>
                  </a:txBody>
                  <a:tcPr marL="8767" marR="8767" marT="8767" marB="0" anchor="ctr"/>
                </a:tc>
                <a:tc>
                  <a:txBody>
                    <a:bodyPr/>
                    <a:lstStyle/>
                    <a:p>
                      <a:pPr algn="r" fontAlgn="ctr"/>
                      <a:r>
                        <a:rPr lang="es-DO" sz="1200" u="none" strike="noStrike">
                          <a:effectLst/>
                        </a:rPr>
                        <a:t>57,325</a:t>
                      </a:r>
                      <a:endParaRPr lang="es-DO" sz="1200" b="0" i="0" u="none" strike="noStrike">
                        <a:solidFill>
                          <a:srgbClr val="000000"/>
                        </a:solidFill>
                        <a:effectLst/>
                        <a:latin typeface="Calibri" panose="020F0502020204030204" pitchFamily="34" charset="0"/>
                      </a:endParaRPr>
                    </a:p>
                  </a:txBody>
                  <a:tcPr marL="8767" marR="8767" marT="8767" marB="0" anchor="ctr"/>
                </a:tc>
                <a:tc>
                  <a:txBody>
                    <a:bodyPr/>
                    <a:lstStyle/>
                    <a:p>
                      <a:pPr algn="r" fontAlgn="ctr"/>
                      <a:r>
                        <a:rPr lang="es-DO" sz="1200" u="none" strike="noStrike">
                          <a:effectLst/>
                        </a:rPr>
                        <a:t>51,557</a:t>
                      </a:r>
                      <a:endParaRPr lang="es-DO" sz="1200" b="0" i="0" u="none" strike="noStrike">
                        <a:solidFill>
                          <a:srgbClr val="000000"/>
                        </a:solidFill>
                        <a:effectLst/>
                        <a:latin typeface="Calibri" panose="020F0502020204030204" pitchFamily="34" charset="0"/>
                      </a:endParaRPr>
                    </a:p>
                  </a:txBody>
                  <a:tcPr marL="8767" marR="8767" marT="8767" marB="0" anchor="ctr"/>
                </a:tc>
                <a:tc>
                  <a:txBody>
                    <a:bodyPr/>
                    <a:lstStyle/>
                    <a:p>
                      <a:pPr algn="r" fontAlgn="ctr"/>
                      <a:r>
                        <a:rPr lang="es-DO" sz="1200" u="none" strike="noStrike">
                          <a:effectLst/>
                        </a:rPr>
                        <a:t>47,507</a:t>
                      </a:r>
                      <a:endParaRPr lang="es-DO" sz="1200" b="0" i="0" u="none" strike="noStrike">
                        <a:solidFill>
                          <a:srgbClr val="000000"/>
                        </a:solidFill>
                        <a:effectLst/>
                        <a:latin typeface="Calibri" panose="020F0502020204030204" pitchFamily="34" charset="0"/>
                      </a:endParaRPr>
                    </a:p>
                  </a:txBody>
                  <a:tcPr marL="8767" marR="8767" marT="8767" marB="0" anchor="ctr"/>
                </a:tc>
                <a:tc>
                  <a:txBody>
                    <a:bodyPr/>
                    <a:lstStyle/>
                    <a:p>
                      <a:pPr algn="ctr" fontAlgn="ctr"/>
                      <a:r>
                        <a:rPr lang="es-DO" sz="1200" b="1" u="none" strike="noStrike">
                          <a:effectLst/>
                        </a:rPr>
                        <a:t>-18,923</a:t>
                      </a:r>
                      <a:endParaRPr lang="es-DO" sz="1200" b="1" i="0" u="none" strike="noStrike">
                        <a:solidFill>
                          <a:srgbClr val="000000"/>
                        </a:solidFill>
                        <a:effectLst/>
                        <a:latin typeface="Calibri" panose="020F0502020204030204" pitchFamily="34" charset="0"/>
                      </a:endParaRPr>
                    </a:p>
                  </a:txBody>
                  <a:tcPr marL="8767" marR="8767" marT="8767" marB="0" anchor="ctr"/>
                </a:tc>
                <a:tc>
                  <a:txBody>
                    <a:bodyPr/>
                    <a:lstStyle/>
                    <a:p>
                      <a:pPr algn="ctr" fontAlgn="ctr"/>
                      <a:r>
                        <a:rPr lang="es-DO" sz="1200" b="1" u="none" strike="noStrike" dirty="0">
                          <a:effectLst/>
                        </a:rPr>
                        <a:t>-28.49%</a:t>
                      </a:r>
                      <a:endParaRPr lang="es-DO" sz="1200" b="1" i="0" u="none" strike="noStrike" dirty="0">
                        <a:solidFill>
                          <a:srgbClr val="000000"/>
                        </a:solidFill>
                        <a:effectLst/>
                        <a:latin typeface="Calibri" panose="020F0502020204030204" pitchFamily="34" charset="0"/>
                      </a:endParaRPr>
                    </a:p>
                  </a:txBody>
                  <a:tcPr marL="8767" marR="8767" marT="8767" marB="0" anchor="ctr"/>
                </a:tc>
                <a:extLst>
                  <a:ext uri="{0D108BD9-81ED-4DB2-BD59-A6C34878D82A}">
                    <a16:rowId xmlns:a16="http://schemas.microsoft.com/office/drawing/2014/main" val="318676569"/>
                  </a:ext>
                </a:extLst>
              </a:tr>
              <a:tr h="175347">
                <a:tc>
                  <a:txBody>
                    <a:bodyPr/>
                    <a:lstStyle/>
                    <a:p>
                      <a:pPr algn="l" fontAlgn="ctr"/>
                      <a:r>
                        <a:rPr lang="es-DO" sz="1400" b="1" u="none" strike="noStrike" dirty="0">
                          <a:effectLst/>
                        </a:rPr>
                        <a:t>Matrícula sector público y semioficial</a:t>
                      </a:r>
                      <a:endParaRPr lang="es-DO" sz="1400" b="1" i="0" u="none" strike="noStrike" dirty="0">
                        <a:solidFill>
                          <a:srgbClr val="000000"/>
                        </a:solidFill>
                        <a:effectLst/>
                        <a:latin typeface="Calibri" panose="020F0502020204030204" pitchFamily="34" charset="0"/>
                      </a:endParaRPr>
                    </a:p>
                  </a:txBody>
                  <a:tcPr marL="8767" marR="8767" marT="8767" marB="0" anchor="ctr"/>
                </a:tc>
                <a:tc>
                  <a:txBody>
                    <a:bodyPr/>
                    <a:lstStyle/>
                    <a:p>
                      <a:pPr algn="r" fontAlgn="ctr"/>
                      <a:r>
                        <a:rPr lang="es-DO" sz="1200" u="none" strike="noStrike">
                          <a:effectLst/>
                        </a:rPr>
                        <a:t>2,036,691</a:t>
                      </a:r>
                      <a:endParaRPr lang="es-DO" sz="1200" b="0" i="0" u="none" strike="noStrike">
                        <a:solidFill>
                          <a:srgbClr val="000000"/>
                        </a:solidFill>
                        <a:effectLst/>
                        <a:latin typeface="Calibri" panose="020F0502020204030204" pitchFamily="34" charset="0"/>
                      </a:endParaRPr>
                    </a:p>
                  </a:txBody>
                  <a:tcPr marL="8767" marR="8767" marT="8767" marB="0" anchor="ctr"/>
                </a:tc>
                <a:tc>
                  <a:txBody>
                    <a:bodyPr/>
                    <a:lstStyle/>
                    <a:p>
                      <a:pPr algn="r" fontAlgn="ctr"/>
                      <a:r>
                        <a:rPr lang="es-DO" sz="1200" u="none" strike="noStrike">
                          <a:effectLst/>
                        </a:rPr>
                        <a:t>2,100,286</a:t>
                      </a:r>
                      <a:endParaRPr lang="es-DO" sz="1200" b="0" i="0" u="none" strike="noStrike">
                        <a:solidFill>
                          <a:srgbClr val="000000"/>
                        </a:solidFill>
                        <a:effectLst/>
                        <a:latin typeface="Calibri" panose="020F0502020204030204" pitchFamily="34" charset="0"/>
                      </a:endParaRPr>
                    </a:p>
                  </a:txBody>
                  <a:tcPr marL="8767" marR="8767" marT="8767" marB="0" anchor="ctr"/>
                </a:tc>
                <a:tc>
                  <a:txBody>
                    <a:bodyPr/>
                    <a:lstStyle/>
                    <a:p>
                      <a:pPr algn="r" fontAlgn="ctr"/>
                      <a:r>
                        <a:rPr lang="es-DO" sz="1200" u="none" strike="noStrike">
                          <a:effectLst/>
                        </a:rPr>
                        <a:t>2,144,812</a:t>
                      </a:r>
                      <a:endParaRPr lang="es-DO" sz="1200" b="0" i="0" u="none" strike="noStrike">
                        <a:solidFill>
                          <a:srgbClr val="000000"/>
                        </a:solidFill>
                        <a:effectLst/>
                        <a:latin typeface="Calibri" panose="020F0502020204030204" pitchFamily="34" charset="0"/>
                      </a:endParaRPr>
                    </a:p>
                  </a:txBody>
                  <a:tcPr marL="8767" marR="8767" marT="8767" marB="0" anchor="ctr"/>
                </a:tc>
                <a:tc>
                  <a:txBody>
                    <a:bodyPr/>
                    <a:lstStyle/>
                    <a:p>
                      <a:pPr algn="r" fontAlgn="ctr"/>
                      <a:r>
                        <a:rPr lang="es-DO" sz="1200" u="none" strike="noStrike">
                          <a:effectLst/>
                        </a:rPr>
                        <a:t>2,144,732</a:t>
                      </a:r>
                      <a:endParaRPr lang="es-DO" sz="1200" b="0" i="0" u="none" strike="noStrike">
                        <a:solidFill>
                          <a:srgbClr val="000000"/>
                        </a:solidFill>
                        <a:effectLst/>
                        <a:latin typeface="Calibri" panose="020F0502020204030204" pitchFamily="34" charset="0"/>
                      </a:endParaRPr>
                    </a:p>
                  </a:txBody>
                  <a:tcPr marL="8767" marR="8767" marT="8767" marB="0" anchor="ctr"/>
                </a:tc>
                <a:tc>
                  <a:txBody>
                    <a:bodyPr/>
                    <a:lstStyle/>
                    <a:p>
                      <a:pPr algn="r" fontAlgn="ctr"/>
                      <a:r>
                        <a:rPr lang="es-DO" sz="1200" u="none" strike="noStrike">
                          <a:effectLst/>
                        </a:rPr>
                        <a:t>2,121,386</a:t>
                      </a:r>
                      <a:endParaRPr lang="es-DO" sz="1200" b="0" i="0" u="none" strike="noStrike">
                        <a:solidFill>
                          <a:srgbClr val="000000"/>
                        </a:solidFill>
                        <a:effectLst/>
                        <a:latin typeface="Calibri" panose="020F0502020204030204" pitchFamily="34" charset="0"/>
                      </a:endParaRPr>
                    </a:p>
                  </a:txBody>
                  <a:tcPr marL="8767" marR="8767" marT="8767" marB="0" anchor="ctr"/>
                </a:tc>
                <a:tc>
                  <a:txBody>
                    <a:bodyPr/>
                    <a:lstStyle/>
                    <a:p>
                      <a:pPr algn="r" fontAlgn="ctr"/>
                      <a:r>
                        <a:rPr lang="es-DO" sz="1200" u="none" strike="noStrike">
                          <a:effectLst/>
                        </a:rPr>
                        <a:t>2,098,757</a:t>
                      </a:r>
                      <a:endParaRPr lang="es-DO" sz="1200" b="0" i="0" u="none" strike="noStrike">
                        <a:solidFill>
                          <a:srgbClr val="000000"/>
                        </a:solidFill>
                        <a:effectLst/>
                        <a:latin typeface="Calibri" panose="020F0502020204030204" pitchFamily="34" charset="0"/>
                      </a:endParaRPr>
                    </a:p>
                  </a:txBody>
                  <a:tcPr marL="8767" marR="8767" marT="8767" marB="0" anchor="ctr"/>
                </a:tc>
                <a:tc>
                  <a:txBody>
                    <a:bodyPr/>
                    <a:lstStyle/>
                    <a:p>
                      <a:pPr algn="ctr" fontAlgn="ctr"/>
                      <a:r>
                        <a:rPr lang="es-DO" sz="1200" b="1" u="none" strike="noStrike">
                          <a:effectLst/>
                        </a:rPr>
                        <a:t>62,066</a:t>
                      </a:r>
                      <a:endParaRPr lang="es-DO" sz="1200" b="1" i="0" u="none" strike="noStrike">
                        <a:solidFill>
                          <a:srgbClr val="000000"/>
                        </a:solidFill>
                        <a:effectLst/>
                        <a:latin typeface="Calibri" panose="020F0502020204030204" pitchFamily="34" charset="0"/>
                      </a:endParaRPr>
                    </a:p>
                  </a:txBody>
                  <a:tcPr marL="8767" marR="8767" marT="8767" marB="0" anchor="ctr"/>
                </a:tc>
                <a:tc>
                  <a:txBody>
                    <a:bodyPr/>
                    <a:lstStyle/>
                    <a:p>
                      <a:pPr algn="ctr" fontAlgn="ctr"/>
                      <a:r>
                        <a:rPr lang="es-DO" sz="1200" b="1" u="none" strike="noStrike" dirty="0">
                          <a:effectLst/>
                        </a:rPr>
                        <a:t>3.05%</a:t>
                      </a:r>
                      <a:endParaRPr lang="es-DO" sz="1200" b="1" i="0" u="none" strike="noStrike" dirty="0">
                        <a:solidFill>
                          <a:srgbClr val="000000"/>
                        </a:solidFill>
                        <a:effectLst/>
                        <a:latin typeface="Calibri" panose="020F0502020204030204" pitchFamily="34" charset="0"/>
                      </a:endParaRPr>
                    </a:p>
                  </a:txBody>
                  <a:tcPr marL="8767" marR="8767" marT="8767" marB="0" anchor="ctr"/>
                </a:tc>
                <a:extLst>
                  <a:ext uri="{0D108BD9-81ED-4DB2-BD59-A6C34878D82A}">
                    <a16:rowId xmlns:a16="http://schemas.microsoft.com/office/drawing/2014/main" val="984767351"/>
                  </a:ext>
                </a:extLst>
              </a:tr>
              <a:tr h="175347">
                <a:tc>
                  <a:txBody>
                    <a:bodyPr/>
                    <a:lstStyle/>
                    <a:p>
                      <a:pPr algn="l" fontAlgn="ctr"/>
                      <a:r>
                        <a:rPr lang="es-DO" sz="1400" b="1" u="none" strike="noStrike" dirty="0">
                          <a:effectLst/>
                        </a:rPr>
                        <a:t>Matrícula Sector Privado</a:t>
                      </a:r>
                      <a:endParaRPr lang="es-DO" sz="1400" b="1" i="0" u="none" strike="noStrike" dirty="0">
                        <a:solidFill>
                          <a:srgbClr val="000000"/>
                        </a:solidFill>
                        <a:effectLst/>
                        <a:latin typeface="Calibri" panose="020F0502020204030204" pitchFamily="34" charset="0"/>
                      </a:endParaRPr>
                    </a:p>
                  </a:txBody>
                  <a:tcPr marL="8767" marR="8767" marT="8767" marB="0" anchor="ctr"/>
                </a:tc>
                <a:tc>
                  <a:txBody>
                    <a:bodyPr/>
                    <a:lstStyle/>
                    <a:p>
                      <a:pPr algn="r" fontAlgn="ctr"/>
                      <a:r>
                        <a:rPr lang="es-DO" sz="1200" u="none" strike="noStrike">
                          <a:effectLst/>
                        </a:rPr>
                        <a:t>654,022</a:t>
                      </a:r>
                      <a:endParaRPr lang="es-DO" sz="1200" b="0" i="0" u="none" strike="noStrike">
                        <a:solidFill>
                          <a:srgbClr val="000000"/>
                        </a:solidFill>
                        <a:effectLst/>
                        <a:latin typeface="Calibri" panose="020F0502020204030204" pitchFamily="34" charset="0"/>
                      </a:endParaRPr>
                    </a:p>
                  </a:txBody>
                  <a:tcPr marL="8767" marR="8767" marT="8767" marB="0" anchor="ctr"/>
                </a:tc>
                <a:tc>
                  <a:txBody>
                    <a:bodyPr/>
                    <a:lstStyle/>
                    <a:p>
                      <a:pPr algn="r" fontAlgn="ctr"/>
                      <a:r>
                        <a:rPr lang="es-DO" sz="1200" u="none" strike="noStrike">
                          <a:effectLst/>
                        </a:rPr>
                        <a:t>655,777</a:t>
                      </a:r>
                      <a:endParaRPr lang="es-DO" sz="1200" b="0" i="0" u="none" strike="noStrike">
                        <a:solidFill>
                          <a:srgbClr val="000000"/>
                        </a:solidFill>
                        <a:effectLst/>
                        <a:latin typeface="Calibri" panose="020F0502020204030204" pitchFamily="34" charset="0"/>
                      </a:endParaRPr>
                    </a:p>
                  </a:txBody>
                  <a:tcPr marL="8767" marR="8767" marT="8767" marB="0" anchor="ctr"/>
                </a:tc>
                <a:tc>
                  <a:txBody>
                    <a:bodyPr/>
                    <a:lstStyle/>
                    <a:p>
                      <a:pPr algn="r" fontAlgn="ctr"/>
                      <a:r>
                        <a:rPr lang="es-DO" sz="1200" u="none" strike="noStrike">
                          <a:effectLst/>
                        </a:rPr>
                        <a:t>638,014</a:t>
                      </a:r>
                      <a:endParaRPr lang="es-DO" sz="1200" b="0" i="0" u="none" strike="noStrike">
                        <a:solidFill>
                          <a:srgbClr val="000000"/>
                        </a:solidFill>
                        <a:effectLst/>
                        <a:latin typeface="Calibri" panose="020F0502020204030204" pitchFamily="34" charset="0"/>
                      </a:endParaRPr>
                    </a:p>
                  </a:txBody>
                  <a:tcPr marL="8767" marR="8767" marT="8767" marB="0" anchor="ctr"/>
                </a:tc>
                <a:tc>
                  <a:txBody>
                    <a:bodyPr/>
                    <a:lstStyle/>
                    <a:p>
                      <a:pPr algn="r" fontAlgn="ctr"/>
                      <a:r>
                        <a:rPr lang="es-DO" sz="1200" u="none" strike="noStrike">
                          <a:effectLst/>
                        </a:rPr>
                        <a:t>628,523</a:t>
                      </a:r>
                      <a:endParaRPr lang="es-DO" sz="1200" b="0" i="0" u="none" strike="noStrike">
                        <a:solidFill>
                          <a:srgbClr val="000000"/>
                        </a:solidFill>
                        <a:effectLst/>
                        <a:latin typeface="Calibri" panose="020F0502020204030204" pitchFamily="34" charset="0"/>
                      </a:endParaRPr>
                    </a:p>
                  </a:txBody>
                  <a:tcPr marL="8767" marR="8767" marT="8767" marB="0" anchor="ctr"/>
                </a:tc>
                <a:tc>
                  <a:txBody>
                    <a:bodyPr/>
                    <a:lstStyle/>
                    <a:p>
                      <a:pPr algn="r" fontAlgn="ctr"/>
                      <a:r>
                        <a:rPr lang="es-DO" sz="1200" u="none" strike="noStrike">
                          <a:effectLst/>
                        </a:rPr>
                        <a:t>627,758</a:t>
                      </a:r>
                      <a:endParaRPr lang="es-DO" sz="1200" b="0" i="0" u="none" strike="noStrike">
                        <a:solidFill>
                          <a:srgbClr val="000000"/>
                        </a:solidFill>
                        <a:effectLst/>
                        <a:latin typeface="Calibri" panose="020F0502020204030204" pitchFamily="34" charset="0"/>
                      </a:endParaRPr>
                    </a:p>
                  </a:txBody>
                  <a:tcPr marL="8767" marR="8767" marT="8767" marB="0" anchor="ctr"/>
                </a:tc>
                <a:tc>
                  <a:txBody>
                    <a:bodyPr/>
                    <a:lstStyle/>
                    <a:p>
                      <a:pPr algn="r" fontAlgn="ctr"/>
                      <a:r>
                        <a:rPr lang="es-DO" sz="1200" u="none" strike="noStrike">
                          <a:effectLst/>
                        </a:rPr>
                        <a:t>637,940</a:t>
                      </a:r>
                      <a:endParaRPr lang="es-DO" sz="1200" b="0" i="0" u="none" strike="noStrike">
                        <a:solidFill>
                          <a:srgbClr val="000000"/>
                        </a:solidFill>
                        <a:effectLst/>
                        <a:latin typeface="Calibri" panose="020F0502020204030204" pitchFamily="34" charset="0"/>
                      </a:endParaRPr>
                    </a:p>
                  </a:txBody>
                  <a:tcPr marL="8767" marR="8767" marT="8767" marB="0" anchor="ctr"/>
                </a:tc>
                <a:tc>
                  <a:txBody>
                    <a:bodyPr/>
                    <a:lstStyle/>
                    <a:p>
                      <a:pPr algn="ctr" fontAlgn="ctr"/>
                      <a:r>
                        <a:rPr lang="es-DO" sz="1200" b="1" u="none" strike="noStrike">
                          <a:effectLst/>
                        </a:rPr>
                        <a:t>-16,082</a:t>
                      </a:r>
                      <a:endParaRPr lang="es-DO" sz="1200" b="1" i="0" u="none" strike="noStrike">
                        <a:solidFill>
                          <a:srgbClr val="000000"/>
                        </a:solidFill>
                        <a:effectLst/>
                        <a:latin typeface="Calibri" panose="020F0502020204030204" pitchFamily="34" charset="0"/>
                      </a:endParaRPr>
                    </a:p>
                  </a:txBody>
                  <a:tcPr marL="8767" marR="8767" marT="8767" marB="0" anchor="ctr"/>
                </a:tc>
                <a:tc>
                  <a:txBody>
                    <a:bodyPr/>
                    <a:lstStyle/>
                    <a:p>
                      <a:pPr algn="ctr" fontAlgn="ctr"/>
                      <a:r>
                        <a:rPr lang="es-DO" sz="1200" b="1" u="none" strike="noStrike" dirty="0">
                          <a:effectLst/>
                        </a:rPr>
                        <a:t>-2.46%</a:t>
                      </a:r>
                      <a:endParaRPr lang="es-DO" sz="1200" b="1" i="0" u="none" strike="noStrike" dirty="0">
                        <a:solidFill>
                          <a:srgbClr val="000000"/>
                        </a:solidFill>
                        <a:effectLst/>
                        <a:latin typeface="Calibri" panose="020F0502020204030204" pitchFamily="34" charset="0"/>
                      </a:endParaRPr>
                    </a:p>
                  </a:txBody>
                  <a:tcPr marL="8767" marR="8767" marT="8767" marB="0" anchor="ctr"/>
                </a:tc>
                <a:extLst>
                  <a:ext uri="{0D108BD9-81ED-4DB2-BD59-A6C34878D82A}">
                    <a16:rowId xmlns:a16="http://schemas.microsoft.com/office/drawing/2014/main" val="1570294807"/>
                  </a:ext>
                </a:extLst>
              </a:tr>
              <a:tr h="350693">
                <a:tc>
                  <a:txBody>
                    <a:bodyPr/>
                    <a:lstStyle/>
                    <a:p>
                      <a:pPr algn="l" fontAlgn="ctr"/>
                      <a:r>
                        <a:rPr lang="es-DO" sz="1400" b="1" u="none" strike="noStrike" dirty="0">
                          <a:effectLst/>
                        </a:rPr>
                        <a:t>Total Matrícula</a:t>
                      </a:r>
                      <a:endParaRPr lang="es-DO" sz="1400" b="1" i="0" u="none" strike="noStrike" dirty="0">
                        <a:solidFill>
                          <a:srgbClr val="000000"/>
                        </a:solidFill>
                        <a:effectLst/>
                        <a:latin typeface="Calibri" panose="020F0502020204030204" pitchFamily="34" charset="0"/>
                      </a:endParaRPr>
                    </a:p>
                  </a:txBody>
                  <a:tcPr marL="8767" marR="8767" marT="8767" marB="0" anchor="ctr"/>
                </a:tc>
                <a:tc>
                  <a:txBody>
                    <a:bodyPr/>
                    <a:lstStyle/>
                    <a:p>
                      <a:pPr algn="r" fontAlgn="ctr"/>
                      <a:r>
                        <a:rPr lang="es-DO" sz="1200" b="1" u="none" strike="noStrike" dirty="0">
                          <a:effectLst/>
                        </a:rPr>
                        <a:t>2,690,713</a:t>
                      </a:r>
                      <a:endParaRPr lang="es-DO" sz="1200" b="1" i="0" u="none" strike="noStrike" dirty="0">
                        <a:solidFill>
                          <a:srgbClr val="000000"/>
                        </a:solidFill>
                        <a:effectLst/>
                        <a:latin typeface="Calibri" panose="020F0502020204030204" pitchFamily="34" charset="0"/>
                      </a:endParaRPr>
                    </a:p>
                  </a:txBody>
                  <a:tcPr marL="8767" marR="8767" marT="8767" marB="0" anchor="ctr"/>
                </a:tc>
                <a:tc>
                  <a:txBody>
                    <a:bodyPr/>
                    <a:lstStyle/>
                    <a:p>
                      <a:pPr algn="r" fontAlgn="ctr"/>
                      <a:r>
                        <a:rPr lang="es-DO" sz="1200" b="1" u="none" strike="noStrike" dirty="0">
                          <a:effectLst/>
                        </a:rPr>
                        <a:t>2,756,063</a:t>
                      </a:r>
                      <a:endParaRPr lang="es-DO" sz="1200" b="1" i="0" u="none" strike="noStrike" dirty="0">
                        <a:solidFill>
                          <a:srgbClr val="000000"/>
                        </a:solidFill>
                        <a:effectLst/>
                        <a:latin typeface="Calibri" panose="020F0502020204030204" pitchFamily="34" charset="0"/>
                      </a:endParaRPr>
                    </a:p>
                  </a:txBody>
                  <a:tcPr marL="8767" marR="8767" marT="8767" marB="0" anchor="ctr"/>
                </a:tc>
                <a:tc>
                  <a:txBody>
                    <a:bodyPr/>
                    <a:lstStyle/>
                    <a:p>
                      <a:pPr algn="r" fontAlgn="ctr"/>
                      <a:r>
                        <a:rPr lang="es-DO" sz="1200" b="1" u="none" strike="noStrike" dirty="0">
                          <a:effectLst/>
                        </a:rPr>
                        <a:t>2,782,826</a:t>
                      </a:r>
                      <a:endParaRPr lang="es-DO" sz="1200" b="1" i="0" u="none" strike="noStrike" dirty="0">
                        <a:solidFill>
                          <a:srgbClr val="000000"/>
                        </a:solidFill>
                        <a:effectLst/>
                        <a:latin typeface="Calibri" panose="020F0502020204030204" pitchFamily="34" charset="0"/>
                      </a:endParaRPr>
                    </a:p>
                  </a:txBody>
                  <a:tcPr marL="8767" marR="8767" marT="8767" marB="0" anchor="ctr"/>
                </a:tc>
                <a:tc>
                  <a:txBody>
                    <a:bodyPr/>
                    <a:lstStyle/>
                    <a:p>
                      <a:pPr algn="r" fontAlgn="ctr"/>
                      <a:r>
                        <a:rPr lang="es-DO" sz="1200" b="1" u="none" strike="noStrike" dirty="0">
                          <a:effectLst/>
                        </a:rPr>
                        <a:t>2,773,255</a:t>
                      </a:r>
                      <a:endParaRPr lang="es-DO" sz="1200" b="1" i="0" u="none" strike="noStrike" dirty="0">
                        <a:solidFill>
                          <a:srgbClr val="000000"/>
                        </a:solidFill>
                        <a:effectLst/>
                        <a:latin typeface="Calibri" panose="020F0502020204030204" pitchFamily="34" charset="0"/>
                      </a:endParaRPr>
                    </a:p>
                  </a:txBody>
                  <a:tcPr marL="8767" marR="8767" marT="8767" marB="0" anchor="ctr"/>
                </a:tc>
                <a:tc>
                  <a:txBody>
                    <a:bodyPr/>
                    <a:lstStyle/>
                    <a:p>
                      <a:pPr algn="r" fontAlgn="ctr"/>
                      <a:r>
                        <a:rPr lang="es-DO" sz="1200" b="1" u="none" strike="noStrike" dirty="0">
                          <a:effectLst/>
                        </a:rPr>
                        <a:t>2,749,144</a:t>
                      </a:r>
                      <a:endParaRPr lang="es-DO" sz="1200" b="1" i="0" u="none" strike="noStrike" dirty="0">
                        <a:solidFill>
                          <a:srgbClr val="000000"/>
                        </a:solidFill>
                        <a:effectLst/>
                        <a:latin typeface="Calibri" panose="020F0502020204030204" pitchFamily="34" charset="0"/>
                      </a:endParaRPr>
                    </a:p>
                  </a:txBody>
                  <a:tcPr marL="8767" marR="8767" marT="8767" marB="0" anchor="ctr"/>
                </a:tc>
                <a:tc>
                  <a:txBody>
                    <a:bodyPr/>
                    <a:lstStyle/>
                    <a:p>
                      <a:pPr algn="r" fontAlgn="ctr"/>
                      <a:r>
                        <a:rPr lang="es-DO" sz="1200" b="1" u="none" strike="noStrike" dirty="0">
                          <a:effectLst/>
                        </a:rPr>
                        <a:t>2,736,697</a:t>
                      </a:r>
                      <a:endParaRPr lang="es-DO" sz="1200" b="1" i="0" u="none" strike="noStrike" dirty="0">
                        <a:solidFill>
                          <a:srgbClr val="000000"/>
                        </a:solidFill>
                        <a:effectLst/>
                        <a:latin typeface="Calibri" panose="020F0502020204030204" pitchFamily="34" charset="0"/>
                      </a:endParaRPr>
                    </a:p>
                  </a:txBody>
                  <a:tcPr marL="8767" marR="8767" marT="8767" marB="0" anchor="ctr"/>
                </a:tc>
                <a:tc>
                  <a:txBody>
                    <a:bodyPr/>
                    <a:lstStyle/>
                    <a:p>
                      <a:pPr algn="ctr" fontAlgn="ctr"/>
                      <a:r>
                        <a:rPr lang="es-DO" sz="1200" b="1" u="none" strike="noStrike" dirty="0">
                          <a:effectLst/>
                        </a:rPr>
                        <a:t>45,984</a:t>
                      </a:r>
                      <a:endParaRPr lang="es-DO" sz="1200" b="1" i="0" u="none" strike="noStrike" dirty="0">
                        <a:solidFill>
                          <a:srgbClr val="000000"/>
                        </a:solidFill>
                        <a:effectLst/>
                        <a:latin typeface="Calibri" panose="020F0502020204030204" pitchFamily="34" charset="0"/>
                      </a:endParaRPr>
                    </a:p>
                  </a:txBody>
                  <a:tcPr marL="8767" marR="8767" marT="8767" marB="0" anchor="ctr"/>
                </a:tc>
                <a:tc>
                  <a:txBody>
                    <a:bodyPr/>
                    <a:lstStyle/>
                    <a:p>
                      <a:pPr algn="ctr" fontAlgn="ctr"/>
                      <a:r>
                        <a:rPr lang="es-DO" sz="1200" b="1" u="none" strike="noStrike" dirty="0">
                          <a:effectLst/>
                        </a:rPr>
                        <a:t>1.71%</a:t>
                      </a:r>
                      <a:endParaRPr lang="es-DO" sz="1200" b="1" i="0" u="none" strike="noStrike" dirty="0">
                        <a:solidFill>
                          <a:srgbClr val="000000"/>
                        </a:solidFill>
                        <a:effectLst/>
                        <a:latin typeface="Calibri" panose="020F0502020204030204" pitchFamily="34" charset="0"/>
                      </a:endParaRPr>
                    </a:p>
                  </a:txBody>
                  <a:tcPr marL="8767" marR="8767" marT="8767" marB="0" anchor="ctr"/>
                </a:tc>
                <a:extLst>
                  <a:ext uri="{0D108BD9-81ED-4DB2-BD59-A6C34878D82A}">
                    <a16:rowId xmlns:a16="http://schemas.microsoft.com/office/drawing/2014/main" val="3463091171"/>
                  </a:ext>
                </a:extLst>
              </a:tr>
              <a:tr h="350693">
                <a:tc>
                  <a:txBody>
                    <a:bodyPr/>
                    <a:lstStyle/>
                    <a:p>
                      <a:pPr algn="l" fontAlgn="b"/>
                      <a:r>
                        <a:rPr lang="es-DO" sz="1400" b="1" u="none" strike="noStrike" dirty="0">
                          <a:effectLst/>
                        </a:rPr>
                        <a:t>% Sector público y semioficial sobre total de la matrícula</a:t>
                      </a:r>
                      <a:endParaRPr lang="es-DO" sz="1400" b="1" i="0" u="none" strike="noStrike" dirty="0">
                        <a:solidFill>
                          <a:srgbClr val="000000"/>
                        </a:solidFill>
                        <a:effectLst/>
                        <a:latin typeface="Calibri" panose="020F0502020204030204" pitchFamily="34" charset="0"/>
                      </a:endParaRPr>
                    </a:p>
                  </a:txBody>
                  <a:tcPr marL="8767" marR="8767" marT="8767" marB="0" anchor="b"/>
                </a:tc>
                <a:tc>
                  <a:txBody>
                    <a:bodyPr/>
                    <a:lstStyle/>
                    <a:p>
                      <a:pPr algn="ctr" fontAlgn="ctr"/>
                      <a:r>
                        <a:rPr lang="es-DO" sz="1200" b="1" u="none" strike="noStrike" dirty="0">
                          <a:effectLst/>
                        </a:rPr>
                        <a:t>75.7%</a:t>
                      </a:r>
                      <a:endParaRPr lang="es-DO" sz="1200" b="1" i="0" u="none" strike="noStrike" dirty="0">
                        <a:solidFill>
                          <a:srgbClr val="000000"/>
                        </a:solidFill>
                        <a:effectLst/>
                        <a:latin typeface="Calibri" panose="020F0502020204030204" pitchFamily="34" charset="0"/>
                      </a:endParaRPr>
                    </a:p>
                  </a:txBody>
                  <a:tcPr marL="8767" marR="8767" marT="8767" marB="0" anchor="ctr"/>
                </a:tc>
                <a:tc>
                  <a:txBody>
                    <a:bodyPr/>
                    <a:lstStyle/>
                    <a:p>
                      <a:pPr algn="ctr" fontAlgn="ctr"/>
                      <a:r>
                        <a:rPr lang="es-DO" sz="1200" b="1" u="none" strike="noStrike" dirty="0">
                          <a:effectLst/>
                        </a:rPr>
                        <a:t>76.2%</a:t>
                      </a:r>
                      <a:endParaRPr lang="es-DO" sz="1200" b="1" i="0" u="none" strike="noStrike" dirty="0">
                        <a:solidFill>
                          <a:srgbClr val="000000"/>
                        </a:solidFill>
                        <a:effectLst/>
                        <a:latin typeface="Calibri" panose="020F0502020204030204" pitchFamily="34" charset="0"/>
                      </a:endParaRPr>
                    </a:p>
                  </a:txBody>
                  <a:tcPr marL="8767" marR="8767" marT="8767" marB="0" anchor="ctr"/>
                </a:tc>
                <a:tc>
                  <a:txBody>
                    <a:bodyPr/>
                    <a:lstStyle/>
                    <a:p>
                      <a:pPr algn="ctr" fontAlgn="ctr"/>
                      <a:r>
                        <a:rPr lang="es-DO" sz="1200" b="1" u="none" strike="noStrike" dirty="0">
                          <a:effectLst/>
                        </a:rPr>
                        <a:t>77.1%</a:t>
                      </a:r>
                      <a:endParaRPr lang="es-DO" sz="1200" b="1" i="0" u="none" strike="noStrike" dirty="0">
                        <a:solidFill>
                          <a:srgbClr val="000000"/>
                        </a:solidFill>
                        <a:effectLst/>
                        <a:latin typeface="Calibri" panose="020F0502020204030204" pitchFamily="34" charset="0"/>
                      </a:endParaRPr>
                    </a:p>
                  </a:txBody>
                  <a:tcPr marL="8767" marR="8767" marT="8767" marB="0" anchor="ctr"/>
                </a:tc>
                <a:tc>
                  <a:txBody>
                    <a:bodyPr/>
                    <a:lstStyle/>
                    <a:p>
                      <a:pPr algn="ctr" fontAlgn="ctr"/>
                      <a:r>
                        <a:rPr lang="es-DO" sz="1200" b="1" u="none" strike="noStrike" dirty="0">
                          <a:effectLst/>
                        </a:rPr>
                        <a:t>77.3%</a:t>
                      </a:r>
                      <a:endParaRPr lang="es-DO" sz="1200" b="1" i="0" u="none" strike="noStrike" dirty="0">
                        <a:solidFill>
                          <a:srgbClr val="000000"/>
                        </a:solidFill>
                        <a:effectLst/>
                        <a:latin typeface="Calibri" panose="020F0502020204030204" pitchFamily="34" charset="0"/>
                      </a:endParaRPr>
                    </a:p>
                  </a:txBody>
                  <a:tcPr marL="8767" marR="8767" marT="8767" marB="0" anchor="ctr"/>
                </a:tc>
                <a:tc>
                  <a:txBody>
                    <a:bodyPr/>
                    <a:lstStyle/>
                    <a:p>
                      <a:pPr algn="ctr" fontAlgn="ctr"/>
                      <a:r>
                        <a:rPr lang="es-DO" sz="1200" b="1" u="none" strike="noStrike" dirty="0">
                          <a:effectLst/>
                        </a:rPr>
                        <a:t>77.2%</a:t>
                      </a:r>
                      <a:endParaRPr lang="es-DO" sz="1200" b="1" i="0" u="none" strike="noStrike" dirty="0">
                        <a:solidFill>
                          <a:srgbClr val="000000"/>
                        </a:solidFill>
                        <a:effectLst/>
                        <a:latin typeface="Calibri" panose="020F0502020204030204" pitchFamily="34" charset="0"/>
                      </a:endParaRPr>
                    </a:p>
                  </a:txBody>
                  <a:tcPr marL="8767" marR="8767" marT="8767" marB="0" anchor="ctr"/>
                </a:tc>
                <a:tc>
                  <a:txBody>
                    <a:bodyPr/>
                    <a:lstStyle/>
                    <a:p>
                      <a:pPr algn="ctr" fontAlgn="ctr"/>
                      <a:r>
                        <a:rPr lang="es-DO" sz="1200" b="1" u="none" strike="noStrike" dirty="0">
                          <a:effectLst/>
                        </a:rPr>
                        <a:t>76.7%</a:t>
                      </a:r>
                      <a:endParaRPr lang="es-DO" sz="1200" b="1" i="0" u="none" strike="noStrike" dirty="0">
                        <a:solidFill>
                          <a:srgbClr val="000000"/>
                        </a:solidFill>
                        <a:effectLst/>
                        <a:latin typeface="Calibri" panose="020F0502020204030204" pitchFamily="34" charset="0"/>
                      </a:endParaRPr>
                    </a:p>
                  </a:txBody>
                  <a:tcPr marL="8767" marR="8767" marT="8767" marB="0" anchor="ctr"/>
                </a:tc>
                <a:tc>
                  <a:txBody>
                    <a:bodyPr/>
                    <a:lstStyle/>
                    <a:p>
                      <a:pPr algn="ctr" fontAlgn="ctr"/>
                      <a:r>
                        <a:rPr lang="es-DO" sz="1200" b="1" u="none" strike="noStrike" dirty="0">
                          <a:effectLst/>
                        </a:rPr>
                        <a:t>1.0%</a:t>
                      </a:r>
                      <a:endParaRPr lang="es-DO" sz="1200" b="1" i="0" u="none" strike="noStrike" dirty="0">
                        <a:solidFill>
                          <a:srgbClr val="000000"/>
                        </a:solidFill>
                        <a:effectLst/>
                        <a:latin typeface="Calibri" panose="020F0502020204030204" pitchFamily="34" charset="0"/>
                      </a:endParaRPr>
                    </a:p>
                  </a:txBody>
                  <a:tcPr marL="8767" marR="8767" marT="8767" marB="0" anchor="ctr"/>
                </a:tc>
                <a:tc>
                  <a:txBody>
                    <a:bodyPr/>
                    <a:lstStyle/>
                    <a:p>
                      <a:pPr algn="l" fontAlgn="b"/>
                      <a:r>
                        <a:rPr lang="es-DO" sz="1200" b="1" u="none" strike="noStrike" dirty="0">
                          <a:effectLst/>
                        </a:rPr>
                        <a:t> </a:t>
                      </a:r>
                      <a:endParaRPr lang="es-DO" sz="1200" b="1" i="0" u="none" strike="noStrike" dirty="0">
                        <a:solidFill>
                          <a:srgbClr val="000000"/>
                        </a:solidFill>
                        <a:effectLst/>
                        <a:latin typeface="Calibri" panose="020F0502020204030204" pitchFamily="34" charset="0"/>
                      </a:endParaRPr>
                    </a:p>
                  </a:txBody>
                  <a:tcPr marL="8767" marR="8767" marT="8767" marB="0" anchor="b"/>
                </a:tc>
                <a:extLst>
                  <a:ext uri="{0D108BD9-81ED-4DB2-BD59-A6C34878D82A}">
                    <a16:rowId xmlns:a16="http://schemas.microsoft.com/office/drawing/2014/main" val="2340818163"/>
                  </a:ext>
                </a:extLst>
              </a:tr>
            </a:tbl>
          </a:graphicData>
        </a:graphic>
      </p:graphicFrame>
      <p:sp>
        <p:nvSpPr>
          <p:cNvPr id="14" name="Rectángulo 1">
            <a:extLst>
              <a:ext uri="{FF2B5EF4-FFF2-40B4-BE49-F238E27FC236}">
                <a16:creationId xmlns:a16="http://schemas.microsoft.com/office/drawing/2014/main" id="{3E310749-E8E9-4A79-8A03-DDDB7F2394B5}"/>
              </a:ext>
            </a:extLst>
          </p:cNvPr>
          <p:cNvSpPr/>
          <p:nvPr/>
        </p:nvSpPr>
        <p:spPr>
          <a:xfrm>
            <a:off x="1219451" y="3485747"/>
            <a:ext cx="7506012" cy="830997"/>
          </a:xfrm>
          <a:prstGeom prst="rect">
            <a:avLst/>
          </a:prstGeom>
        </p:spPr>
        <p:txBody>
          <a:bodyPr wrap="square">
            <a:spAutoFit/>
          </a:bodyPr>
          <a:lstStyle/>
          <a:p>
            <a:pPr fontAlgn="auto">
              <a:spcAft>
                <a:spcPts val="0"/>
              </a:spcAft>
            </a:pPr>
            <a:r>
              <a:rPr lang="es-ES" sz="1600" dirty="0">
                <a:ea typeface="Calibri" panose="020F0502020204030204" pitchFamily="34" charset="0"/>
                <a:cs typeface="Arial"/>
              </a:rPr>
              <a:t>En los últimos seis años la matrícula total del sistema se ha incrementado en un 1.71%, con </a:t>
            </a:r>
            <a:r>
              <a:rPr lang="es-ES" sz="1600" b="1" dirty="0">
                <a:ea typeface="Calibri" panose="020F0502020204030204" pitchFamily="34" charset="0"/>
                <a:cs typeface="Arial"/>
              </a:rPr>
              <a:t>un crecimiento de un 3.05 % del sector público, </a:t>
            </a:r>
            <a:r>
              <a:rPr lang="es-ES" sz="1600" dirty="0">
                <a:ea typeface="Calibri" panose="020F0502020204030204" pitchFamily="34" charset="0"/>
                <a:cs typeface="Arial"/>
              </a:rPr>
              <a:t>mientras el sector privado perdió un 2.46 % de su matrícula</a:t>
            </a:r>
          </a:p>
        </p:txBody>
      </p:sp>
      <p:pic>
        <p:nvPicPr>
          <p:cNvPr id="8" name="Gráfico 7" descr="Gráfico de barras con tendencia alcista">
            <a:extLst>
              <a:ext uri="{FF2B5EF4-FFF2-40B4-BE49-F238E27FC236}">
                <a16:creationId xmlns:a16="http://schemas.microsoft.com/office/drawing/2014/main" id="{26BB07B9-529B-4D2D-B543-F5D800E1E0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5051" y="3435507"/>
            <a:ext cx="914400" cy="914400"/>
          </a:xfrm>
          <a:prstGeom prst="rect">
            <a:avLst/>
          </a:prstGeom>
        </p:spPr>
      </p:pic>
    </p:spTree>
    <p:extLst>
      <p:ext uri="{BB962C8B-B14F-4D97-AF65-F5344CB8AC3E}">
        <p14:creationId xmlns:p14="http://schemas.microsoft.com/office/powerpoint/2010/main" val="1677687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P-04.jpg"/>
          <p:cNvPicPr>
            <a:picLocks noChangeAspect="1"/>
          </p:cNvPicPr>
          <p:nvPr/>
        </p:nvPicPr>
        <p:blipFill rotWithShape="1">
          <a:blip r:embed="rId2">
            <a:extLst>
              <a:ext uri="{28A0092B-C50C-407E-A947-70E740481C1C}">
                <a14:useLocalDpi xmlns:a14="http://schemas.microsoft.com/office/drawing/2010/main" val="0"/>
              </a:ext>
            </a:extLst>
          </a:blip>
          <a:srcRect b="80372"/>
          <a:stretch/>
        </p:blipFill>
        <p:spPr>
          <a:xfrm>
            <a:off x="-1" y="1"/>
            <a:ext cx="9127296" cy="621020"/>
          </a:xfrm>
          <a:prstGeom prst="rect">
            <a:avLst/>
          </a:prstGeom>
        </p:spPr>
      </p:pic>
      <p:sp>
        <p:nvSpPr>
          <p:cNvPr id="4" name="TextBox 3"/>
          <p:cNvSpPr txBox="1"/>
          <p:nvPr/>
        </p:nvSpPr>
        <p:spPr>
          <a:xfrm>
            <a:off x="610255" y="97800"/>
            <a:ext cx="398041" cy="523220"/>
          </a:xfrm>
          <a:prstGeom prst="rect">
            <a:avLst/>
          </a:prstGeom>
          <a:noFill/>
        </p:spPr>
        <p:txBody>
          <a:bodyPr wrap="none" rtlCol="0">
            <a:spAutoFit/>
          </a:bodyPr>
          <a:lstStyle/>
          <a:p>
            <a:r>
              <a:rPr lang="en-US" sz="2800" b="1" dirty="0">
                <a:solidFill>
                  <a:schemeClr val="bg1"/>
                </a:solidFill>
                <a:latin typeface="Gill Sans"/>
                <a:cs typeface="Gill Sans"/>
              </a:rPr>
              <a:t>4</a:t>
            </a:r>
          </a:p>
        </p:txBody>
      </p:sp>
      <p:sp>
        <p:nvSpPr>
          <p:cNvPr id="7" name="Rectángulo 6">
            <a:extLst>
              <a:ext uri="{FF2B5EF4-FFF2-40B4-BE49-F238E27FC236}">
                <a16:creationId xmlns:a16="http://schemas.microsoft.com/office/drawing/2014/main" id="{898A1D25-BF65-4344-8848-7E2D4A994634}"/>
              </a:ext>
            </a:extLst>
          </p:cNvPr>
          <p:cNvSpPr/>
          <p:nvPr/>
        </p:nvSpPr>
        <p:spPr>
          <a:xfrm rot="5400000">
            <a:off x="2597956" y="-975291"/>
            <a:ext cx="309390" cy="30000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SERVICIOS DE ALIMENTACIÓN</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0"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6" name="Marcador de número de diapositiva 5"/>
          <p:cNvSpPr>
            <a:spLocks noGrp="1"/>
          </p:cNvSpPr>
          <p:nvPr>
            <p:ph type="sldNum" sz="quarter" idx="12"/>
          </p:nvPr>
        </p:nvSpPr>
        <p:spPr/>
        <p:txBody>
          <a:bodyPr/>
          <a:lstStyle/>
          <a:p>
            <a:fld id="{A4124D19-2283-FC49-A358-736FA83B63DF}" type="slidenum">
              <a:rPr lang="en-US" smtClean="0"/>
              <a:t>30</a:t>
            </a:fld>
            <a:endParaRPr lang="en-US"/>
          </a:p>
        </p:txBody>
      </p:sp>
      <p:sp>
        <p:nvSpPr>
          <p:cNvPr id="18" name="Google Shape;378;p35">
            <a:extLst>
              <a:ext uri="{FF2B5EF4-FFF2-40B4-BE49-F238E27FC236}">
                <a16:creationId xmlns:a16="http://schemas.microsoft.com/office/drawing/2014/main" id="{D3D1E5D2-DEF7-445F-B2CB-DC7FC60337A0}"/>
              </a:ext>
            </a:extLst>
          </p:cNvPr>
          <p:cNvSpPr txBox="1"/>
          <p:nvPr/>
        </p:nvSpPr>
        <p:spPr>
          <a:xfrm>
            <a:off x="494374" y="775101"/>
            <a:ext cx="8365459" cy="400200"/>
          </a:xfrm>
          <a:prstGeom prst="rect">
            <a:avLst/>
          </a:prstGeom>
          <a:solidFill>
            <a:srgbClr val="ED595F"/>
          </a:solidFill>
          <a:ln>
            <a:noFill/>
          </a:ln>
        </p:spPr>
        <p:txBody>
          <a:bodyPr spcFirstLastPara="1" wrap="square" lIns="91425" tIns="91425" rIns="91425" bIns="91425" anchor="t" anchorCtr="0">
            <a:noAutofit/>
          </a:bodyPr>
          <a:lstStyle/>
          <a:p>
            <a:pPr lvl="0" algn="just"/>
            <a:r>
              <a:rPr lang="es-DO" sz="1600" b="1" i="1" dirty="0">
                <a:solidFill>
                  <a:schemeClr val="bg1"/>
                </a:solidFill>
                <a:latin typeface="Arial"/>
                <a:ea typeface="Gill Sans"/>
                <a:cs typeface="Arial"/>
                <a:sym typeface="Gill Sans"/>
              </a:rPr>
              <a:t>Impacto del PAE en la economía local</a:t>
            </a:r>
          </a:p>
        </p:txBody>
      </p:sp>
      <p:sp>
        <p:nvSpPr>
          <p:cNvPr id="5" name="Rectángulo 4">
            <a:extLst>
              <a:ext uri="{FF2B5EF4-FFF2-40B4-BE49-F238E27FC236}">
                <a16:creationId xmlns:a16="http://schemas.microsoft.com/office/drawing/2014/main" id="{ACCE5270-E0FF-409A-8801-677C5CAF5E9D}"/>
              </a:ext>
            </a:extLst>
          </p:cNvPr>
          <p:cNvSpPr/>
          <p:nvPr/>
        </p:nvSpPr>
        <p:spPr>
          <a:xfrm>
            <a:off x="494373" y="1329381"/>
            <a:ext cx="8365459" cy="3139321"/>
          </a:xfrm>
          <a:prstGeom prst="rect">
            <a:avLst/>
          </a:prstGeom>
        </p:spPr>
        <p:txBody>
          <a:bodyPr wrap="square">
            <a:spAutoFit/>
          </a:bodyPr>
          <a:lstStyle/>
          <a:p>
            <a:pPr algn="just" fontAlgn="auto">
              <a:spcAft>
                <a:spcPts val="0"/>
              </a:spcAft>
            </a:pPr>
            <a:r>
              <a:rPr lang="es-ES" dirty="0">
                <a:latin typeface="Calibri" panose="020F0502020204030204" pitchFamily="34" charset="0"/>
                <a:ea typeface="Calibri" panose="020F0502020204030204" pitchFamily="34" charset="0"/>
                <a:cs typeface="Times New Roman" panose="02020603050405020304" pitchFamily="18" charset="0"/>
              </a:rPr>
              <a:t>Decreto 168-19, de 6 de mayo 2019, dispone:</a:t>
            </a:r>
          </a:p>
          <a:p>
            <a:pPr algn="just" fontAlgn="auto">
              <a:spcAft>
                <a:spcPts val="0"/>
              </a:spcAft>
            </a:pPr>
            <a:endParaRPr lang="es-ES"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fontAlgn="auto">
              <a:spcAft>
                <a:spcPts val="0"/>
              </a:spcAft>
              <a:buFont typeface="Arial" panose="020B060402020202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Las instituciones a cargo de programas destinados al alivio de la pobreza, la alimentación escolar y la alimentación de otros sectores de la población, deberán </a:t>
            </a:r>
            <a:r>
              <a:rPr lang="es-ES" b="1" dirty="0">
                <a:latin typeface="Calibri" panose="020F0502020204030204" pitchFamily="34" charset="0"/>
                <a:ea typeface="Calibri" panose="020F0502020204030204" pitchFamily="34" charset="0"/>
                <a:cs typeface="Times New Roman" panose="02020603050405020304" pitchFamily="18" charset="0"/>
              </a:rPr>
              <a:t>adquirir productos agropecuarios de origen nacional, provenientes directamente de los productores</a:t>
            </a:r>
            <a:r>
              <a:rPr lang="es-ES" dirty="0">
                <a:latin typeface="Calibri" panose="020F0502020204030204" pitchFamily="34" charset="0"/>
                <a:ea typeface="Calibri" panose="020F0502020204030204" pitchFamily="34" charset="0"/>
                <a:cs typeface="Times New Roman" panose="02020603050405020304" pitchFamily="18" charset="0"/>
              </a:rPr>
              <a:t>, sin intermediación. </a:t>
            </a:r>
          </a:p>
          <a:p>
            <a:pPr algn="just" fontAlgn="auto">
              <a:spcAft>
                <a:spcPts val="0"/>
              </a:spcAft>
            </a:pPr>
            <a:endParaRPr lang="es-ES"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fontAlgn="auto">
              <a:spcAft>
                <a:spcPts val="0"/>
              </a:spcAft>
              <a:buFont typeface="Arial" panose="020B0604020202020204" pitchFamily="34" charset="0"/>
              <a:buChar char="•"/>
            </a:pPr>
            <a:r>
              <a:rPr lang="es-ES" dirty="0">
                <a:latin typeface="Calibri" panose="020F0502020204030204" pitchFamily="34" charset="0"/>
                <a:ea typeface="Calibri" panose="020F0502020204030204" pitchFamily="34" charset="0"/>
                <a:cs typeface="Times New Roman" panose="02020603050405020304" pitchFamily="18" charset="0"/>
              </a:rPr>
              <a:t>Para desconcentrar las compras y contrataciones, generar empleos locales y disminuir el impacto ambiental, las instituciones deberán convocar </a:t>
            </a:r>
            <a:r>
              <a:rPr lang="es-ES" b="1" dirty="0">
                <a:latin typeface="Calibri" panose="020F0502020204030204" pitchFamily="34" charset="0"/>
                <a:ea typeface="Calibri" panose="020F0502020204030204" pitchFamily="34" charset="0"/>
                <a:cs typeface="Times New Roman" panose="02020603050405020304" pitchFamily="18" charset="0"/>
              </a:rPr>
              <a:t>procesos regionalizados</a:t>
            </a:r>
            <a:r>
              <a:rPr lang="es-ES" dirty="0">
                <a:latin typeface="Calibri" panose="020F0502020204030204" pitchFamily="34" charset="0"/>
                <a:ea typeface="Calibri" panose="020F0502020204030204" pitchFamily="34" charset="0"/>
                <a:cs typeface="Times New Roman" panose="02020603050405020304" pitchFamily="18" charset="0"/>
              </a:rPr>
              <a:t>, así como contratar o construir almacenes para la recepción, empaque y distribución de los productos”.</a:t>
            </a:r>
            <a:r>
              <a:rPr lang="es-ES"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endParaRPr lang="es-DO"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7879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P-04.jpg"/>
          <p:cNvPicPr>
            <a:picLocks noChangeAspect="1"/>
          </p:cNvPicPr>
          <p:nvPr/>
        </p:nvPicPr>
        <p:blipFill rotWithShape="1">
          <a:blip r:embed="rId2">
            <a:extLst>
              <a:ext uri="{28A0092B-C50C-407E-A947-70E740481C1C}">
                <a14:useLocalDpi xmlns:a14="http://schemas.microsoft.com/office/drawing/2010/main" val="0"/>
              </a:ext>
            </a:extLst>
          </a:blip>
          <a:srcRect b="80372"/>
          <a:stretch/>
        </p:blipFill>
        <p:spPr>
          <a:xfrm>
            <a:off x="-1" y="1"/>
            <a:ext cx="9127296" cy="621020"/>
          </a:xfrm>
          <a:prstGeom prst="rect">
            <a:avLst/>
          </a:prstGeom>
        </p:spPr>
      </p:pic>
      <p:sp>
        <p:nvSpPr>
          <p:cNvPr id="4" name="TextBox 3"/>
          <p:cNvSpPr txBox="1"/>
          <p:nvPr/>
        </p:nvSpPr>
        <p:spPr>
          <a:xfrm>
            <a:off x="610255" y="97800"/>
            <a:ext cx="398041" cy="523220"/>
          </a:xfrm>
          <a:prstGeom prst="rect">
            <a:avLst/>
          </a:prstGeom>
          <a:noFill/>
        </p:spPr>
        <p:txBody>
          <a:bodyPr wrap="none" rtlCol="0">
            <a:spAutoFit/>
          </a:bodyPr>
          <a:lstStyle/>
          <a:p>
            <a:r>
              <a:rPr lang="en-US" sz="2800" b="1" dirty="0">
                <a:solidFill>
                  <a:schemeClr val="bg1"/>
                </a:solidFill>
                <a:latin typeface="Gill Sans"/>
                <a:cs typeface="Gill Sans"/>
              </a:rPr>
              <a:t>4</a:t>
            </a:r>
          </a:p>
        </p:txBody>
      </p:sp>
      <p:sp>
        <p:nvSpPr>
          <p:cNvPr id="7" name="Rectángulo 6">
            <a:extLst>
              <a:ext uri="{FF2B5EF4-FFF2-40B4-BE49-F238E27FC236}">
                <a16:creationId xmlns:a16="http://schemas.microsoft.com/office/drawing/2014/main" id="{898A1D25-BF65-4344-8848-7E2D4A994634}"/>
              </a:ext>
            </a:extLst>
          </p:cNvPr>
          <p:cNvSpPr/>
          <p:nvPr/>
        </p:nvSpPr>
        <p:spPr>
          <a:xfrm rot="5400000">
            <a:off x="2597956" y="-975291"/>
            <a:ext cx="309390" cy="30000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SERVICIOS DE ALIMENTACIÓN</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0"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6" name="Marcador de número de diapositiva 5"/>
          <p:cNvSpPr>
            <a:spLocks noGrp="1"/>
          </p:cNvSpPr>
          <p:nvPr>
            <p:ph type="sldNum" sz="quarter" idx="12"/>
          </p:nvPr>
        </p:nvSpPr>
        <p:spPr/>
        <p:txBody>
          <a:bodyPr/>
          <a:lstStyle/>
          <a:p>
            <a:fld id="{A4124D19-2283-FC49-A358-736FA83B63DF}" type="slidenum">
              <a:rPr lang="en-US" smtClean="0"/>
              <a:t>31</a:t>
            </a:fld>
            <a:endParaRPr lang="en-US"/>
          </a:p>
        </p:txBody>
      </p:sp>
      <p:sp>
        <p:nvSpPr>
          <p:cNvPr id="18" name="Google Shape;378;p35">
            <a:extLst>
              <a:ext uri="{FF2B5EF4-FFF2-40B4-BE49-F238E27FC236}">
                <a16:creationId xmlns:a16="http://schemas.microsoft.com/office/drawing/2014/main" id="{D3D1E5D2-DEF7-445F-B2CB-DC7FC60337A0}"/>
              </a:ext>
            </a:extLst>
          </p:cNvPr>
          <p:cNvSpPr txBox="1"/>
          <p:nvPr/>
        </p:nvSpPr>
        <p:spPr>
          <a:xfrm>
            <a:off x="494374" y="775101"/>
            <a:ext cx="8365459" cy="400200"/>
          </a:xfrm>
          <a:prstGeom prst="rect">
            <a:avLst/>
          </a:prstGeom>
          <a:solidFill>
            <a:srgbClr val="ED595F"/>
          </a:solidFill>
          <a:ln>
            <a:noFill/>
          </a:ln>
        </p:spPr>
        <p:txBody>
          <a:bodyPr spcFirstLastPara="1" wrap="square" lIns="91425" tIns="91425" rIns="91425" bIns="91425" anchor="t" anchorCtr="0">
            <a:noAutofit/>
          </a:bodyPr>
          <a:lstStyle/>
          <a:p>
            <a:pPr lvl="0" algn="just"/>
            <a:r>
              <a:rPr lang="es-DO" sz="1600" b="1" dirty="0">
                <a:solidFill>
                  <a:schemeClr val="bg1"/>
                </a:solidFill>
                <a:latin typeface="Arial"/>
                <a:ea typeface="Gill Sans"/>
                <a:cs typeface="Arial"/>
                <a:sym typeface="Gill Sans"/>
              </a:rPr>
              <a:t>Beneficiarios de servicios de salud. Primer semestre 2018 y primer semestre 2019</a:t>
            </a:r>
          </a:p>
        </p:txBody>
      </p:sp>
      <p:graphicFrame>
        <p:nvGraphicFramePr>
          <p:cNvPr id="5" name="Tabla 4">
            <a:extLst>
              <a:ext uri="{FF2B5EF4-FFF2-40B4-BE49-F238E27FC236}">
                <a16:creationId xmlns:a16="http://schemas.microsoft.com/office/drawing/2014/main" id="{17F394E7-34F2-46BE-9EB6-385D2E259983}"/>
              </a:ext>
            </a:extLst>
          </p:cNvPr>
          <p:cNvGraphicFramePr>
            <a:graphicFrameLocks noGrp="1"/>
          </p:cNvGraphicFramePr>
          <p:nvPr>
            <p:extLst>
              <p:ext uri="{D42A27DB-BD31-4B8C-83A1-F6EECF244321}">
                <p14:modId xmlns:p14="http://schemas.microsoft.com/office/powerpoint/2010/main" val="1978749584"/>
              </p:ext>
            </p:extLst>
          </p:nvPr>
        </p:nvGraphicFramePr>
        <p:xfrm>
          <a:off x="457199" y="1373061"/>
          <a:ext cx="8402632" cy="2948940"/>
        </p:xfrm>
        <a:graphic>
          <a:graphicData uri="http://schemas.openxmlformats.org/drawingml/2006/table">
            <a:tbl>
              <a:tblPr firstRow="1" firstCol="1" bandRow="1">
                <a:tableStyleId>{10A1B5D5-9B99-4C35-A422-299274C87663}</a:tableStyleId>
              </a:tblPr>
              <a:tblGrid>
                <a:gridCol w="5137369">
                  <a:extLst>
                    <a:ext uri="{9D8B030D-6E8A-4147-A177-3AD203B41FA5}">
                      <a16:colId xmlns:a16="http://schemas.microsoft.com/office/drawing/2014/main" val="3552160176"/>
                    </a:ext>
                  </a:extLst>
                </a:gridCol>
                <a:gridCol w="1031843">
                  <a:extLst>
                    <a:ext uri="{9D8B030D-6E8A-4147-A177-3AD203B41FA5}">
                      <a16:colId xmlns:a16="http://schemas.microsoft.com/office/drawing/2014/main" val="777921609"/>
                    </a:ext>
                  </a:extLst>
                </a:gridCol>
                <a:gridCol w="1201577">
                  <a:extLst>
                    <a:ext uri="{9D8B030D-6E8A-4147-A177-3AD203B41FA5}">
                      <a16:colId xmlns:a16="http://schemas.microsoft.com/office/drawing/2014/main" val="3356060212"/>
                    </a:ext>
                  </a:extLst>
                </a:gridCol>
                <a:gridCol w="1031843">
                  <a:extLst>
                    <a:ext uri="{9D8B030D-6E8A-4147-A177-3AD203B41FA5}">
                      <a16:colId xmlns:a16="http://schemas.microsoft.com/office/drawing/2014/main" val="3687404982"/>
                    </a:ext>
                  </a:extLst>
                </a:gridCol>
              </a:tblGrid>
              <a:tr h="266700">
                <a:tc rowSpan="2">
                  <a:txBody>
                    <a:bodyPr/>
                    <a:lstStyle/>
                    <a:p>
                      <a:pPr algn="just">
                        <a:spcAft>
                          <a:spcPts val="0"/>
                        </a:spcAft>
                      </a:pPr>
                      <a:r>
                        <a:rPr lang="es-ES" sz="1600" b="1" dirty="0">
                          <a:solidFill>
                            <a:schemeClr val="bg1"/>
                          </a:solidFill>
                          <a:effectLst/>
                        </a:rPr>
                        <a:t>Estudiantes beneficiarios de los servicios de salud</a:t>
                      </a:r>
                      <a:endParaRPr lang="es-DO"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595F"/>
                    </a:solidFill>
                  </a:tcPr>
                </a:tc>
                <a:tc gridSpan="3">
                  <a:txBody>
                    <a:bodyPr/>
                    <a:lstStyle/>
                    <a:p>
                      <a:pPr algn="ctr">
                        <a:spcAft>
                          <a:spcPts val="0"/>
                        </a:spcAft>
                      </a:pPr>
                      <a:r>
                        <a:rPr lang="es-ES" sz="1600" b="1">
                          <a:solidFill>
                            <a:schemeClr val="bg1"/>
                          </a:solidFill>
                          <a:effectLst/>
                        </a:rPr>
                        <a:t>Enero / Junio</a:t>
                      </a:r>
                      <a:endParaRPr lang="es-DO" sz="16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595F"/>
                    </a:solidFill>
                  </a:tcPr>
                </a:tc>
                <a:tc hMerge="1">
                  <a:txBody>
                    <a:bodyPr/>
                    <a:lstStyle/>
                    <a:p>
                      <a:endParaRPr lang="es-DO"/>
                    </a:p>
                  </a:txBody>
                  <a:tcPr/>
                </a:tc>
                <a:tc hMerge="1">
                  <a:txBody>
                    <a:bodyPr/>
                    <a:lstStyle/>
                    <a:p>
                      <a:endParaRPr lang="es-DO"/>
                    </a:p>
                  </a:txBody>
                  <a:tcPr/>
                </a:tc>
                <a:extLst>
                  <a:ext uri="{0D108BD9-81ED-4DB2-BD59-A6C34878D82A}">
                    <a16:rowId xmlns:a16="http://schemas.microsoft.com/office/drawing/2014/main" val="2280654425"/>
                  </a:ext>
                </a:extLst>
              </a:tr>
              <a:tr h="266700">
                <a:tc vMerge="1">
                  <a:txBody>
                    <a:bodyPr/>
                    <a:lstStyle/>
                    <a:p>
                      <a:endParaRPr lang="es-DO"/>
                    </a:p>
                  </a:txBody>
                  <a:tcPr/>
                </a:tc>
                <a:tc>
                  <a:txBody>
                    <a:bodyPr/>
                    <a:lstStyle/>
                    <a:p>
                      <a:pPr algn="ctr">
                        <a:spcAft>
                          <a:spcPts val="0"/>
                        </a:spcAft>
                      </a:pPr>
                      <a:r>
                        <a:rPr lang="es-ES" sz="1600" b="1" dirty="0">
                          <a:solidFill>
                            <a:schemeClr val="bg1"/>
                          </a:solidFill>
                          <a:effectLst/>
                        </a:rPr>
                        <a:t>2018</a:t>
                      </a:r>
                      <a:endParaRPr lang="es-DO"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595F"/>
                    </a:solidFill>
                  </a:tcPr>
                </a:tc>
                <a:tc>
                  <a:txBody>
                    <a:bodyPr/>
                    <a:lstStyle/>
                    <a:p>
                      <a:pPr algn="ctr">
                        <a:spcAft>
                          <a:spcPts val="0"/>
                        </a:spcAft>
                      </a:pPr>
                      <a:r>
                        <a:rPr lang="es-ES" sz="1600" b="1" dirty="0">
                          <a:solidFill>
                            <a:schemeClr val="bg1"/>
                          </a:solidFill>
                          <a:effectLst/>
                        </a:rPr>
                        <a:t>2019</a:t>
                      </a:r>
                      <a:endParaRPr lang="es-DO"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595F"/>
                    </a:solidFill>
                  </a:tcPr>
                </a:tc>
                <a:tc>
                  <a:txBody>
                    <a:bodyPr/>
                    <a:lstStyle/>
                    <a:p>
                      <a:pPr algn="ctr">
                        <a:spcAft>
                          <a:spcPts val="0"/>
                        </a:spcAft>
                      </a:pPr>
                      <a:r>
                        <a:rPr lang="es-ES" sz="1600" b="1" dirty="0">
                          <a:solidFill>
                            <a:schemeClr val="bg1"/>
                          </a:solidFill>
                          <a:effectLst/>
                        </a:rPr>
                        <a:t>% Variación</a:t>
                      </a:r>
                      <a:endParaRPr lang="es-DO"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595F"/>
                    </a:solidFill>
                  </a:tcPr>
                </a:tc>
                <a:extLst>
                  <a:ext uri="{0D108BD9-81ED-4DB2-BD59-A6C34878D82A}">
                    <a16:rowId xmlns:a16="http://schemas.microsoft.com/office/drawing/2014/main" val="894711464"/>
                  </a:ext>
                </a:extLst>
              </a:tr>
              <a:tr h="190500">
                <a:tc>
                  <a:txBody>
                    <a:bodyPr/>
                    <a:lstStyle/>
                    <a:p>
                      <a:pPr algn="just">
                        <a:spcAft>
                          <a:spcPts val="0"/>
                        </a:spcAft>
                      </a:pPr>
                      <a:r>
                        <a:rPr lang="es-ES" sz="1600" b="0" dirty="0">
                          <a:effectLst/>
                        </a:rPr>
                        <a:t>Cantidad de estudiantes atendidos por el Programa de Salud Bucal</a:t>
                      </a:r>
                      <a:endParaRPr lang="es-DO"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noFill/>
                  </a:tcPr>
                </a:tc>
                <a:tc>
                  <a:txBody>
                    <a:bodyPr/>
                    <a:lstStyle/>
                    <a:p>
                      <a:pPr algn="r">
                        <a:spcAft>
                          <a:spcPts val="0"/>
                        </a:spcAft>
                      </a:pPr>
                      <a:r>
                        <a:rPr lang="es-ES" sz="1600">
                          <a:effectLst/>
                        </a:rPr>
                        <a:t>202,474</a:t>
                      </a:r>
                      <a:endParaRPr lang="es-D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noFill/>
                  </a:tcPr>
                </a:tc>
                <a:tc>
                  <a:txBody>
                    <a:bodyPr/>
                    <a:lstStyle/>
                    <a:p>
                      <a:pPr algn="r">
                        <a:spcAft>
                          <a:spcPts val="0"/>
                        </a:spcAft>
                      </a:pPr>
                      <a:r>
                        <a:rPr lang="es-ES" sz="1600">
                          <a:effectLst/>
                        </a:rPr>
                        <a:t>274,028</a:t>
                      </a:r>
                      <a:endParaRPr lang="es-D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noFill/>
                  </a:tcPr>
                </a:tc>
                <a:tc>
                  <a:txBody>
                    <a:bodyPr/>
                    <a:lstStyle/>
                    <a:p>
                      <a:pPr algn="ctr">
                        <a:spcAft>
                          <a:spcPts val="0"/>
                        </a:spcAft>
                      </a:pPr>
                      <a:r>
                        <a:rPr lang="es-ES" sz="1600" dirty="0">
                          <a:effectLst/>
                        </a:rPr>
                        <a:t>35.3%</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3740324077"/>
                  </a:ext>
                </a:extLst>
              </a:tr>
              <a:tr h="190500">
                <a:tc>
                  <a:txBody>
                    <a:bodyPr/>
                    <a:lstStyle/>
                    <a:p>
                      <a:pPr algn="just">
                        <a:spcAft>
                          <a:spcPts val="0"/>
                        </a:spcAft>
                      </a:pPr>
                      <a:r>
                        <a:rPr lang="es-ES" sz="1600" b="0" dirty="0">
                          <a:effectLst/>
                        </a:rPr>
                        <a:t>Cantidad de estudiantes atendidos por el Programa de Salud Auditiva</a:t>
                      </a:r>
                      <a:endParaRPr lang="es-DO"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r">
                        <a:spcAft>
                          <a:spcPts val="0"/>
                        </a:spcAft>
                      </a:pPr>
                      <a:r>
                        <a:rPr lang="es-ES" sz="1600" dirty="0">
                          <a:effectLst/>
                        </a:rPr>
                        <a:t>25,987</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r">
                        <a:spcAft>
                          <a:spcPts val="0"/>
                        </a:spcAft>
                      </a:pPr>
                      <a:r>
                        <a:rPr lang="es-ES" sz="1600">
                          <a:effectLst/>
                        </a:rPr>
                        <a:t>20,166</a:t>
                      </a:r>
                      <a:endParaRPr lang="es-D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spcAft>
                          <a:spcPts val="0"/>
                        </a:spcAft>
                      </a:pPr>
                      <a:r>
                        <a:rPr lang="es-ES" sz="1600">
                          <a:effectLst/>
                        </a:rPr>
                        <a:t>-22.4%</a:t>
                      </a:r>
                      <a:endParaRPr lang="es-D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143029359"/>
                  </a:ext>
                </a:extLst>
              </a:tr>
              <a:tr h="381000">
                <a:tc>
                  <a:txBody>
                    <a:bodyPr/>
                    <a:lstStyle/>
                    <a:p>
                      <a:pPr algn="just">
                        <a:spcAft>
                          <a:spcPts val="0"/>
                        </a:spcAft>
                      </a:pPr>
                      <a:r>
                        <a:rPr lang="es-ES" sz="1600" b="0" dirty="0">
                          <a:effectLst/>
                        </a:rPr>
                        <a:t>Cantidad de beneficiarios con productos o servicios del Programa de Salud Visual</a:t>
                      </a:r>
                      <a:endParaRPr lang="es-DO"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r">
                        <a:spcAft>
                          <a:spcPts val="0"/>
                        </a:spcAft>
                      </a:pPr>
                      <a:r>
                        <a:rPr lang="es-ES" sz="1600" dirty="0">
                          <a:effectLst/>
                        </a:rPr>
                        <a:t>42,442</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r">
                        <a:spcAft>
                          <a:spcPts val="0"/>
                        </a:spcAft>
                      </a:pPr>
                      <a:r>
                        <a:rPr lang="es-ES" sz="1600">
                          <a:effectLst/>
                        </a:rPr>
                        <a:t>68,190</a:t>
                      </a:r>
                      <a:endParaRPr lang="es-D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spcAft>
                          <a:spcPts val="0"/>
                        </a:spcAft>
                      </a:pPr>
                      <a:r>
                        <a:rPr lang="es-ES" sz="1600">
                          <a:effectLst/>
                        </a:rPr>
                        <a:t>60.7%</a:t>
                      </a:r>
                      <a:endParaRPr lang="es-D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162209925"/>
                  </a:ext>
                </a:extLst>
              </a:tr>
              <a:tr h="381000">
                <a:tc>
                  <a:txBody>
                    <a:bodyPr/>
                    <a:lstStyle/>
                    <a:p>
                      <a:pPr algn="just">
                        <a:spcAft>
                          <a:spcPts val="0"/>
                        </a:spcAft>
                      </a:pPr>
                      <a:r>
                        <a:rPr lang="es-ES" sz="1600" b="0">
                          <a:effectLst/>
                        </a:rPr>
                        <a:t>Cantidad de beneficiarios con productos o servicios del Programa de Salud Preventiva</a:t>
                      </a:r>
                      <a:endParaRPr lang="es-DO"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r">
                        <a:spcAft>
                          <a:spcPts val="0"/>
                        </a:spcAft>
                      </a:pPr>
                      <a:r>
                        <a:rPr lang="es-ES" sz="1600" dirty="0">
                          <a:effectLst/>
                        </a:rPr>
                        <a:t>1,844,865</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r">
                        <a:spcAft>
                          <a:spcPts val="0"/>
                        </a:spcAft>
                      </a:pPr>
                      <a:r>
                        <a:rPr lang="es-ES" sz="1600" dirty="0">
                          <a:effectLst/>
                        </a:rPr>
                        <a:t>1,830,609</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spcAft>
                          <a:spcPts val="0"/>
                        </a:spcAft>
                      </a:pPr>
                      <a:r>
                        <a:rPr lang="es-ES" sz="1600">
                          <a:effectLst/>
                        </a:rPr>
                        <a:t>-0.8%</a:t>
                      </a:r>
                      <a:endParaRPr lang="es-DO"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013136457"/>
                  </a:ext>
                </a:extLst>
              </a:tr>
              <a:tr h="190500">
                <a:tc>
                  <a:txBody>
                    <a:bodyPr/>
                    <a:lstStyle/>
                    <a:p>
                      <a:pPr algn="just">
                        <a:spcAft>
                          <a:spcPts val="0"/>
                        </a:spcAft>
                      </a:pPr>
                      <a:r>
                        <a:rPr lang="es-ES" sz="1600" b="1" dirty="0">
                          <a:effectLst/>
                        </a:rPr>
                        <a:t>Cantidad beneficiarios programas de salud</a:t>
                      </a:r>
                      <a:endParaRPr lang="es-DO"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r">
                        <a:spcAft>
                          <a:spcPts val="0"/>
                        </a:spcAft>
                      </a:pPr>
                      <a:r>
                        <a:rPr lang="es-ES" sz="1600" b="1">
                          <a:effectLst/>
                        </a:rPr>
                        <a:t>2,115,768</a:t>
                      </a:r>
                      <a:endParaRPr lang="es-DO"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r">
                        <a:spcAft>
                          <a:spcPts val="0"/>
                        </a:spcAft>
                      </a:pPr>
                      <a:r>
                        <a:rPr lang="es-ES" sz="1600" b="1" dirty="0">
                          <a:effectLst/>
                        </a:rPr>
                        <a:t>2,192,993</a:t>
                      </a:r>
                      <a:endParaRPr lang="es-DO"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algn="ctr">
                        <a:spcAft>
                          <a:spcPts val="0"/>
                        </a:spcAft>
                      </a:pPr>
                      <a:r>
                        <a:rPr lang="es-ES" sz="1600" b="1" dirty="0">
                          <a:effectLst/>
                        </a:rPr>
                        <a:t>3.6%</a:t>
                      </a:r>
                      <a:endParaRPr lang="es-DO"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804508085"/>
                  </a:ext>
                </a:extLst>
              </a:tr>
            </a:tbl>
          </a:graphicData>
        </a:graphic>
      </p:graphicFrame>
    </p:spTree>
    <p:extLst>
      <p:ext uri="{BB962C8B-B14F-4D97-AF65-F5344CB8AC3E}">
        <p14:creationId xmlns:p14="http://schemas.microsoft.com/office/powerpoint/2010/main" val="2444079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descr="TOP-04.jpg">
            <a:extLst>
              <a:ext uri="{FF2B5EF4-FFF2-40B4-BE49-F238E27FC236}">
                <a16:creationId xmlns:a16="http://schemas.microsoft.com/office/drawing/2014/main" id="{A9974246-FF7F-411A-AAA9-C73CB1CB9143}"/>
              </a:ext>
            </a:extLst>
          </p:cNvPr>
          <p:cNvPicPr>
            <a:picLocks noChangeAspect="1"/>
          </p:cNvPicPr>
          <p:nvPr/>
        </p:nvPicPr>
        <p:blipFill rotWithShape="1">
          <a:blip r:embed="rId2">
            <a:extLst>
              <a:ext uri="{28A0092B-C50C-407E-A947-70E740481C1C}">
                <a14:useLocalDpi xmlns:a14="http://schemas.microsoft.com/office/drawing/2010/main" val="0"/>
              </a:ext>
            </a:extLst>
          </a:blip>
          <a:srcRect b="80372"/>
          <a:stretch/>
        </p:blipFill>
        <p:spPr>
          <a:xfrm>
            <a:off x="-1" y="1"/>
            <a:ext cx="9127296" cy="621020"/>
          </a:xfrm>
          <a:prstGeom prst="rect">
            <a:avLst/>
          </a:prstGeom>
        </p:spPr>
      </p:pic>
      <p:sp>
        <p:nvSpPr>
          <p:cNvPr id="13" name="TextBox 3">
            <a:extLst>
              <a:ext uri="{FF2B5EF4-FFF2-40B4-BE49-F238E27FC236}">
                <a16:creationId xmlns:a16="http://schemas.microsoft.com/office/drawing/2014/main" id="{40C84A6F-AD4E-4AE8-9CC9-FC1F5F30EEDC}"/>
              </a:ext>
            </a:extLst>
          </p:cNvPr>
          <p:cNvSpPr txBox="1"/>
          <p:nvPr/>
        </p:nvSpPr>
        <p:spPr>
          <a:xfrm>
            <a:off x="610255" y="97800"/>
            <a:ext cx="398041" cy="523220"/>
          </a:xfrm>
          <a:prstGeom prst="rect">
            <a:avLst/>
          </a:prstGeom>
          <a:noFill/>
        </p:spPr>
        <p:txBody>
          <a:bodyPr wrap="none" rtlCol="0">
            <a:spAutoFit/>
          </a:bodyPr>
          <a:lstStyle/>
          <a:p>
            <a:r>
              <a:rPr lang="en-US" sz="2800" b="1" dirty="0">
                <a:solidFill>
                  <a:schemeClr val="bg1"/>
                </a:solidFill>
                <a:latin typeface="Gill Sans"/>
                <a:cs typeface="Gill Sans"/>
              </a:rPr>
              <a:t>4</a:t>
            </a:r>
          </a:p>
        </p:txBody>
      </p:sp>
      <p:sp>
        <p:nvSpPr>
          <p:cNvPr id="7" name="Rectángulo 6">
            <a:extLst>
              <a:ext uri="{FF2B5EF4-FFF2-40B4-BE49-F238E27FC236}">
                <a16:creationId xmlns:a16="http://schemas.microsoft.com/office/drawing/2014/main" id="{898A1D25-BF65-4344-8848-7E2D4A994634}"/>
              </a:ext>
            </a:extLst>
          </p:cNvPr>
          <p:cNvSpPr/>
          <p:nvPr/>
        </p:nvSpPr>
        <p:spPr>
          <a:xfrm rot="5400000">
            <a:off x="2600951" y="-959308"/>
            <a:ext cx="309390" cy="2930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PRESUPUESTO</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graphicFrame>
        <p:nvGraphicFramePr>
          <p:cNvPr id="6" name="Gráfico 7">
            <a:extLst>
              <a:ext uri="{FF2B5EF4-FFF2-40B4-BE49-F238E27FC236}">
                <a16:creationId xmlns:a16="http://schemas.microsoft.com/office/drawing/2014/main" id="{9415CE8A-961F-4E41-81A7-57123DA45112}"/>
              </a:ext>
            </a:extLst>
          </p:cNvPr>
          <p:cNvGraphicFramePr/>
          <p:nvPr>
            <p:extLst>
              <p:ext uri="{D42A27DB-BD31-4B8C-83A1-F6EECF244321}">
                <p14:modId xmlns:p14="http://schemas.microsoft.com/office/powerpoint/2010/main" val="163465666"/>
              </p:ext>
            </p:extLst>
          </p:nvPr>
        </p:nvGraphicFramePr>
        <p:xfrm>
          <a:off x="1072789" y="786809"/>
          <a:ext cx="6896919" cy="4055449"/>
        </p:xfrm>
        <a:graphic>
          <a:graphicData uri="http://schemas.openxmlformats.org/drawingml/2006/chart">
            <c:chart xmlns:c="http://schemas.openxmlformats.org/drawingml/2006/chart" xmlns:r="http://schemas.openxmlformats.org/officeDocument/2006/relationships" r:id="rId3"/>
          </a:graphicData>
        </a:graphic>
      </p:graphicFrame>
      <p:pic>
        <p:nvPicPr>
          <p:cNvPr id="9" name="Imagen 5">
            <a:extLst>
              <a:ext uri="{FF2B5EF4-FFF2-40B4-BE49-F238E27FC236}">
                <a16:creationId xmlns:a16="http://schemas.microsoft.com/office/drawing/2014/main" id="{3FB9BD7C-45D6-45C1-B8FF-9630DE7099F8}"/>
              </a:ext>
            </a:extLst>
          </p:cNvPr>
          <p:cNvPicPr>
            <a:picLocks noChangeAspect="1"/>
          </p:cNvPicPr>
          <p:nvPr/>
        </p:nvPicPr>
        <p:blipFill>
          <a:blip r:embed="rId4"/>
          <a:stretch>
            <a:fillRect/>
          </a:stretch>
        </p:blipFill>
        <p:spPr>
          <a:xfrm>
            <a:off x="7937147" y="88677"/>
            <a:ext cx="1062424" cy="482705"/>
          </a:xfrm>
          <a:prstGeom prst="rect">
            <a:avLst/>
          </a:prstGeom>
          <a:noFill/>
          <a:ln cap="flat">
            <a:noFill/>
          </a:ln>
        </p:spPr>
      </p:pic>
      <p:sp>
        <p:nvSpPr>
          <p:cNvPr id="2" name="Marcador de número de diapositiva 1"/>
          <p:cNvSpPr>
            <a:spLocks noGrp="1"/>
          </p:cNvSpPr>
          <p:nvPr>
            <p:ph type="sldNum" sz="quarter" idx="12"/>
          </p:nvPr>
        </p:nvSpPr>
        <p:spPr/>
        <p:txBody>
          <a:bodyPr/>
          <a:lstStyle/>
          <a:p>
            <a:fld id="{A4124D19-2283-FC49-A358-736FA83B63DF}" type="slidenum">
              <a:rPr lang="en-US" smtClean="0"/>
              <a:t>32</a:t>
            </a:fld>
            <a:endParaRPr lang="en-US"/>
          </a:p>
        </p:txBody>
      </p:sp>
    </p:spTree>
    <p:extLst>
      <p:ext uri="{BB962C8B-B14F-4D97-AF65-F5344CB8AC3E}">
        <p14:creationId xmlns:p14="http://schemas.microsoft.com/office/powerpoint/2010/main" val="1618285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 descr="TOP-04.jpg">
            <a:extLst>
              <a:ext uri="{FF2B5EF4-FFF2-40B4-BE49-F238E27FC236}">
                <a16:creationId xmlns:a16="http://schemas.microsoft.com/office/drawing/2014/main" id="{9C5B7F10-3627-433E-9FDD-76B4D756A63D}"/>
              </a:ext>
            </a:extLst>
          </p:cNvPr>
          <p:cNvPicPr>
            <a:picLocks noChangeAspect="1"/>
          </p:cNvPicPr>
          <p:nvPr/>
        </p:nvPicPr>
        <p:blipFill rotWithShape="1">
          <a:blip r:embed="rId2">
            <a:extLst>
              <a:ext uri="{28A0092B-C50C-407E-A947-70E740481C1C}">
                <a14:useLocalDpi xmlns:a14="http://schemas.microsoft.com/office/drawing/2010/main" val="0"/>
              </a:ext>
            </a:extLst>
          </a:blip>
          <a:srcRect b="80372"/>
          <a:stretch/>
        </p:blipFill>
        <p:spPr>
          <a:xfrm>
            <a:off x="-1" y="0"/>
            <a:ext cx="9127296" cy="614531"/>
          </a:xfrm>
          <a:prstGeom prst="rect">
            <a:avLst/>
          </a:prstGeom>
        </p:spPr>
      </p:pic>
      <p:sp>
        <p:nvSpPr>
          <p:cNvPr id="21" name="TextBox 3">
            <a:extLst>
              <a:ext uri="{FF2B5EF4-FFF2-40B4-BE49-F238E27FC236}">
                <a16:creationId xmlns:a16="http://schemas.microsoft.com/office/drawing/2014/main" id="{8BDAAC3F-7B4B-4889-9914-A9F59540D747}"/>
              </a:ext>
            </a:extLst>
          </p:cNvPr>
          <p:cNvSpPr txBox="1"/>
          <p:nvPr/>
        </p:nvSpPr>
        <p:spPr>
          <a:xfrm>
            <a:off x="610255" y="97800"/>
            <a:ext cx="398041" cy="523220"/>
          </a:xfrm>
          <a:prstGeom prst="rect">
            <a:avLst/>
          </a:prstGeom>
          <a:noFill/>
        </p:spPr>
        <p:txBody>
          <a:bodyPr wrap="none" rtlCol="0">
            <a:spAutoFit/>
          </a:bodyPr>
          <a:lstStyle/>
          <a:p>
            <a:r>
              <a:rPr lang="en-US" sz="2800" b="1" dirty="0">
                <a:solidFill>
                  <a:schemeClr val="bg1"/>
                </a:solidFill>
                <a:latin typeface="Gill Sans"/>
                <a:cs typeface="Gill Sans"/>
              </a:rPr>
              <a:t>4</a:t>
            </a:r>
          </a:p>
        </p:txBody>
      </p:sp>
      <p:pic>
        <p:nvPicPr>
          <p:cNvPr id="11"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20576"/>
            <a:ext cx="1062424" cy="482705"/>
          </a:xfrm>
          <a:prstGeom prst="rect">
            <a:avLst/>
          </a:prstGeom>
          <a:noFill/>
          <a:ln cap="flat">
            <a:noFill/>
          </a:ln>
        </p:spPr>
      </p:pic>
      <p:sp>
        <p:nvSpPr>
          <p:cNvPr id="14" name="Google Shape;435;p40"/>
          <p:cNvSpPr txBox="1"/>
          <p:nvPr/>
        </p:nvSpPr>
        <p:spPr>
          <a:xfrm>
            <a:off x="610255" y="3426869"/>
            <a:ext cx="7887883" cy="1329145"/>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s-DO" sz="1600" dirty="0">
                <a:solidFill>
                  <a:schemeClr val="dk1"/>
                </a:solidFill>
                <a:ea typeface="Calibri"/>
                <a:cs typeface="Arial"/>
                <a:sym typeface="Calibri"/>
              </a:rPr>
              <a:t>Ante la insuficiencia del </a:t>
            </a:r>
            <a:r>
              <a:rPr lang="es-DO" sz="1600" dirty="0">
                <a:solidFill>
                  <a:schemeClr val="dk1"/>
                </a:solidFill>
                <a:ea typeface="Calibri"/>
                <a:cs typeface="Arial Black"/>
                <a:sym typeface="Calibri"/>
              </a:rPr>
              <a:t>4%</a:t>
            </a:r>
            <a:r>
              <a:rPr lang="es-DO" sz="1600" dirty="0">
                <a:solidFill>
                  <a:schemeClr val="dk1"/>
                </a:solidFill>
                <a:ea typeface="Calibri"/>
                <a:cs typeface="Arial"/>
                <a:sym typeface="Calibri"/>
              </a:rPr>
              <a:t> para alcanzar todas las metas proyectadas, cabe preguntarse </a:t>
            </a:r>
            <a:r>
              <a:rPr lang="es-DO" sz="1600" dirty="0">
                <a:ea typeface="Calibri"/>
                <a:cs typeface="Arial"/>
                <a:sym typeface="Calibri"/>
              </a:rPr>
              <a:t>si </a:t>
            </a:r>
            <a:r>
              <a:rPr lang="es-DO" sz="1600" b="1" dirty="0">
                <a:solidFill>
                  <a:srgbClr val="C00000"/>
                </a:solidFill>
                <a:ea typeface="Calibri"/>
                <a:cs typeface="Arial"/>
                <a:sym typeface="Calibri"/>
              </a:rPr>
              <a:t>la alimentación escolar debe estar en el presupuesto de Educación o debe sufragarse con cargo a otros programas sociales</a:t>
            </a:r>
            <a:r>
              <a:rPr lang="es-DO" sz="1600" dirty="0">
                <a:solidFill>
                  <a:srgbClr val="C00000"/>
                </a:solidFill>
                <a:ea typeface="Calibri"/>
                <a:cs typeface="Arial"/>
                <a:sym typeface="Calibri"/>
              </a:rPr>
              <a:t> </a:t>
            </a:r>
            <a:r>
              <a:rPr lang="es-DO" sz="1600" dirty="0">
                <a:solidFill>
                  <a:schemeClr val="dk1"/>
                </a:solidFill>
                <a:ea typeface="Calibri"/>
                <a:cs typeface="Arial"/>
                <a:sym typeface="Calibri"/>
              </a:rPr>
              <a:t>del Gobierno, como ocurre con el Incentivo a la Asistencia Escolar (ILAE).</a:t>
            </a:r>
            <a:endParaRPr sz="1600" dirty="0">
              <a:solidFill>
                <a:schemeClr val="dk1"/>
              </a:solidFill>
              <a:ea typeface="Calibri"/>
              <a:cs typeface="Arial"/>
              <a:sym typeface="Calibri"/>
            </a:endParaRPr>
          </a:p>
        </p:txBody>
      </p:sp>
      <p:grpSp>
        <p:nvGrpSpPr>
          <p:cNvPr id="2" name="Grupo 1"/>
          <p:cNvGrpSpPr/>
          <p:nvPr/>
        </p:nvGrpSpPr>
        <p:grpSpPr>
          <a:xfrm>
            <a:off x="663230" y="1169178"/>
            <a:ext cx="8026708" cy="947819"/>
            <a:chOff x="400227" y="1931734"/>
            <a:chExt cx="7277705" cy="947819"/>
          </a:xfrm>
        </p:grpSpPr>
        <p:sp>
          <p:nvSpPr>
            <p:cNvPr id="17" name="Rectángulo 6">
              <a:extLst>
                <a:ext uri="{FF2B5EF4-FFF2-40B4-BE49-F238E27FC236}">
                  <a16:creationId xmlns:a16="http://schemas.microsoft.com/office/drawing/2014/main" id="{898A1D25-BF65-4344-8848-7E2D4A994634}"/>
                </a:ext>
              </a:extLst>
            </p:cNvPr>
            <p:cNvSpPr/>
            <p:nvPr/>
          </p:nvSpPr>
          <p:spPr>
            <a:xfrm rot="5400000">
              <a:off x="1817076" y="1415936"/>
              <a:ext cx="804173" cy="2116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1600" b="1" dirty="0">
                  <a:solidFill>
                    <a:schemeClr val="tx1"/>
                  </a:solidFill>
                  <a:cs typeface="Arial Black"/>
                </a:rPr>
                <a:t>Ampliación y Rehabilitación de Planteles Escolares</a:t>
              </a:r>
              <a:endParaRPr lang="es-DO" sz="1600" b="1" dirty="0">
                <a:solidFill>
                  <a:schemeClr val="tx1"/>
                </a:solidFill>
                <a:cs typeface="Arial Black"/>
              </a:endParaRPr>
            </a:p>
          </p:txBody>
        </p:sp>
        <p:sp>
          <p:nvSpPr>
            <p:cNvPr id="18" name="Google Shape;317;p31"/>
            <p:cNvSpPr/>
            <p:nvPr/>
          </p:nvSpPr>
          <p:spPr>
            <a:xfrm>
              <a:off x="3424676" y="2187846"/>
              <a:ext cx="596606" cy="485554"/>
            </a:xfrm>
            <a:prstGeom prst="mathEqual">
              <a:avLst>
                <a:gd name="adj1" fmla="val 23520"/>
                <a:gd name="adj2" fmla="val 11760"/>
              </a:avLst>
            </a:prstGeom>
            <a:solidFill>
              <a:srgbClr val="00000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Rectángulo 6">
              <a:extLst>
                <a:ext uri="{FF2B5EF4-FFF2-40B4-BE49-F238E27FC236}">
                  <a16:creationId xmlns:a16="http://schemas.microsoft.com/office/drawing/2014/main" id="{898A1D25-BF65-4344-8848-7E2D4A994634}"/>
                </a:ext>
              </a:extLst>
            </p:cNvPr>
            <p:cNvSpPr/>
            <p:nvPr/>
          </p:nvSpPr>
          <p:spPr>
            <a:xfrm rot="5400000">
              <a:off x="4676077" y="1507533"/>
              <a:ext cx="557742" cy="1758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1600" b="1" dirty="0">
                  <a:solidFill>
                    <a:schemeClr val="tx1"/>
                  </a:solidFill>
                  <a:cs typeface="Arial Black"/>
                </a:rPr>
                <a:t>13,295</a:t>
              </a:r>
            </a:p>
            <a:p>
              <a:pPr algn="ctr"/>
              <a:r>
                <a:rPr lang="es-ES" sz="1600" b="1" dirty="0">
                  <a:solidFill>
                    <a:schemeClr val="tx1"/>
                  </a:solidFill>
                  <a:cs typeface="Arial Black"/>
                </a:rPr>
                <a:t>MILLONES</a:t>
              </a:r>
              <a:endParaRPr lang="es-DO" sz="1600" b="1" dirty="0">
                <a:solidFill>
                  <a:schemeClr val="tx1"/>
                </a:solidFill>
                <a:cs typeface="Arial Black"/>
              </a:endParaRPr>
            </a:p>
          </p:txBody>
        </p:sp>
        <p:sp>
          <p:nvSpPr>
            <p:cNvPr id="20" name="Rectángulo 6">
              <a:extLst>
                <a:ext uri="{FF2B5EF4-FFF2-40B4-BE49-F238E27FC236}">
                  <a16:creationId xmlns:a16="http://schemas.microsoft.com/office/drawing/2014/main" id="{898A1D25-BF65-4344-8848-7E2D4A994634}"/>
                </a:ext>
              </a:extLst>
            </p:cNvPr>
            <p:cNvSpPr/>
            <p:nvPr/>
          </p:nvSpPr>
          <p:spPr>
            <a:xfrm rot="5400000">
              <a:off x="6626390" y="1494200"/>
              <a:ext cx="437684" cy="166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b="1" dirty="0">
                  <a:solidFill>
                    <a:schemeClr val="tx1"/>
                  </a:solidFill>
                  <a:cs typeface="\"/>
                </a:rPr>
                <a:t>8.16% del </a:t>
              </a:r>
            </a:p>
            <a:p>
              <a:pPr algn="ctr"/>
              <a:r>
                <a:rPr lang="es-ES" b="1" dirty="0">
                  <a:solidFill>
                    <a:schemeClr val="tx1"/>
                  </a:solidFill>
                  <a:cs typeface="Arial"/>
                </a:rPr>
                <a:t>Presupuesto</a:t>
              </a:r>
              <a:endParaRPr lang="es-DO" b="1" dirty="0">
                <a:solidFill>
                  <a:schemeClr val="tx1"/>
                </a:solidFill>
                <a:cs typeface="Arial"/>
              </a:endParaRPr>
            </a:p>
          </p:txBody>
        </p:sp>
        <p:sp>
          <p:nvSpPr>
            <p:cNvPr id="3" name="Left Bracket 2"/>
            <p:cNvSpPr/>
            <p:nvPr/>
          </p:nvSpPr>
          <p:spPr>
            <a:xfrm>
              <a:off x="5953067" y="1931734"/>
              <a:ext cx="126363" cy="947819"/>
            </a:xfrm>
            <a:prstGeom prst="leftBracket">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 name="Right Bracket 4"/>
            <p:cNvSpPr/>
            <p:nvPr/>
          </p:nvSpPr>
          <p:spPr>
            <a:xfrm>
              <a:off x="7528964" y="1931734"/>
              <a:ext cx="126363" cy="947819"/>
            </a:xfrm>
            <a:prstGeom prst="rightBracket">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400227" y="2160247"/>
              <a:ext cx="638900" cy="638900"/>
            </a:xfrm>
            <a:prstGeom prst="rect">
              <a:avLst/>
            </a:prstGeom>
          </p:spPr>
        </p:pic>
      </p:grpSp>
      <p:sp>
        <p:nvSpPr>
          <p:cNvPr id="23" name="Rectángulo 22">
            <a:extLst>
              <a:ext uri="{FF2B5EF4-FFF2-40B4-BE49-F238E27FC236}">
                <a16:creationId xmlns:a16="http://schemas.microsoft.com/office/drawing/2014/main" id="{E7A412B1-9430-4522-8BB2-343D35AD335A}"/>
              </a:ext>
            </a:extLst>
          </p:cNvPr>
          <p:cNvSpPr/>
          <p:nvPr/>
        </p:nvSpPr>
        <p:spPr>
          <a:xfrm rot="5400000">
            <a:off x="2602557" y="-948675"/>
            <a:ext cx="309390" cy="2930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PRESUPUESTO</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2"/>
          </p:nvPr>
        </p:nvSpPr>
        <p:spPr/>
        <p:txBody>
          <a:bodyPr/>
          <a:lstStyle/>
          <a:p>
            <a:fld id="{A4124D19-2283-FC49-A358-736FA83B63DF}" type="slidenum">
              <a:rPr lang="en-US" smtClean="0"/>
              <a:t>33</a:t>
            </a:fld>
            <a:endParaRPr lang="en-US"/>
          </a:p>
        </p:txBody>
      </p:sp>
      <p:grpSp>
        <p:nvGrpSpPr>
          <p:cNvPr id="22" name="Grupo 21">
            <a:extLst>
              <a:ext uri="{FF2B5EF4-FFF2-40B4-BE49-F238E27FC236}">
                <a16:creationId xmlns:a16="http://schemas.microsoft.com/office/drawing/2014/main" id="{0BE6687F-AF45-4B5F-A6AA-E3823C41757E}"/>
              </a:ext>
            </a:extLst>
          </p:cNvPr>
          <p:cNvGrpSpPr/>
          <p:nvPr/>
        </p:nvGrpSpPr>
        <p:grpSpPr>
          <a:xfrm>
            <a:off x="1397570" y="2206007"/>
            <a:ext cx="7263793" cy="947819"/>
            <a:chOff x="1098269" y="1931734"/>
            <a:chExt cx="6585981" cy="947819"/>
          </a:xfrm>
        </p:grpSpPr>
        <p:sp>
          <p:nvSpPr>
            <p:cNvPr id="24" name="Rectángulo 6">
              <a:extLst>
                <a:ext uri="{FF2B5EF4-FFF2-40B4-BE49-F238E27FC236}">
                  <a16:creationId xmlns:a16="http://schemas.microsoft.com/office/drawing/2014/main" id="{93320E98-6BCF-4B40-ABA2-521AB8F6E1EF}"/>
                </a:ext>
              </a:extLst>
            </p:cNvPr>
            <p:cNvSpPr/>
            <p:nvPr/>
          </p:nvSpPr>
          <p:spPr>
            <a:xfrm rot="5400000">
              <a:off x="1895096" y="1238294"/>
              <a:ext cx="804173" cy="2397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1600" b="1" dirty="0">
                  <a:solidFill>
                    <a:schemeClr val="tx1"/>
                  </a:solidFill>
                  <a:cs typeface="Arial Black"/>
                </a:rPr>
                <a:t>Servicios de Bienestar Estudiantil</a:t>
              </a:r>
              <a:endParaRPr lang="es-DO" sz="1600" b="1" dirty="0">
                <a:solidFill>
                  <a:schemeClr val="tx1"/>
                </a:solidFill>
                <a:cs typeface="Arial Black"/>
              </a:endParaRPr>
            </a:p>
          </p:txBody>
        </p:sp>
        <p:sp>
          <p:nvSpPr>
            <p:cNvPr id="25" name="Google Shape;317;p31">
              <a:extLst>
                <a:ext uri="{FF2B5EF4-FFF2-40B4-BE49-F238E27FC236}">
                  <a16:creationId xmlns:a16="http://schemas.microsoft.com/office/drawing/2014/main" id="{879F34C7-2461-41F8-9354-A3B60E100861}"/>
                </a:ext>
              </a:extLst>
            </p:cNvPr>
            <p:cNvSpPr/>
            <p:nvPr/>
          </p:nvSpPr>
          <p:spPr>
            <a:xfrm>
              <a:off x="3424676" y="2102782"/>
              <a:ext cx="596606" cy="485554"/>
            </a:xfrm>
            <a:prstGeom prst="mathEqual">
              <a:avLst>
                <a:gd name="adj1" fmla="val 23520"/>
                <a:gd name="adj2" fmla="val 11760"/>
              </a:avLst>
            </a:prstGeom>
            <a:solidFill>
              <a:srgbClr val="00000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Rectángulo 6">
              <a:extLst>
                <a:ext uri="{FF2B5EF4-FFF2-40B4-BE49-F238E27FC236}">
                  <a16:creationId xmlns:a16="http://schemas.microsoft.com/office/drawing/2014/main" id="{A6BFCE13-E079-4333-9AE4-1C0D35B20E82}"/>
                </a:ext>
              </a:extLst>
            </p:cNvPr>
            <p:cNvSpPr/>
            <p:nvPr/>
          </p:nvSpPr>
          <p:spPr>
            <a:xfrm rot="5400000">
              <a:off x="4662738" y="1682093"/>
              <a:ext cx="557742" cy="1409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sz="1600" b="1" dirty="0">
                  <a:solidFill>
                    <a:schemeClr val="tx1"/>
                  </a:solidFill>
                  <a:cs typeface="Arial Black"/>
                </a:rPr>
                <a:t>22,974.7 MILLONES</a:t>
              </a:r>
            </a:p>
          </p:txBody>
        </p:sp>
        <p:sp>
          <p:nvSpPr>
            <p:cNvPr id="27" name="Rectángulo 6">
              <a:extLst>
                <a:ext uri="{FF2B5EF4-FFF2-40B4-BE49-F238E27FC236}">
                  <a16:creationId xmlns:a16="http://schemas.microsoft.com/office/drawing/2014/main" id="{F3081F3C-7BC9-47B1-B560-FE2822E5FCBF}"/>
                </a:ext>
              </a:extLst>
            </p:cNvPr>
            <p:cNvSpPr/>
            <p:nvPr/>
          </p:nvSpPr>
          <p:spPr>
            <a:xfrm rot="5400000">
              <a:off x="6630392" y="1586020"/>
              <a:ext cx="437684" cy="1481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b="1" dirty="0">
                  <a:solidFill>
                    <a:schemeClr val="tx1"/>
                  </a:solidFill>
                  <a:cs typeface="\"/>
                </a:rPr>
                <a:t>13.47% del </a:t>
              </a:r>
            </a:p>
            <a:p>
              <a:pPr algn="ctr"/>
              <a:r>
                <a:rPr lang="es-ES" b="1" dirty="0">
                  <a:solidFill>
                    <a:schemeClr val="tx1"/>
                  </a:solidFill>
                  <a:cs typeface="Arial"/>
                </a:rPr>
                <a:t>Presupuesto</a:t>
              </a:r>
              <a:endParaRPr lang="es-DO" b="1" dirty="0">
                <a:solidFill>
                  <a:schemeClr val="tx1"/>
                </a:solidFill>
                <a:cs typeface="Arial"/>
              </a:endParaRPr>
            </a:p>
          </p:txBody>
        </p:sp>
        <p:sp>
          <p:nvSpPr>
            <p:cNvPr id="28" name="Left Bracket 2">
              <a:extLst>
                <a:ext uri="{FF2B5EF4-FFF2-40B4-BE49-F238E27FC236}">
                  <a16:creationId xmlns:a16="http://schemas.microsoft.com/office/drawing/2014/main" id="{DCD3E8EE-6ECF-4902-B0B3-2F77429A21D5}"/>
                </a:ext>
              </a:extLst>
            </p:cNvPr>
            <p:cNvSpPr/>
            <p:nvPr/>
          </p:nvSpPr>
          <p:spPr>
            <a:xfrm>
              <a:off x="5981990" y="1931734"/>
              <a:ext cx="126363" cy="947819"/>
            </a:xfrm>
            <a:prstGeom prst="leftBracket">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9" name="Right Bracket 4">
              <a:extLst>
                <a:ext uri="{FF2B5EF4-FFF2-40B4-BE49-F238E27FC236}">
                  <a16:creationId xmlns:a16="http://schemas.microsoft.com/office/drawing/2014/main" id="{632A7343-BFDC-4067-BB1B-7E2A1B211F36}"/>
                </a:ext>
              </a:extLst>
            </p:cNvPr>
            <p:cNvSpPr/>
            <p:nvPr/>
          </p:nvSpPr>
          <p:spPr>
            <a:xfrm>
              <a:off x="7557887" y="1931734"/>
              <a:ext cx="126363" cy="947819"/>
            </a:xfrm>
            <a:prstGeom prst="rightBracket">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pic>
        <p:nvPicPr>
          <p:cNvPr id="8" name="Gráfico 7" descr="Configuración de la mesa ">
            <a:extLst>
              <a:ext uri="{FF2B5EF4-FFF2-40B4-BE49-F238E27FC236}">
                <a16:creationId xmlns:a16="http://schemas.microsoft.com/office/drawing/2014/main" id="{CD7486AE-5B5B-4D38-915B-DD99024FF1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5082" y="2243470"/>
            <a:ext cx="914400" cy="914400"/>
          </a:xfrm>
          <a:prstGeom prst="rect">
            <a:avLst/>
          </a:prstGeom>
        </p:spPr>
      </p:pic>
    </p:spTree>
    <p:extLst>
      <p:ext uri="{BB962C8B-B14F-4D97-AF65-F5344CB8AC3E}">
        <p14:creationId xmlns:p14="http://schemas.microsoft.com/office/powerpoint/2010/main" val="37034319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descr="TOP-04.jpg">
            <a:extLst>
              <a:ext uri="{FF2B5EF4-FFF2-40B4-BE49-F238E27FC236}">
                <a16:creationId xmlns:a16="http://schemas.microsoft.com/office/drawing/2014/main" id="{694D65AE-7147-4707-8B5D-558C85B0D535}"/>
              </a:ext>
            </a:extLst>
          </p:cNvPr>
          <p:cNvPicPr>
            <a:picLocks noChangeAspect="1"/>
          </p:cNvPicPr>
          <p:nvPr/>
        </p:nvPicPr>
        <p:blipFill rotWithShape="1">
          <a:blip r:embed="rId2">
            <a:extLst>
              <a:ext uri="{28A0092B-C50C-407E-A947-70E740481C1C}">
                <a14:useLocalDpi xmlns:a14="http://schemas.microsoft.com/office/drawing/2010/main" val="0"/>
              </a:ext>
            </a:extLst>
          </a:blip>
          <a:srcRect b="80372"/>
          <a:stretch/>
        </p:blipFill>
        <p:spPr>
          <a:xfrm>
            <a:off x="-1" y="1"/>
            <a:ext cx="9127296" cy="621019"/>
          </a:xfrm>
          <a:prstGeom prst="rect">
            <a:avLst/>
          </a:prstGeom>
        </p:spPr>
      </p:pic>
      <p:sp>
        <p:nvSpPr>
          <p:cNvPr id="14" name="TextBox 3">
            <a:extLst>
              <a:ext uri="{FF2B5EF4-FFF2-40B4-BE49-F238E27FC236}">
                <a16:creationId xmlns:a16="http://schemas.microsoft.com/office/drawing/2014/main" id="{08C8B774-37A4-462D-A61B-AF14159977CF}"/>
              </a:ext>
            </a:extLst>
          </p:cNvPr>
          <p:cNvSpPr txBox="1"/>
          <p:nvPr/>
        </p:nvSpPr>
        <p:spPr>
          <a:xfrm>
            <a:off x="610255" y="97800"/>
            <a:ext cx="398041" cy="523220"/>
          </a:xfrm>
          <a:prstGeom prst="rect">
            <a:avLst/>
          </a:prstGeom>
          <a:noFill/>
        </p:spPr>
        <p:txBody>
          <a:bodyPr wrap="none" rtlCol="0">
            <a:spAutoFit/>
          </a:bodyPr>
          <a:lstStyle/>
          <a:p>
            <a:r>
              <a:rPr lang="en-US" sz="2800" b="1" dirty="0">
                <a:solidFill>
                  <a:schemeClr val="bg1"/>
                </a:solidFill>
                <a:latin typeface="Gill Sans"/>
                <a:cs typeface="Gill Sans"/>
              </a:rPr>
              <a:t>4</a:t>
            </a:r>
          </a:p>
        </p:txBody>
      </p:sp>
      <p:pic>
        <p:nvPicPr>
          <p:cNvPr id="9"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11" name="Rectángulo 6">
            <a:extLst>
              <a:ext uri="{FF2B5EF4-FFF2-40B4-BE49-F238E27FC236}">
                <a16:creationId xmlns:a16="http://schemas.microsoft.com/office/drawing/2014/main" id="{898A1D25-BF65-4344-8848-7E2D4A994634}"/>
              </a:ext>
            </a:extLst>
          </p:cNvPr>
          <p:cNvSpPr/>
          <p:nvPr/>
        </p:nvSpPr>
        <p:spPr>
          <a:xfrm rot="5400000">
            <a:off x="3355863" y="-1691386"/>
            <a:ext cx="309390" cy="4412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NECESIDADES DE APOYO</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Rectángulo 2"/>
          <p:cNvSpPr/>
          <p:nvPr/>
        </p:nvSpPr>
        <p:spPr>
          <a:xfrm>
            <a:off x="510363" y="760905"/>
            <a:ext cx="8176437" cy="338554"/>
          </a:xfrm>
          <a:prstGeom prst="rect">
            <a:avLst/>
          </a:prstGeom>
          <a:solidFill>
            <a:srgbClr val="9C84B6"/>
          </a:solidFill>
        </p:spPr>
        <p:txBody>
          <a:bodyPr wrap="square">
            <a:spAutoFit/>
          </a:bodyPr>
          <a:lstStyle/>
          <a:p>
            <a:r>
              <a:rPr lang="es-DO" sz="1600" b="1" dirty="0">
                <a:solidFill>
                  <a:schemeClr val="bg1"/>
                </a:solidFill>
              </a:rPr>
              <a:t>Plan Nacional de Inclusión Educativa</a:t>
            </a:r>
            <a:endParaRPr lang="es-DO" sz="1600" dirty="0">
              <a:solidFill>
                <a:schemeClr val="bg1"/>
              </a:solidFill>
            </a:endParaRPr>
          </a:p>
        </p:txBody>
      </p:sp>
      <p:sp>
        <p:nvSpPr>
          <p:cNvPr id="5" name="Rectángulo 4"/>
          <p:cNvSpPr/>
          <p:nvPr/>
        </p:nvSpPr>
        <p:spPr>
          <a:xfrm>
            <a:off x="510363" y="1109093"/>
            <a:ext cx="8176437" cy="1077218"/>
          </a:xfrm>
          <a:prstGeom prst="rect">
            <a:avLst/>
          </a:prstGeom>
        </p:spPr>
        <p:txBody>
          <a:bodyPr wrap="square">
            <a:spAutoFit/>
          </a:bodyPr>
          <a:lstStyle/>
          <a:p>
            <a:pPr marL="171450" indent="-171450" algn="just" fontAlgn="base">
              <a:buFont typeface="Arial" panose="020B0604020202020204" pitchFamily="34" charset="0"/>
              <a:buChar char="•"/>
            </a:pPr>
            <a:r>
              <a:rPr lang="es-DO" sz="1600" dirty="0">
                <a:solidFill>
                  <a:srgbClr val="000000"/>
                </a:solidFill>
              </a:rPr>
              <a:t>Tras casi tres años de trabajo se ha aprobado en el semestre el Plan Nacional de Inclusión Educativa</a:t>
            </a:r>
          </a:p>
          <a:p>
            <a:pPr marL="171450" indent="-171450" algn="just" fontAlgn="base">
              <a:buFont typeface="Arial" panose="020B0604020202020204" pitchFamily="34" charset="0"/>
              <a:buChar char="•"/>
            </a:pPr>
            <a:r>
              <a:rPr lang="es-ES" sz="1600" dirty="0"/>
              <a:t>Objetivo: de que 40% de niños y jóvenes con discapacidad que están fuera del sistema, sean incluidos en los diferentes servicios que ofrece el Minerd</a:t>
            </a:r>
            <a:endParaRPr lang="es-DO" sz="1600" dirty="0"/>
          </a:p>
        </p:txBody>
      </p:sp>
      <p:sp>
        <p:nvSpPr>
          <p:cNvPr id="2" name="Marcador de número de diapositiva 1"/>
          <p:cNvSpPr>
            <a:spLocks noGrp="1"/>
          </p:cNvSpPr>
          <p:nvPr>
            <p:ph type="sldNum" sz="quarter" idx="12"/>
          </p:nvPr>
        </p:nvSpPr>
        <p:spPr/>
        <p:txBody>
          <a:bodyPr/>
          <a:lstStyle/>
          <a:p>
            <a:fld id="{A4124D19-2283-FC49-A358-736FA83B63DF}" type="slidenum">
              <a:rPr lang="en-US" smtClean="0"/>
              <a:t>34</a:t>
            </a:fld>
            <a:endParaRPr lang="en-US"/>
          </a:p>
        </p:txBody>
      </p:sp>
      <p:graphicFrame>
        <p:nvGraphicFramePr>
          <p:cNvPr id="10" name="Tabla 9">
            <a:extLst>
              <a:ext uri="{FF2B5EF4-FFF2-40B4-BE49-F238E27FC236}">
                <a16:creationId xmlns:a16="http://schemas.microsoft.com/office/drawing/2014/main" id="{E0B18CDC-325B-4D23-A745-14B1BCEFB875}"/>
              </a:ext>
            </a:extLst>
          </p:cNvPr>
          <p:cNvGraphicFramePr>
            <a:graphicFrameLocks noGrp="1"/>
          </p:cNvGraphicFramePr>
          <p:nvPr>
            <p:extLst>
              <p:ext uri="{D42A27DB-BD31-4B8C-83A1-F6EECF244321}">
                <p14:modId xmlns:p14="http://schemas.microsoft.com/office/powerpoint/2010/main" val="3332314110"/>
              </p:ext>
            </p:extLst>
          </p:nvPr>
        </p:nvGraphicFramePr>
        <p:xfrm>
          <a:off x="510363" y="2195945"/>
          <a:ext cx="8176437" cy="2099335"/>
        </p:xfrm>
        <a:graphic>
          <a:graphicData uri="http://schemas.openxmlformats.org/drawingml/2006/table">
            <a:tbl>
              <a:tblPr firstRow="1" firstCol="1" bandRow="1">
                <a:tableStyleId>{5A111915-BE36-4E01-A7E5-04B1672EAD32}</a:tableStyleId>
              </a:tblPr>
              <a:tblGrid>
                <a:gridCol w="6293234">
                  <a:extLst>
                    <a:ext uri="{9D8B030D-6E8A-4147-A177-3AD203B41FA5}">
                      <a16:colId xmlns:a16="http://schemas.microsoft.com/office/drawing/2014/main" val="3552160176"/>
                    </a:ext>
                  </a:extLst>
                </a:gridCol>
                <a:gridCol w="956441">
                  <a:extLst>
                    <a:ext uri="{9D8B030D-6E8A-4147-A177-3AD203B41FA5}">
                      <a16:colId xmlns:a16="http://schemas.microsoft.com/office/drawing/2014/main" val="777921609"/>
                    </a:ext>
                  </a:extLst>
                </a:gridCol>
                <a:gridCol w="926762">
                  <a:extLst>
                    <a:ext uri="{9D8B030D-6E8A-4147-A177-3AD203B41FA5}">
                      <a16:colId xmlns:a16="http://schemas.microsoft.com/office/drawing/2014/main" val="3356060212"/>
                    </a:ext>
                  </a:extLst>
                </a:gridCol>
              </a:tblGrid>
              <a:tr h="266700">
                <a:tc rowSpan="2">
                  <a:txBody>
                    <a:bodyPr/>
                    <a:lstStyle/>
                    <a:p>
                      <a:pPr algn="just">
                        <a:spcAft>
                          <a:spcPts val="0"/>
                        </a:spcAft>
                      </a:pPr>
                      <a:r>
                        <a:rPr lang="es-ES" sz="1800" b="1" kern="1200" dirty="0">
                          <a:solidFill>
                            <a:schemeClr val="bg1"/>
                          </a:solidFill>
                          <a:effectLst/>
                          <a:latin typeface="+mn-lt"/>
                          <a:ea typeface="+mn-ea"/>
                          <a:cs typeface="+mn-cs"/>
                        </a:rPr>
                        <a:t>Cobertura del sistema de servicios educativos </a:t>
                      </a:r>
                      <a:endParaRPr lang="es-DO" sz="1600" b="1"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C84B6"/>
                    </a:solidFill>
                  </a:tcPr>
                </a:tc>
                <a:tc gridSpan="2">
                  <a:txBody>
                    <a:bodyPr/>
                    <a:lstStyle/>
                    <a:p>
                      <a:pPr algn="ctr">
                        <a:spcAft>
                          <a:spcPts val="0"/>
                        </a:spcAft>
                      </a:pPr>
                      <a:r>
                        <a:rPr lang="es-ES" sz="1600" b="1" dirty="0">
                          <a:solidFill>
                            <a:schemeClr val="bg1"/>
                          </a:solidFill>
                          <a:effectLst/>
                          <a:latin typeface="+mj-lt"/>
                        </a:rPr>
                        <a:t>Metas</a:t>
                      </a:r>
                      <a:endParaRPr lang="es-DO" sz="1600" b="1"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C84B6"/>
                    </a:solidFill>
                  </a:tcPr>
                </a:tc>
                <a:tc hMerge="1">
                  <a:txBody>
                    <a:bodyPr/>
                    <a:lstStyle/>
                    <a:p>
                      <a:endParaRPr lang="es-DO"/>
                    </a:p>
                  </a:txBody>
                  <a:tcPr/>
                </a:tc>
                <a:extLst>
                  <a:ext uri="{0D108BD9-81ED-4DB2-BD59-A6C34878D82A}">
                    <a16:rowId xmlns:a16="http://schemas.microsoft.com/office/drawing/2014/main" val="2280654425"/>
                  </a:ext>
                </a:extLst>
              </a:tr>
              <a:tr h="266700">
                <a:tc vMerge="1">
                  <a:txBody>
                    <a:bodyPr/>
                    <a:lstStyle/>
                    <a:p>
                      <a:endParaRPr lang="es-DO"/>
                    </a:p>
                  </a:txBody>
                  <a:tcPr/>
                </a:tc>
                <a:tc>
                  <a:txBody>
                    <a:bodyPr/>
                    <a:lstStyle/>
                    <a:p>
                      <a:pPr algn="ctr">
                        <a:spcAft>
                          <a:spcPts val="0"/>
                        </a:spcAft>
                      </a:pPr>
                      <a:r>
                        <a:rPr lang="es-ES" sz="1600" b="1" dirty="0">
                          <a:solidFill>
                            <a:schemeClr val="bg1"/>
                          </a:solidFill>
                          <a:effectLst/>
                          <a:latin typeface="+mj-lt"/>
                        </a:rPr>
                        <a:t>2018</a:t>
                      </a:r>
                      <a:endParaRPr lang="es-DO" sz="1600" b="1"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C84B6"/>
                    </a:solidFill>
                  </a:tcPr>
                </a:tc>
                <a:tc>
                  <a:txBody>
                    <a:bodyPr/>
                    <a:lstStyle/>
                    <a:p>
                      <a:pPr algn="ctr">
                        <a:spcAft>
                          <a:spcPts val="0"/>
                        </a:spcAft>
                      </a:pPr>
                      <a:r>
                        <a:rPr lang="es-ES" sz="1600" b="1" dirty="0">
                          <a:solidFill>
                            <a:schemeClr val="bg1"/>
                          </a:solidFill>
                          <a:effectLst/>
                          <a:latin typeface="+mj-lt"/>
                        </a:rPr>
                        <a:t>2020</a:t>
                      </a:r>
                      <a:endParaRPr lang="es-DO" sz="1600" b="1"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C84B6"/>
                    </a:solidFill>
                  </a:tcPr>
                </a:tc>
                <a:extLst>
                  <a:ext uri="{0D108BD9-81ED-4DB2-BD59-A6C34878D82A}">
                    <a16:rowId xmlns:a16="http://schemas.microsoft.com/office/drawing/2014/main" val="894711464"/>
                  </a:ext>
                </a:extLst>
              </a:tr>
              <a:tr h="190500">
                <a:tc>
                  <a:txBody>
                    <a:bodyPr/>
                    <a:lstStyle/>
                    <a:p>
                      <a:pPr algn="just">
                        <a:spcAft>
                          <a:spcPts val="0"/>
                        </a:spcAft>
                      </a:pPr>
                      <a:r>
                        <a:rPr lang="es-ES" sz="1400" b="0" kern="1200" dirty="0">
                          <a:solidFill>
                            <a:schemeClr val="tx1"/>
                          </a:solidFill>
                          <a:effectLst/>
                          <a:latin typeface="+mj-lt"/>
                          <a:ea typeface="+mn-ea"/>
                          <a:cs typeface="+mn-cs"/>
                        </a:rPr>
                        <a:t>Centros educativos regulares que implementan en el 2018 Proyecto de Buenas Prácticas Inclusivas (PBPI) </a:t>
                      </a:r>
                      <a:endParaRPr lang="es-DO" sz="1400" b="0" dirty="0">
                        <a:effectLst/>
                        <a:latin typeface="+mj-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ctr">
                        <a:spcAft>
                          <a:spcPts val="0"/>
                        </a:spcAft>
                      </a:pPr>
                      <a:r>
                        <a:rPr lang="es-ES" sz="1400" b="0" dirty="0">
                          <a:effectLst/>
                          <a:latin typeface="+mj-lt"/>
                          <a:ea typeface="Calibri" panose="020F0502020204030204" pitchFamily="34" charset="0"/>
                          <a:cs typeface="Times New Roman" panose="02020603050405020304" pitchFamily="18" charset="0"/>
                        </a:rPr>
                        <a:t>1,085</a:t>
                      </a:r>
                      <a:endParaRPr lang="es-DO" sz="1400" b="0" dirty="0">
                        <a:effectLst/>
                        <a:latin typeface="+mj-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ctr">
                        <a:spcAft>
                          <a:spcPts val="0"/>
                        </a:spcAft>
                      </a:pPr>
                      <a:r>
                        <a:rPr lang="es-ES" sz="1400" b="0" dirty="0">
                          <a:effectLst/>
                          <a:latin typeface="+mj-lt"/>
                          <a:ea typeface="Calibri" panose="020F0502020204030204" pitchFamily="34" charset="0"/>
                          <a:cs typeface="Times New Roman" panose="02020603050405020304" pitchFamily="18" charset="0"/>
                        </a:rPr>
                        <a:t>2,201</a:t>
                      </a:r>
                      <a:endParaRPr lang="es-DO" sz="1400" b="0" dirty="0">
                        <a:effectLst/>
                        <a:latin typeface="+mj-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740324077"/>
                  </a:ext>
                </a:extLst>
              </a:tr>
              <a:tr h="190500">
                <a:tc>
                  <a:txBody>
                    <a:bodyPr/>
                    <a:lstStyle/>
                    <a:p>
                      <a:pPr algn="just">
                        <a:spcAft>
                          <a:spcPts val="0"/>
                        </a:spcAft>
                      </a:pPr>
                      <a:r>
                        <a:rPr lang="es-ES" sz="1400" b="0" kern="1200" dirty="0">
                          <a:solidFill>
                            <a:schemeClr val="tx1"/>
                          </a:solidFill>
                          <a:effectLst/>
                          <a:latin typeface="+mj-lt"/>
                          <a:ea typeface="+mn-ea"/>
                          <a:cs typeface="+mn-cs"/>
                        </a:rPr>
                        <a:t>Nuevas Aulas Específicas de Apoyo Educativo </a:t>
                      </a:r>
                      <a:endParaRPr lang="es-DO" sz="14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endParaRPr lang="es-DO" sz="14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S" sz="1400" b="0" dirty="0">
                          <a:effectLst/>
                          <a:latin typeface="+mj-lt"/>
                          <a:ea typeface="Calibri" panose="020F0502020204030204" pitchFamily="34" charset="0"/>
                          <a:cs typeface="Times New Roman" panose="02020603050405020304" pitchFamily="18" charset="0"/>
                        </a:rPr>
                        <a:t>70</a:t>
                      </a:r>
                      <a:endParaRPr lang="es-DO" sz="1400" b="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43029359"/>
                  </a:ext>
                </a:extLst>
              </a:tr>
              <a:tr h="236377">
                <a:tc>
                  <a:txBody>
                    <a:bodyPr/>
                    <a:lstStyle/>
                    <a:p>
                      <a:pPr algn="just">
                        <a:spcAft>
                          <a:spcPts val="0"/>
                        </a:spcAft>
                      </a:pPr>
                      <a:r>
                        <a:rPr lang="es-ES" sz="1400" b="0" dirty="0">
                          <a:effectLst/>
                          <a:latin typeface="+mj-lt"/>
                          <a:ea typeface="Calibri" panose="020F0502020204030204" pitchFamily="34" charset="0"/>
                          <a:cs typeface="Times New Roman" panose="02020603050405020304" pitchFamily="18" charset="0"/>
                        </a:rPr>
                        <a:t>Nuevos centros de Educación Especial</a:t>
                      </a:r>
                      <a:endParaRPr lang="es-DO" sz="14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endParaRPr lang="es-DO" sz="14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S" sz="1400" b="0" dirty="0">
                          <a:effectLst/>
                          <a:latin typeface="+mj-lt"/>
                          <a:ea typeface="Calibri" panose="020F0502020204030204" pitchFamily="34" charset="0"/>
                          <a:cs typeface="Times New Roman" panose="02020603050405020304" pitchFamily="18" charset="0"/>
                        </a:rPr>
                        <a:t>13</a:t>
                      </a:r>
                      <a:endParaRPr lang="es-DO" sz="1400" b="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62209925"/>
                  </a:ext>
                </a:extLst>
              </a:tr>
              <a:tr h="262758">
                <a:tc>
                  <a:txBody>
                    <a:bodyPr/>
                    <a:lstStyle/>
                    <a:p>
                      <a:pPr algn="just">
                        <a:spcAft>
                          <a:spcPts val="0"/>
                        </a:spcAft>
                      </a:pPr>
                      <a:r>
                        <a:rPr lang="es-ES" sz="1400" b="0" kern="1200" dirty="0">
                          <a:solidFill>
                            <a:schemeClr val="tx1"/>
                          </a:solidFill>
                          <a:effectLst/>
                          <a:latin typeface="+mj-lt"/>
                          <a:ea typeface="+mn-ea"/>
                          <a:cs typeface="+mn-cs"/>
                        </a:rPr>
                        <a:t>Centro de Recursos Nacional para las NEAE </a:t>
                      </a:r>
                      <a:endParaRPr lang="es-DO" sz="14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S" sz="1400" b="0" dirty="0">
                          <a:effectLst/>
                          <a:latin typeface="+mj-lt"/>
                          <a:ea typeface="Calibri" panose="020F0502020204030204" pitchFamily="34" charset="0"/>
                          <a:cs typeface="Times New Roman" panose="02020603050405020304" pitchFamily="18" charset="0"/>
                        </a:rPr>
                        <a:t>0</a:t>
                      </a:r>
                      <a:endParaRPr lang="es-DO" sz="14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S" sz="1400" b="0" dirty="0">
                          <a:effectLst/>
                          <a:latin typeface="+mj-lt"/>
                          <a:ea typeface="Calibri" panose="020F0502020204030204" pitchFamily="34" charset="0"/>
                          <a:cs typeface="Times New Roman" panose="02020603050405020304" pitchFamily="18" charset="0"/>
                        </a:rPr>
                        <a:t>1</a:t>
                      </a:r>
                      <a:endParaRPr lang="es-DO" sz="1400" b="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13136457"/>
                  </a:ext>
                </a:extLst>
              </a:tr>
              <a:tr h="190500">
                <a:tc>
                  <a:txBody>
                    <a:bodyPr/>
                    <a:lstStyle/>
                    <a:p>
                      <a:pPr algn="just">
                        <a:spcAft>
                          <a:spcPts val="0"/>
                        </a:spcAft>
                      </a:pPr>
                      <a:r>
                        <a:rPr lang="es-DO" sz="1400" b="0" dirty="0">
                          <a:effectLst/>
                          <a:latin typeface="+mj-lt"/>
                          <a:ea typeface="Calibri" panose="020F0502020204030204" pitchFamily="34" charset="0"/>
                          <a:cs typeface="Times New Roman" panose="02020603050405020304" pitchFamily="18" charset="0"/>
                        </a:rPr>
                        <a:t>Centros de Recursos para la Atención a la Diversidad (CAD) Regionales</a:t>
                      </a:r>
                    </a:p>
                  </a:txBody>
                  <a:tcPr marL="68580" marR="68580" marT="0" marB="0" anchor="ctr"/>
                </a:tc>
                <a:tc>
                  <a:txBody>
                    <a:bodyPr/>
                    <a:lstStyle/>
                    <a:p>
                      <a:pPr algn="ctr">
                        <a:spcAft>
                          <a:spcPts val="0"/>
                        </a:spcAft>
                      </a:pPr>
                      <a:r>
                        <a:rPr lang="es-ES" sz="1400" b="0" dirty="0">
                          <a:effectLst/>
                          <a:latin typeface="+mj-lt"/>
                          <a:ea typeface="Calibri" panose="020F0502020204030204" pitchFamily="34" charset="0"/>
                          <a:cs typeface="Times New Roman" panose="02020603050405020304" pitchFamily="18" charset="0"/>
                        </a:rPr>
                        <a:t>13</a:t>
                      </a:r>
                      <a:endParaRPr lang="es-DO" sz="14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S" sz="1400" b="0" dirty="0">
                          <a:effectLst/>
                          <a:latin typeface="+mj-lt"/>
                          <a:ea typeface="Calibri" panose="020F0502020204030204" pitchFamily="34" charset="0"/>
                          <a:cs typeface="Times New Roman" panose="02020603050405020304" pitchFamily="18" charset="0"/>
                        </a:rPr>
                        <a:t>18</a:t>
                      </a:r>
                      <a:endParaRPr lang="es-DO" sz="1400" b="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04508085"/>
                  </a:ext>
                </a:extLst>
              </a:tr>
              <a:tr h="190500">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s-DO" sz="1400" b="0" kern="1200" dirty="0">
                          <a:solidFill>
                            <a:schemeClr val="tx1"/>
                          </a:solidFill>
                          <a:effectLst/>
                          <a:latin typeface="+mn-lt"/>
                          <a:ea typeface="Calibri" panose="020F0502020204030204" pitchFamily="34" charset="0"/>
                          <a:cs typeface="Times New Roman" panose="02020603050405020304" pitchFamily="18" charset="0"/>
                        </a:rPr>
                        <a:t>Centros de Recursos para la Atención a la Diversidad (CAD) de Distrito</a:t>
                      </a:r>
                    </a:p>
                  </a:txBody>
                  <a:tcPr marL="68580" marR="68580" marT="0" marB="0" anchor="ctr"/>
                </a:tc>
                <a:tc>
                  <a:txBody>
                    <a:bodyPr/>
                    <a:lstStyle/>
                    <a:p>
                      <a:pPr algn="ctr">
                        <a:spcAft>
                          <a:spcPts val="0"/>
                        </a:spcAft>
                      </a:pPr>
                      <a:r>
                        <a:rPr lang="es-ES" sz="1400" b="0" dirty="0">
                          <a:effectLst/>
                          <a:latin typeface="+mj-lt"/>
                          <a:ea typeface="Calibri" panose="020F0502020204030204" pitchFamily="34" charset="0"/>
                          <a:cs typeface="Times New Roman" panose="02020603050405020304" pitchFamily="18" charset="0"/>
                        </a:rPr>
                        <a:t>0</a:t>
                      </a:r>
                      <a:endParaRPr lang="es-DO" sz="14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S" sz="1400" b="0" dirty="0">
                          <a:effectLst/>
                          <a:latin typeface="+mj-lt"/>
                          <a:ea typeface="Calibri" panose="020F0502020204030204" pitchFamily="34" charset="0"/>
                          <a:cs typeface="Times New Roman" panose="02020603050405020304" pitchFamily="18" charset="0"/>
                        </a:rPr>
                        <a:t>10</a:t>
                      </a:r>
                      <a:endParaRPr lang="es-DO" sz="1400" b="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464774"/>
                  </a:ext>
                </a:extLst>
              </a:tr>
            </a:tbl>
          </a:graphicData>
        </a:graphic>
      </p:graphicFrame>
    </p:spTree>
    <p:extLst>
      <p:ext uri="{BB962C8B-B14F-4D97-AF65-F5344CB8AC3E}">
        <p14:creationId xmlns:p14="http://schemas.microsoft.com/office/powerpoint/2010/main" val="4240686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descr="TOP-04.jpg">
            <a:extLst>
              <a:ext uri="{FF2B5EF4-FFF2-40B4-BE49-F238E27FC236}">
                <a16:creationId xmlns:a16="http://schemas.microsoft.com/office/drawing/2014/main" id="{694D65AE-7147-4707-8B5D-558C85B0D535}"/>
              </a:ext>
            </a:extLst>
          </p:cNvPr>
          <p:cNvPicPr>
            <a:picLocks noChangeAspect="1"/>
          </p:cNvPicPr>
          <p:nvPr/>
        </p:nvPicPr>
        <p:blipFill rotWithShape="1">
          <a:blip r:embed="rId2">
            <a:extLst>
              <a:ext uri="{28A0092B-C50C-407E-A947-70E740481C1C}">
                <a14:useLocalDpi xmlns:a14="http://schemas.microsoft.com/office/drawing/2010/main" val="0"/>
              </a:ext>
            </a:extLst>
          </a:blip>
          <a:srcRect b="80372"/>
          <a:stretch/>
        </p:blipFill>
        <p:spPr>
          <a:xfrm>
            <a:off x="-1" y="1"/>
            <a:ext cx="9127296" cy="621019"/>
          </a:xfrm>
          <a:prstGeom prst="rect">
            <a:avLst/>
          </a:prstGeom>
        </p:spPr>
      </p:pic>
      <p:sp>
        <p:nvSpPr>
          <p:cNvPr id="14" name="TextBox 3">
            <a:extLst>
              <a:ext uri="{FF2B5EF4-FFF2-40B4-BE49-F238E27FC236}">
                <a16:creationId xmlns:a16="http://schemas.microsoft.com/office/drawing/2014/main" id="{08C8B774-37A4-462D-A61B-AF14159977CF}"/>
              </a:ext>
            </a:extLst>
          </p:cNvPr>
          <p:cNvSpPr txBox="1"/>
          <p:nvPr/>
        </p:nvSpPr>
        <p:spPr>
          <a:xfrm>
            <a:off x="610255" y="97800"/>
            <a:ext cx="398041" cy="523220"/>
          </a:xfrm>
          <a:prstGeom prst="rect">
            <a:avLst/>
          </a:prstGeom>
          <a:noFill/>
        </p:spPr>
        <p:txBody>
          <a:bodyPr wrap="none" rtlCol="0">
            <a:spAutoFit/>
          </a:bodyPr>
          <a:lstStyle/>
          <a:p>
            <a:r>
              <a:rPr lang="en-US" sz="2800" b="1" dirty="0">
                <a:solidFill>
                  <a:schemeClr val="bg1"/>
                </a:solidFill>
                <a:latin typeface="Gill Sans"/>
                <a:cs typeface="Gill Sans"/>
              </a:rPr>
              <a:t>4</a:t>
            </a:r>
          </a:p>
        </p:txBody>
      </p:sp>
      <p:pic>
        <p:nvPicPr>
          <p:cNvPr id="9"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11" name="Rectángulo 6">
            <a:extLst>
              <a:ext uri="{FF2B5EF4-FFF2-40B4-BE49-F238E27FC236}">
                <a16:creationId xmlns:a16="http://schemas.microsoft.com/office/drawing/2014/main" id="{898A1D25-BF65-4344-8848-7E2D4A994634}"/>
              </a:ext>
            </a:extLst>
          </p:cNvPr>
          <p:cNvSpPr/>
          <p:nvPr/>
        </p:nvSpPr>
        <p:spPr>
          <a:xfrm rot="5400000">
            <a:off x="3355863" y="-1691386"/>
            <a:ext cx="309390" cy="4412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NECESIDADES DE APOYO</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Rectángulo 2"/>
          <p:cNvSpPr/>
          <p:nvPr/>
        </p:nvSpPr>
        <p:spPr>
          <a:xfrm>
            <a:off x="510363" y="760905"/>
            <a:ext cx="8176437" cy="338554"/>
          </a:xfrm>
          <a:prstGeom prst="rect">
            <a:avLst/>
          </a:prstGeom>
          <a:solidFill>
            <a:srgbClr val="9C84B6"/>
          </a:solidFill>
        </p:spPr>
        <p:txBody>
          <a:bodyPr wrap="square">
            <a:spAutoFit/>
          </a:bodyPr>
          <a:lstStyle/>
          <a:p>
            <a:r>
              <a:rPr lang="es-DO" sz="1600" b="1" dirty="0">
                <a:solidFill>
                  <a:schemeClr val="bg1"/>
                </a:solidFill>
              </a:rPr>
              <a:t>Resultados esperados de otros componentes del Plan Nacional de Inclusión Educativa</a:t>
            </a:r>
            <a:endParaRPr lang="es-DO" sz="1600" dirty="0">
              <a:solidFill>
                <a:schemeClr val="bg1"/>
              </a:solidFill>
            </a:endParaRPr>
          </a:p>
        </p:txBody>
      </p:sp>
      <p:sp>
        <p:nvSpPr>
          <p:cNvPr id="5" name="Rectángulo 4"/>
          <p:cNvSpPr/>
          <p:nvPr/>
        </p:nvSpPr>
        <p:spPr>
          <a:xfrm>
            <a:off x="510363" y="1187392"/>
            <a:ext cx="8176437" cy="3046988"/>
          </a:xfrm>
          <a:prstGeom prst="rect">
            <a:avLst/>
          </a:prstGeom>
        </p:spPr>
        <p:txBody>
          <a:bodyPr wrap="square">
            <a:spAutoFit/>
          </a:bodyPr>
          <a:lstStyle/>
          <a:p>
            <a:pPr marL="171450" indent="-171450" algn="just" fontAlgn="base">
              <a:buFont typeface="Arial" panose="020B0604020202020204" pitchFamily="34" charset="0"/>
              <a:buChar char="•"/>
            </a:pPr>
            <a:r>
              <a:rPr lang="es-DO" sz="1600" dirty="0">
                <a:solidFill>
                  <a:srgbClr val="000000"/>
                </a:solidFill>
              </a:rPr>
              <a:t>100 % de Centros de Educación Especial, Centros de Recursos y Aulas Específicas cuenten con </a:t>
            </a:r>
            <a:r>
              <a:rPr lang="es-DO" sz="1600" b="1" dirty="0">
                <a:solidFill>
                  <a:srgbClr val="000000"/>
                </a:solidFill>
              </a:rPr>
              <a:t>equipos técnicos y tecnológicos </a:t>
            </a:r>
            <a:r>
              <a:rPr lang="es-DO" sz="1600" dirty="0">
                <a:solidFill>
                  <a:srgbClr val="000000"/>
                </a:solidFill>
              </a:rPr>
              <a:t>suficientes, así como con personal multidisciplinario contratado.</a:t>
            </a:r>
          </a:p>
          <a:p>
            <a:pPr marL="171450" indent="-171450" algn="just" fontAlgn="base">
              <a:buFont typeface="Arial" panose="020B0604020202020204" pitchFamily="34" charset="0"/>
              <a:buChar char="•"/>
            </a:pPr>
            <a:r>
              <a:rPr lang="es-DO" sz="1600" dirty="0"/>
              <a:t>Todos los Centros educativos e instancias del Minerd cuentan con una estructura física sin </a:t>
            </a:r>
            <a:r>
              <a:rPr lang="es-DO" sz="1600" b="1" dirty="0"/>
              <a:t>barreras arquitectónicas.</a:t>
            </a:r>
          </a:p>
          <a:p>
            <a:pPr marL="171450" indent="-171450" algn="just" fontAlgn="base">
              <a:buFont typeface="Arial" panose="020B0604020202020204" pitchFamily="34" charset="0"/>
              <a:buChar char="•"/>
            </a:pPr>
            <a:r>
              <a:rPr lang="es-ES" sz="1600" dirty="0"/>
              <a:t>Todos los Centros de Educación Especial con </a:t>
            </a:r>
            <a:r>
              <a:rPr lang="es-ES" sz="1600" b="1" dirty="0"/>
              <a:t>transporte escolar </a:t>
            </a:r>
            <a:r>
              <a:rPr lang="es-ES" sz="1600" dirty="0"/>
              <a:t>adaptado.</a:t>
            </a:r>
          </a:p>
          <a:p>
            <a:pPr marL="171450" indent="-171450" algn="just" fontAlgn="base">
              <a:buFont typeface="Arial" panose="020B0604020202020204" pitchFamily="34" charset="0"/>
              <a:buChar char="•"/>
            </a:pPr>
            <a:r>
              <a:rPr lang="es-ES" sz="1600" dirty="0"/>
              <a:t>Directivos, docentes, técnicos y personal de apoyo </a:t>
            </a:r>
            <a:r>
              <a:rPr lang="es-ES" sz="1600" b="1" dirty="0"/>
              <a:t>capacitados</a:t>
            </a:r>
            <a:r>
              <a:rPr lang="es-ES" sz="1600" dirty="0"/>
              <a:t> en el enfoque de educación inclusiva y con especializaciones</a:t>
            </a:r>
          </a:p>
          <a:p>
            <a:pPr marL="171450" indent="-171450" algn="just" fontAlgn="base">
              <a:buFont typeface="Arial" panose="020B0604020202020204" pitchFamily="34" charset="0"/>
              <a:buChar char="•"/>
            </a:pPr>
            <a:r>
              <a:rPr lang="es-ES" sz="1600" dirty="0"/>
              <a:t>Todos los centros de educación especial implementando </a:t>
            </a:r>
            <a:r>
              <a:rPr lang="es-ES" sz="1600" b="1" dirty="0"/>
              <a:t>programas educativos para la vida y el trabajo.</a:t>
            </a:r>
          </a:p>
          <a:p>
            <a:pPr marL="171450" indent="-171450" algn="just" fontAlgn="base">
              <a:buFont typeface="Arial" panose="020B0604020202020204" pitchFamily="34" charset="0"/>
              <a:buChar char="•"/>
            </a:pPr>
            <a:r>
              <a:rPr lang="es-ES" sz="1600" dirty="0"/>
              <a:t>El 5 % de los puestos de trabajo del MINERD ocupados por </a:t>
            </a:r>
            <a:r>
              <a:rPr lang="es-ES" sz="1600" b="1" dirty="0"/>
              <a:t>personas con algún tipo de discapacidad</a:t>
            </a:r>
            <a:endParaRPr lang="es-DO" sz="1600" b="1" dirty="0"/>
          </a:p>
        </p:txBody>
      </p:sp>
      <p:sp>
        <p:nvSpPr>
          <p:cNvPr id="2" name="Marcador de número de diapositiva 1"/>
          <p:cNvSpPr>
            <a:spLocks noGrp="1"/>
          </p:cNvSpPr>
          <p:nvPr>
            <p:ph type="sldNum" sz="quarter" idx="12"/>
          </p:nvPr>
        </p:nvSpPr>
        <p:spPr/>
        <p:txBody>
          <a:bodyPr/>
          <a:lstStyle/>
          <a:p>
            <a:fld id="{A4124D19-2283-FC49-A358-736FA83B63DF}" type="slidenum">
              <a:rPr lang="en-US" smtClean="0"/>
              <a:t>35</a:t>
            </a:fld>
            <a:endParaRPr lang="en-US"/>
          </a:p>
        </p:txBody>
      </p:sp>
    </p:spTree>
    <p:extLst>
      <p:ext uri="{BB962C8B-B14F-4D97-AF65-F5344CB8AC3E}">
        <p14:creationId xmlns:p14="http://schemas.microsoft.com/office/powerpoint/2010/main" val="20362294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descr="TOP-04.jpg">
            <a:extLst>
              <a:ext uri="{FF2B5EF4-FFF2-40B4-BE49-F238E27FC236}">
                <a16:creationId xmlns:a16="http://schemas.microsoft.com/office/drawing/2014/main" id="{694D65AE-7147-4707-8B5D-558C85B0D535}"/>
              </a:ext>
            </a:extLst>
          </p:cNvPr>
          <p:cNvPicPr>
            <a:picLocks noChangeAspect="1"/>
          </p:cNvPicPr>
          <p:nvPr/>
        </p:nvPicPr>
        <p:blipFill rotWithShape="1">
          <a:blip r:embed="rId2">
            <a:extLst>
              <a:ext uri="{28A0092B-C50C-407E-A947-70E740481C1C}">
                <a14:useLocalDpi xmlns:a14="http://schemas.microsoft.com/office/drawing/2010/main" val="0"/>
              </a:ext>
            </a:extLst>
          </a:blip>
          <a:srcRect b="80372"/>
          <a:stretch/>
        </p:blipFill>
        <p:spPr>
          <a:xfrm>
            <a:off x="-1" y="1"/>
            <a:ext cx="9127296" cy="621019"/>
          </a:xfrm>
          <a:prstGeom prst="rect">
            <a:avLst/>
          </a:prstGeom>
        </p:spPr>
      </p:pic>
      <p:sp>
        <p:nvSpPr>
          <p:cNvPr id="14" name="TextBox 3">
            <a:extLst>
              <a:ext uri="{FF2B5EF4-FFF2-40B4-BE49-F238E27FC236}">
                <a16:creationId xmlns:a16="http://schemas.microsoft.com/office/drawing/2014/main" id="{08C8B774-37A4-462D-A61B-AF14159977CF}"/>
              </a:ext>
            </a:extLst>
          </p:cNvPr>
          <p:cNvSpPr txBox="1"/>
          <p:nvPr/>
        </p:nvSpPr>
        <p:spPr>
          <a:xfrm>
            <a:off x="610255" y="97800"/>
            <a:ext cx="398041" cy="523220"/>
          </a:xfrm>
          <a:prstGeom prst="rect">
            <a:avLst/>
          </a:prstGeom>
          <a:noFill/>
        </p:spPr>
        <p:txBody>
          <a:bodyPr wrap="none" rtlCol="0">
            <a:spAutoFit/>
          </a:bodyPr>
          <a:lstStyle/>
          <a:p>
            <a:r>
              <a:rPr lang="en-US" sz="2800" b="1" dirty="0">
                <a:solidFill>
                  <a:schemeClr val="bg1"/>
                </a:solidFill>
                <a:latin typeface="Gill Sans"/>
                <a:cs typeface="Gill Sans"/>
              </a:rPr>
              <a:t>4</a:t>
            </a:r>
          </a:p>
        </p:txBody>
      </p:sp>
      <p:pic>
        <p:nvPicPr>
          <p:cNvPr id="9"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11" name="Rectángulo 6">
            <a:extLst>
              <a:ext uri="{FF2B5EF4-FFF2-40B4-BE49-F238E27FC236}">
                <a16:creationId xmlns:a16="http://schemas.microsoft.com/office/drawing/2014/main" id="{898A1D25-BF65-4344-8848-7E2D4A994634}"/>
              </a:ext>
            </a:extLst>
          </p:cNvPr>
          <p:cNvSpPr/>
          <p:nvPr/>
        </p:nvSpPr>
        <p:spPr>
          <a:xfrm rot="5400000">
            <a:off x="3355863" y="-1691386"/>
            <a:ext cx="309390" cy="4412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NECESIDADES DE APOYO</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Rectángulo 2"/>
          <p:cNvSpPr/>
          <p:nvPr/>
        </p:nvSpPr>
        <p:spPr>
          <a:xfrm>
            <a:off x="510363" y="760905"/>
            <a:ext cx="8176437" cy="584775"/>
          </a:xfrm>
          <a:prstGeom prst="rect">
            <a:avLst/>
          </a:prstGeom>
          <a:solidFill>
            <a:srgbClr val="9C84B6"/>
          </a:solidFill>
        </p:spPr>
        <p:txBody>
          <a:bodyPr wrap="square">
            <a:spAutoFit/>
          </a:bodyPr>
          <a:lstStyle/>
          <a:p>
            <a:r>
              <a:rPr lang="es-DO" sz="1600" b="1" dirty="0">
                <a:solidFill>
                  <a:schemeClr val="bg1"/>
                </a:solidFill>
              </a:rPr>
              <a:t>Plan Nacional para la Reducción de Embarazos en Adolescentes en la República Dominicana 2019-2023 (PREA-RD)</a:t>
            </a:r>
            <a:endParaRPr lang="es-DO" sz="1600" dirty="0">
              <a:solidFill>
                <a:schemeClr val="bg1"/>
              </a:solidFill>
            </a:endParaRPr>
          </a:p>
        </p:txBody>
      </p:sp>
      <p:sp>
        <p:nvSpPr>
          <p:cNvPr id="5" name="Rectángulo 4"/>
          <p:cNvSpPr/>
          <p:nvPr/>
        </p:nvSpPr>
        <p:spPr>
          <a:xfrm>
            <a:off x="510363" y="1432055"/>
            <a:ext cx="8176437" cy="1077218"/>
          </a:xfrm>
          <a:prstGeom prst="rect">
            <a:avLst/>
          </a:prstGeom>
        </p:spPr>
        <p:txBody>
          <a:bodyPr wrap="square">
            <a:spAutoFit/>
          </a:bodyPr>
          <a:lstStyle/>
          <a:p>
            <a:pPr marL="171450" indent="-171450" algn="just" fontAlgn="base">
              <a:buFont typeface="Arial" panose="020B0604020202020204" pitchFamily="34" charset="0"/>
              <a:buChar char="•"/>
            </a:pPr>
            <a:r>
              <a:rPr lang="es-DO" sz="1600" dirty="0">
                <a:solidFill>
                  <a:srgbClr val="000000"/>
                </a:solidFill>
              </a:rPr>
              <a:t>Tras más de un año de trabajo, en febrero de 2019, fue aprobado Plan Nacional para la Reducción de Embarazos en Adolescentes </a:t>
            </a:r>
          </a:p>
          <a:p>
            <a:pPr marL="171450" indent="-171450" algn="just" fontAlgn="base">
              <a:buFont typeface="Arial" panose="020B0604020202020204" pitchFamily="34" charset="0"/>
              <a:buChar char="•"/>
            </a:pPr>
            <a:r>
              <a:rPr lang="es-DO" sz="1600" dirty="0"/>
              <a:t>EL PREA-RD es un plan multisectorial, estructurado en cuatro ejes estratégicos y varios objetivos y estrategias. La educación es una parte fundamental del Plan</a:t>
            </a: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36</a:t>
            </a:fld>
            <a:endParaRPr lang="en-US"/>
          </a:p>
        </p:txBody>
      </p:sp>
      <p:graphicFrame>
        <p:nvGraphicFramePr>
          <p:cNvPr id="10" name="Tabla 9">
            <a:extLst>
              <a:ext uri="{FF2B5EF4-FFF2-40B4-BE49-F238E27FC236}">
                <a16:creationId xmlns:a16="http://schemas.microsoft.com/office/drawing/2014/main" id="{E0B18CDC-325B-4D23-A745-14B1BCEFB875}"/>
              </a:ext>
            </a:extLst>
          </p:cNvPr>
          <p:cNvGraphicFramePr>
            <a:graphicFrameLocks noGrp="1"/>
          </p:cNvGraphicFramePr>
          <p:nvPr>
            <p:extLst>
              <p:ext uri="{D42A27DB-BD31-4B8C-83A1-F6EECF244321}">
                <p14:modId xmlns:p14="http://schemas.microsoft.com/office/powerpoint/2010/main" val="3347281937"/>
              </p:ext>
            </p:extLst>
          </p:nvPr>
        </p:nvGraphicFramePr>
        <p:xfrm>
          <a:off x="510363" y="2554003"/>
          <a:ext cx="8176436" cy="2240280"/>
        </p:xfrm>
        <a:graphic>
          <a:graphicData uri="http://schemas.openxmlformats.org/drawingml/2006/table">
            <a:tbl>
              <a:tblPr firstRow="1" firstCol="1" bandRow="1">
                <a:tableStyleId>{5A111915-BE36-4E01-A7E5-04B1672EAD32}</a:tableStyleId>
              </a:tblPr>
              <a:tblGrid>
                <a:gridCol w="8176436">
                  <a:extLst>
                    <a:ext uri="{9D8B030D-6E8A-4147-A177-3AD203B41FA5}">
                      <a16:colId xmlns:a16="http://schemas.microsoft.com/office/drawing/2014/main" val="3552160176"/>
                    </a:ext>
                  </a:extLst>
                </a:gridCol>
              </a:tblGrid>
              <a:tr h="533400">
                <a:tc>
                  <a:txBody>
                    <a:bodyPr/>
                    <a:lstStyle/>
                    <a:p>
                      <a:pPr algn="just">
                        <a:spcAft>
                          <a:spcPts val="0"/>
                        </a:spcAft>
                      </a:pPr>
                      <a:r>
                        <a:rPr lang="es-ES" sz="1800" b="1" kern="1200" dirty="0">
                          <a:solidFill>
                            <a:schemeClr val="bg1"/>
                          </a:solidFill>
                          <a:effectLst/>
                          <a:latin typeface="+mn-lt"/>
                          <a:ea typeface="+mn-ea"/>
                          <a:cs typeface="+mn-cs"/>
                        </a:rPr>
                        <a:t>Eje estratégico 3 del PREA-RD</a:t>
                      </a:r>
                      <a:endParaRPr lang="es-DO" sz="1600" b="1"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C84B6"/>
                    </a:solidFill>
                  </a:tcPr>
                </a:tc>
                <a:extLst>
                  <a:ext uri="{0D108BD9-81ED-4DB2-BD59-A6C34878D82A}">
                    <a16:rowId xmlns:a16="http://schemas.microsoft.com/office/drawing/2014/main" val="2280654425"/>
                  </a:ext>
                </a:extLst>
              </a:tr>
              <a:tr h="407549">
                <a:tc>
                  <a:txBody>
                    <a:bodyPr/>
                    <a:lstStyle/>
                    <a:p>
                      <a:pPr algn="just">
                        <a:spcAft>
                          <a:spcPts val="0"/>
                        </a:spcAft>
                      </a:pPr>
                      <a:r>
                        <a:rPr lang="es-DO" sz="1400" b="0" kern="1200" dirty="0">
                          <a:solidFill>
                            <a:schemeClr val="tx1"/>
                          </a:solidFill>
                          <a:effectLst/>
                          <a:latin typeface="+mj-lt"/>
                          <a:ea typeface="+mn-ea"/>
                          <a:cs typeface="+mn-cs"/>
                        </a:rPr>
                        <a:t>3. Promover el empoderamiento de niños, niñas y adolescentes y de su entorno directo para la toma de decisiones informadas </a:t>
                      </a:r>
                      <a:endParaRPr lang="es-DO" sz="1400" b="0" dirty="0">
                        <a:effectLst/>
                        <a:latin typeface="+mj-lt"/>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740324077"/>
                  </a:ext>
                </a:extLst>
              </a:tr>
              <a:tr h="190500">
                <a:tc>
                  <a:txBody>
                    <a:bodyPr/>
                    <a:lstStyle/>
                    <a:p>
                      <a:pPr lvl="1" algn="just">
                        <a:spcAft>
                          <a:spcPts val="0"/>
                        </a:spcAft>
                      </a:pPr>
                      <a:r>
                        <a:rPr lang="es-DO" sz="1400" b="0" dirty="0">
                          <a:effectLst/>
                          <a:latin typeface="+mj-lt"/>
                          <a:ea typeface="Calibri" panose="020F0502020204030204" pitchFamily="34" charset="0"/>
                          <a:cs typeface="Times New Roman" panose="02020603050405020304" pitchFamily="18" charset="0"/>
                        </a:rPr>
                        <a:t>3.1 Implementación de la Educación Integral en Sexualidad (EIS) con base científica en el currículum formal</a:t>
                      </a:r>
                    </a:p>
                  </a:txBody>
                  <a:tcPr marL="68580" marR="68580" marT="0" marB="0" anchor="ctr"/>
                </a:tc>
                <a:extLst>
                  <a:ext uri="{0D108BD9-81ED-4DB2-BD59-A6C34878D82A}">
                    <a16:rowId xmlns:a16="http://schemas.microsoft.com/office/drawing/2014/main" val="2143029359"/>
                  </a:ext>
                </a:extLst>
              </a:tr>
              <a:tr h="236377">
                <a:tc>
                  <a:txBody>
                    <a:bodyPr/>
                    <a:lstStyle/>
                    <a:p>
                      <a:pPr lvl="1" algn="just">
                        <a:spcAft>
                          <a:spcPts val="0"/>
                        </a:spcAft>
                      </a:pPr>
                      <a:r>
                        <a:rPr lang="es-DO" sz="1400" b="0" dirty="0">
                          <a:effectLst/>
                          <a:latin typeface="+mj-lt"/>
                          <a:ea typeface="Calibri" panose="020F0502020204030204" pitchFamily="34" charset="0"/>
                          <a:cs typeface="Times New Roman" panose="02020603050405020304" pitchFamily="18" charset="0"/>
                        </a:rPr>
                        <a:t>3.2 Acompañamiento de pares empoderados para el reconocimiento y exigibilidad de los derechos sexuales y derechos reproductivos </a:t>
                      </a:r>
                    </a:p>
                  </a:txBody>
                  <a:tcPr marL="68580" marR="68580" marT="0" marB="0" anchor="ctr"/>
                </a:tc>
                <a:extLst>
                  <a:ext uri="{0D108BD9-81ED-4DB2-BD59-A6C34878D82A}">
                    <a16:rowId xmlns:a16="http://schemas.microsoft.com/office/drawing/2014/main" val="2162209925"/>
                  </a:ext>
                </a:extLst>
              </a:tr>
              <a:tr h="262758">
                <a:tc>
                  <a:txBody>
                    <a:bodyPr/>
                    <a:lstStyle/>
                    <a:p>
                      <a:pPr lvl="1" algn="just">
                        <a:spcAft>
                          <a:spcPts val="0"/>
                        </a:spcAft>
                      </a:pPr>
                      <a:r>
                        <a:rPr lang="es-DO" sz="1400" b="0" dirty="0">
                          <a:effectLst/>
                          <a:latin typeface="+mj-lt"/>
                          <a:ea typeface="Calibri" panose="020F0502020204030204" pitchFamily="34" charset="0"/>
                          <a:cs typeface="Times New Roman" panose="02020603050405020304" pitchFamily="18" charset="0"/>
                        </a:rPr>
                        <a:t>3.3 Implementación de acciones para el reconocimiento sobre derechos sexuales y reproductivos con las familias y comunidades</a:t>
                      </a:r>
                    </a:p>
                  </a:txBody>
                  <a:tcPr marL="68580" marR="68580" marT="0" marB="0" anchor="ctr"/>
                </a:tc>
                <a:extLst>
                  <a:ext uri="{0D108BD9-81ED-4DB2-BD59-A6C34878D82A}">
                    <a16:rowId xmlns:a16="http://schemas.microsoft.com/office/drawing/2014/main" val="2013136457"/>
                  </a:ext>
                </a:extLst>
              </a:tr>
            </a:tbl>
          </a:graphicData>
        </a:graphic>
      </p:graphicFrame>
    </p:spTree>
    <p:extLst>
      <p:ext uri="{BB962C8B-B14F-4D97-AF65-F5344CB8AC3E}">
        <p14:creationId xmlns:p14="http://schemas.microsoft.com/office/powerpoint/2010/main" val="2261038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descr="TOP-04.jpg">
            <a:extLst>
              <a:ext uri="{FF2B5EF4-FFF2-40B4-BE49-F238E27FC236}">
                <a16:creationId xmlns:a16="http://schemas.microsoft.com/office/drawing/2014/main" id="{694D65AE-7147-4707-8B5D-558C85B0D535}"/>
              </a:ext>
            </a:extLst>
          </p:cNvPr>
          <p:cNvPicPr>
            <a:picLocks noChangeAspect="1"/>
          </p:cNvPicPr>
          <p:nvPr/>
        </p:nvPicPr>
        <p:blipFill rotWithShape="1">
          <a:blip r:embed="rId2">
            <a:extLst>
              <a:ext uri="{28A0092B-C50C-407E-A947-70E740481C1C}">
                <a14:useLocalDpi xmlns:a14="http://schemas.microsoft.com/office/drawing/2010/main" val="0"/>
              </a:ext>
            </a:extLst>
          </a:blip>
          <a:srcRect b="80372"/>
          <a:stretch/>
        </p:blipFill>
        <p:spPr>
          <a:xfrm>
            <a:off x="-1" y="1"/>
            <a:ext cx="9127296" cy="621019"/>
          </a:xfrm>
          <a:prstGeom prst="rect">
            <a:avLst/>
          </a:prstGeom>
        </p:spPr>
      </p:pic>
      <p:sp>
        <p:nvSpPr>
          <p:cNvPr id="14" name="TextBox 3">
            <a:extLst>
              <a:ext uri="{FF2B5EF4-FFF2-40B4-BE49-F238E27FC236}">
                <a16:creationId xmlns:a16="http://schemas.microsoft.com/office/drawing/2014/main" id="{08C8B774-37A4-462D-A61B-AF14159977CF}"/>
              </a:ext>
            </a:extLst>
          </p:cNvPr>
          <p:cNvSpPr txBox="1"/>
          <p:nvPr/>
        </p:nvSpPr>
        <p:spPr>
          <a:xfrm>
            <a:off x="610255" y="97800"/>
            <a:ext cx="398041" cy="523220"/>
          </a:xfrm>
          <a:prstGeom prst="rect">
            <a:avLst/>
          </a:prstGeom>
          <a:noFill/>
        </p:spPr>
        <p:txBody>
          <a:bodyPr wrap="none" rtlCol="0">
            <a:spAutoFit/>
          </a:bodyPr>
          <a:lstStyle/>
          <a:p>
            <a:r>
              <a:rPr lang="en-US" sz="2800" b="1" dirty="0">
                <a:solidFill>
                  <a:schemeClr val="bg1"/>
                </a:solidFill>
                <a:latin typeface="Gill Sans"/>
                <a:cs typeface="Gill Sans"/>
              </a:rPr>
              <a:t>4</a:t>
            </a:r>
          </a:p>
        </p:txBody>
      </p:sp>
      <p:pic>
        <p:nvPicPr>
          <p:cNvPr id="9"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11" name="Rectángulo 6">
            <a:extLst>
              <a:ext uri="{FF2B5EF4-FFF2-40B4-BE49-F238E27FC236}">
                <a16:creationId xmlns:a16="http://schemas.microsoft.com/office/drawing/2014/main" id="{898A1D25-BF65-4344-8848-7E2D4A994634}"/>
              </a:ext>
            </a:extLst>
          </p:cNvPr>
          <p:cNvSpPr/>
          <p:nvPr/>
        </p:nvSpPr>
        <p:spPr>
          <a:xfrm rot="5400000">
            <a:off x="3355863" y="-1691386"/>
            <a:ext cx="309390" cy="4412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NECESIDADES DE APOYO</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Rectángulo 2"/>
          <p:cNvSpPr/>
          <p:nvPr/>
        </p:nvSpPr>
        <p:spPr>
          <a:xfrm>
            <a:off x="510363" y="760905"/>
            <a:ext cx="8176437" cy="338554"/>
          </a:xfrm>
          <a:prstGeom prst="rect">
            <a:avLst/>
          </a:prstGeom>
          <a:solidFill>
            <a:srgbClr val="9C84B6"/>
          </a:solidFill>
        </p:spPr>
        <p:txBody>
          <a:bodyPr wrap="square">
            <a:spAutoFit/>
          </a:bodyPr>
          <a:lstStyle/>
          <a:p>
            <a:r>
              <a:rPr lang="es-DO" sz="1600" b="1" dirty="0">
                <a:solidFill>
                  <a:schemeClr val="bg1"/>
                </a:solidFill>
              </a:rPr>
              <a:t>El abordaje del Plan en el área educativa</a:t>
            </a:r>
            <a:endParaRPr lang="es-DO" sz="1600" dirty="0">
              <a:solidFill>
                <a:schemeClr val="bg1"/>
              </a:solidFill>
            </a:endParaRP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37</a:t>
            </a:fld>
            <a:endParaRPr lang="en-US"/>
          </a:p>
        </p:txBody>
      </p:sp>
      <p:sp>
        <p:nvSpPr>
          <p:cNvPr id="10" name="Rectángulo 9">
            <a:extLst>
              <a:ext uri="{FF2B5EF4-FFF2-40B4-BE49-F238E27FC236}">
                <a16:creationId xmlns:a16="http://schemas.microsoft.com/office/drawing/2014/main" id="{6F0FBD29-4A32-44E8-BB64-7B568F6C2E52}"/>
              </a:ext>
            </a:extLst>
          </p:cNvPr>
          <p:cNvSpPr/>
          <p:nvPr/>
        </p:nvSpPr>
        <p:spPr>
          <a:xfrm>
            <a:off x="510363" y="1239344"/>
            <a:ext cx="8276329" cy="3539430"/>
          </a:xfrm>
          <a:prstGeom prst="rect">
            <a:avLst/>
          </a:prstGeom>
        </p:spPr>
        <p:txBody>
          <a:bodyPr wrap="square">
            <a:spAutoFit/>
          </a:bodyPr>
          <a:lstStyle/>
          <a:p>
            <a:pPr marL="171450" indent="-171450" algn="just" fontAlgn="base">
              <a:buFont typeface="Arial" panose="020B0604020202020204" pitchFamily="34" charset="0"/>
              <a:buChar char="•"/>
            </a:pPr>
            <a:r>
              <a:rPr lang="es-ES" sz="1600" dirty="0">
                <a:solidFill>
                  <a:srgbClr val="000000"/>
                </a:solidFill>
              </a:rPr>
              <a:t>La Dirección de Orientación y Psicología informa del lanzamiento en</a:t>
            </a:r>
            <a:r>
              <a:rPr lang="es-ES" sz="1600" b="1" dirty="0">
                <a:solidFill>
                  <a:srgbClr val="000000"/>
                </a:solidFill>
              </a:rPr>
              <a:t> febrero de 2019 </a:t>
            </a:r>
            <a:r>
              <a:rPr lang="es-ES" sz="1600" dirty="0">
                <a:solidFill>
                  <a:srgbClr val="000000"/>
                </a:solidFill>
              </a:rPr>
              <a:t>del</a:t>
            </a:r>
            <a:r>
              <a:rPr lang="es-ES" sz="1600" b="1" dirty="0">
                <a:solidFill>
                  <a:srgbClr val="000000"/>
                </a:solidFill>
              </a:rPr>
              <a:t> “Programa de prevención del embarazo en la adolescencia y de apoyo psicosocial y pedagógico de adolescentes en condición de embarazo, maternidad y paternidad en centros educativos y sus protocolos”, </a:t>
            </a:r>
            <a:r>
              <a:rPr lang="es-ES" sz="1600" dirty="0">
                <a:solidFill>
                  <a:srgbClr val="000000"/>
                </a:solidFill>
              </a:rPr>
              <a:t>que fue presentado a técnicos docentes, nacionales, regionales y de distrito.</a:t>
            </a:r>
          </a:p>
          <a:p>
            <a:pPr marL="171450" indent="-171450" algn="just" fontAlgn="base">
              <a:buFont typeface="Arial" panose="020B0604020202020204" pitchFamily="34" charset="0"/>
              <a:buChar char="•"/>
            </a:pPr>
            <a:r>
              <a:rPr lang="es-ES" sz="1600" dirty="0">
                <a:solidFill>
                  <a:srgbClr val="000000"/>
                </a:solidFill>
              </a:rPr>
              <a:t>El Programa contempla dos componentes:</a:t>
            </a:r>
          </a:p>
          <a:p>
            <a:pPr marL="628650" lvl="1" indent="-171450" algn="just" fontAlgn="base">
              <a:buFont typeface="Arial" panose="020B0604020202020204" pitchFamily="34" charset="0"/>
              <a:buChar char="•"/>
            </a:pPr>
            <a:r>
              <a:rPr lang="es-DO" sz="1600" b="1" dirty="0">
                <a:solidFill>
                  <a:srgbClr val="000000"/>
                </a:solidFill>
              </a:rPr>
              <a:t>El Componente de prevención del embarazo en la adolescencia y la educación sexual. </a:t>
            </a:r>
            <a:r>
              <a:rPr lang="es-DO" sz="1600" dirty="0">
                <a:solidFill>
                  <a:srgbClr val="000000"/>
                </a:solidFill>
              </a:rPr>
              <a:t>Se espera que todo el centro educativo ponga en marcha el abordaje de la educación sexual desde el currículo y con los lineamientos y programas del MINERD, pero se iniciará por los centros educativos con mayor número de estudiantes embarazadas y aquellos que presentan mayores niveles de vulnerabilidad.</a:t>
            </a:r>
          </a:p>
          <a:p>
            <a:pPr marL="628650" lvl="1" indent="-171450" algn="just" fontAlgn="base">
              <a:buFont typeface="Arial" panose="020B0604020202020204" pitchFamily="34" charset="0"/>
              <a:buChar char="•"/>
            </a:pPr>
            <a:r>
              <a:rPr lang="es-DO" sz="1600" b="1" dirty="0">
                <a:solidFill>
                  <a:srgbClr val="000000"/>
                </a:solidFill>
              </a:rPr>
              <a:t>El Componente de apoyo psicosocial y pedagógico de adolescentes en condición de embarazo, maternidad y paternidad.</a:t>
            </a:r>
          </a:p>
          <a:p>
            <a:pPr marL="628650" lvl="1" indent="-171450" algn="just" fontAlgn="base">
              <a:buFont typeface="Arial" panose="020B0604020202020204" pitchFamily="34" charset="0"/>
              <a:buChar char="•"/>
            </a:pPr>
            <a:endParaRPr lang="es-DO" sz="1600" dirty="0">
              <a:solidFill>
                <a:srgbClr val="000000"/>
              </a:solidFill>
            </a:endParaRPr>
          </a:p>
        </p:txBody>
      </p:sp>
    </p:spTree>
    <p:extLst>
      <p:ext uri="{BB962C8B-B14F-4D97-AF65-F5344CB8AC3E}">
        <p14:creationId xmlns:p14="http://schemas.microsoft.com/office/powerpoint/2010/main" val="1018035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FB9BD7C-45D6-45C1-B8FF-9630DE7099F8}"/>
              </a:ext>
            </a:extLst>
          </p:cNvPr>
          <p:cNvPicPr>
            <a:picLocks noChangeAspect="1"/>
          </p:cNvPicPr>
          <p:nvPr/>
        </p:nvPicPr>
        <p:blipFill>
          <a:blip r:embed="rId2"/>
          <a:stretch>
            <a:fillRect/>
          </a:stretch>
        </p:blipFill>
        <p:spPr>
          <a:xfrm>
            <a:off x="7350172" y="166179"/>
            <a:ext cx="1484180" cy="674327"/>
          </a:xfrm>
          <a:prstGeom prst="rect">
            <a:avLst/>
          </a:prstGeom>
          <a:noFill/>
          <a:ln cap="flat">
            <a:noFill/>
          </a:ln>
        </p:spPr>
      </p:pic>
      <p:sp>
        <p:nvSpPr>
          <p:cNvPr id="3" name="Rectangle 2"/>
          <p:cNvSpPr/>
          <p:nvPr/>
        </p:nvSpPr>
        <p:spPr>
          <a:xfrm>
            <a:off x="1439362" y="2047968"/>
            <a:ext cx="6439364" cy="1938992"/>
          </a:xfrm>
          <a:prstGeom prst="rect">
            <a:avLst/>
          </a:prstGeom>
        </p:spPr>
        <p:txBody>
          <a:bodyPr wrap="square">
            <a:spAutoFit/>
          </a:bodyPr>
          <a:lstStyle/>
          <a:p>
            <a:r>
              <a:rPr lang="es-ES" sz="4000" b="1" dirty="0">
                <a:solidFill>
                  <a:schemeClr val="accent1">
                    <a:lumMod val="50000"/>
                  </a:schemeClr>
                </a:solidFill>
                <a:latin typeface="Arial Black"/>
                <a:cs typeface="Arial Black"/>
              </a:rPr>
              <a:t>ALFABETIZACIÓN Y EDUCACIÓN DE JÓVENES Y ADULTOS</a:t>
            </a:r>
            <a:endParaRPr lang="en-US" sz="4000" dirty="0">
              <a:solidFill>
                <a:schemeClr val="accent1">
                  <a:lumMod val="50000"/>
                </a:schemeClr>
              </a:solidFill>
              <a:latin typeface="Arial Black"/>
              <a:cs typeface="Arial Black"/>
            </a:endParaRPr>
          </a:p>
        </p:txBody>
      </p:sp>
      <p:pic>
        <p:nvPicPr>
          <p:cNvPr id="7" name="Picture 6" descr="Screen Shot 2019-04-24 at 6.09.40 PM.png"/>
          <p:cNvPicPr>
            <a:picLocks noChangeAspect="1"/>
          </p:cNvPicPr>
          <p:nvPr/>
        </p:nvPicPr>
        <p:blipFill rotWithShape="1">
          <a:blip r:embed="rId3">
            <a:extLst>
              <a:ext uri="{28A0092B-C50C-407E-A947-70E740481C1C}">
                <a14:useLocalDpi xmlns:a14="http://schemas.microsoft.com/office/drawing/2010/main" val="0"/>
              </a:ext>
            </a:extLst>
          </a:blip>
          <a:srcRect l="4984"/>
          <a:stretch/>
        </p:blipFill>
        <p:spPr>
          <a:xfrm>
            <a:off x="-1" y="815228"/>
            <a:ext cx="1494671" cy="2919284"/>
          </a:xfrm>
          <a:prstGeom prst="rect">
            <a:avLst/>
          </a:prstGeom>
        </p:spPr>
      </p:pic>
      <p:sp>
        <p:nvSpPr>
          <p:cNvPr id="2" name="Marcador de número de diapositiva 1"/>
          <p:cNvSpPr>
            <a:spLocks noGrp="1"/>
          </p:cNvSpPr>
          <p:nvPr>
            <p:ph type="sldNum" sz="quarter" idx="12"/>
          </p:nvPr>
        </p:nvSpPr>
        <p:spPr/>
        <p:txBody>
          <a:bodyPr/>
          <a:lstStyle/>
          <a:p>
            <a:fld id="{A4124D19-2283-FC49-A358-736FA83B63DF}" type="slidenum">
              <a:rPr lang="en-US" smtClean="0"/>
              <a:t>38</a:t>
            </a:fld>
            <a:endParaRPr lang="en-US"/>
          </a:p>
        </p:txBody>
      </p:sp>
    </p:spTree>
    <p:extLst>
      <p:ext uri="{BB962C8B-B14F-4D97-AF65-F5344CB8AC3E}">
        <p14:creationId xmlns:p14="http://schemas.microsoft.com/office/powerpoint/2010/main" val="4244896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descr="TOP-05.jpg"/>
          <p:cNvPicPr>
            <a:picLocks noChangeAspect="1"/>
          </p:cNvPicPr>
          <p:nvPr/>
        </p:nvPicPr>
        <p:blipFill rotWithShape="1">
          <a:blip r:embed="rId2">
            <a:extLst>
              <a:ext uri="{28A0092B-C50C-407E-A947-70E740481C1C}">
                <a14:useLocalDpi xmlns:a14="http://schemas.microsoft.com/office/drawing/2010/main" val="0"/>
              </a:ext>
            </a:extLst>
          </a:blip>
          <a:srcRect b="80372"/>
          <a:stretch/>
        </p:blipFill>
        <p:spPr>
          <a:xfrm>
            <a:off x="0" y="0"/>
            <a:ext cx="9144000" cy="624313"/>
          </a:xfrm>
          <a:prstGeom prst="rect">
            <a:avLst/>
          </a:prstGeom>
        </p:spPr>
      </p:pic>
      <p:sp>
        <p:nvSpPr>
          <p:cNvPr id="14" name="TextBox 3">
            <a:extLst>
              <a:ext uri="{FF2B5EF4-FFF2-40B4-BE49-F238E27FC236}">
                <a16:creationId xmlns:a16="http://schemas.microsoft.com/office/drawing/2014/main" id="{A295C49F-AB46-4CA4-9F63-C1FD8DCBDB06}"/>
              </a:ext>
            </a:extLst>
          </p:cNvPr>
          <p:cNvSpPr txBox="1"/>
          <p:nvPr/>
        </p:nvSpPr>
        <p:spPr>
          <a:xfrm>
            <a:off x="631214" y="101093"/>
            <a:ext cx="367408" cy="523220"/>
          </a:xfrm>
          <a:prstGeom prst="rect">
            <a:avLst/>
          </a:prstGeom>
          <a:noFill/>
        </p:spPr>
        <p:txBody>
          <a:bodyPr wrap="none" rtlCol="0">
            <a:spAutoFit/>
          </a:bodyPr>
          <a:lstStyle/>
          <a:p>
            <a:r>
              <a:rPr lang="en-US" sz="2800" b="1" dirty="0">
                <a:solidFill>
                  <a:schemeClr val="bg1"/>
                </a:solidFill>
                <a:latin typeface="Gill Sans"/>
                <a:cs typeface="Gill Sans"/>
              </a:rPr>
              <a:t>5</a:t>
            </a:r>
          </a:p>
        </p:txBody>
      </p:sp>
      <p:graphicFrame>
        <p:nvGraphicFramePr>
          <p:cNvPr id="8" name="Tabla 8">
            <a:extLst>
              <a:ext uri="{FF2B5EF4-FFF2-40B4-BE49-F238E27FC236}">
                <a16:creationId xmlns:a16="http://schemas.microsoft.com/office/drawing/2014/main" id="{D044A245-8804-4A1B-B05F-33D87035CB6C}"/>
              </a:ext>
            </a:extLst>
          </p:cNvPr>
          <p:cNvGraphicFramePr>
            <a:graphicFrameLocks noGrp="1"/>
          </p:cNvGraphicFramePr>
          <p:nvPr>
            <p:extLst>
              <p:ext uri="{D42A27DB-BD31-4B8C-83A1-F6EECF244321}">
                <p14:modId xmlns:p14="http://schemas.microsoft.com/office/powerpoint/2010/main" val="2998793814"/>
              </p:ext>
            </p:extLst>
          </p:nvPr>
        </p:nvGraphicFramePr>
        <p:xfrm>
          <a:off x="6334378" y="890473"/>
          <a:ext cx="2545216" cy="3324959"/>
        </p:xfrm>
        <a:graphic>
          <a:graphicData uri="http://schemas.openxmlformats.org/drawingml/2006/table">
            <a:tbl>
              <a:tblPr firstRow="1" firstCol="1" bandRow="1">
                <a:tableStyleId>{912C8C85-51F0-491E-9774-3900AFEF0FD7}</a:tableStyleId>
              </a:tblPr>
              <a:tblGrid>
                <a:gridCol w="1696809">
                  <a:extLst>
                    <a:ext uri="{9D8B030D-6E8A-4147-A177-3AD203B41FA5}">
                      <a16:colId xmlns:a16="http://schemas.microsoft.com/office/drawing/2014/main" val="3095273618"/>
                    </a:ext>
                  </a:extLst>
                </a:gridCol>
                <a:gridCol w="848407">
                  <a:extLst>
                    <a:ext uri="{9D8B030D-6E8A-4147-A177-3AD203B41FA5}">
                      <a16:colId xmlns:a16="http://schemas.microsoft.com/office/drawing/2014/main" val="3528137246"/>
                    </a:ext>
                  </a:extLst>
                </a:gridCol>
              </a:tblGrid>
              <a:tr h="497042">
                <a:tc>
                  <a:txBody>
                    <a:bodyPr/>
                    <a:lstStyle/>
                    <a:p>
                      <a:pPr algn="ctr">
                        <a:lnSpc>
                          <a:spcPct val="107000"/>
                        </a:lnSpc>
                        <a:spcAft>
                          <a:spcPts val="0"/>
                        </a:spcAft>
                      </a:pPr>
                      <a:r>
                        <a:rPr lang="es-ES" sz="1400" dirty="0">
                          <a:effectLst/>
                        </a:rPr>
                        <a:t>Desagregaciones</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DO" sz="1400" b="1" kern="1200" dirty="0">
                          <a:solidFill>
                            <a:schemeClr val="bg1"/>
                          </a:solidFill>
                          <a:effectLst/>
                          <a:latin typeface="+mn-lt"/>
                          <a:ea typeface="+mn-ea"/>
                          <a:cs typeface="+mn-cs"/>
                        </a:rPr>
                        <a:t>ENHOGAR 2017</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89816806"/>
                  </a:ext>
                </a:extLst>
              </a:tr>
              <a:tr h="314213">
                <a:tc>
                  <a:txBody>
                    <a:bodyPr/>
                    <a:lstStyle/>
                    <a:p>
                      <a:pPr algn="r">
                        <a:lnSpc>
                          <a:spcPct val="107000"/>
                        </a:lnSpc>
                        <a:spcAft>
                          <a:spcPts val="0"/>
                        </a:spcAft>
                      </a:pPr>
                      <a:r>
                        <a:rPr lang="es-ES" sz="1400" dirty="0">
                          <a:effectLst/>
                        </a:rPr>
                        <a:t>Total (ENFT 2018)</a:t>
                      </a:r>
                      <a:endParaRPr lang="es-DO" sz="1400" b="0"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400" dirty="0">
                          <a:effectLst/>
                        </a:rPr>
                        <a:t>6.56</a:t>
                      </a:r>
                      <a:endParaRPr lang="es-DO" sz="14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35196665"/>
                  </a:ext>
                </a:extLst>
              </a:tr>
              <a:tr h="314213">
                <a:tc>
                  <a:txBody>
                    <a:bodyPr/>
                    <a:lstStyle/>
                    <a:p>
                      <a:pPr algn="r">
                        <a:lnSpc>
                          <a:spcPct val="107000"/>
                        </a:lnSpc>
                        <a:spcAft>
                          <a:spcPts val="0"/>
                        </a:spcAft>
                      </a:pPr>
                      <a:r>
                        <a:rPr lang="es-ES" sz="1400" dirty="0">
                          <a:effectLst/>
                        </a:rPr>
                        <a:t>Población 15-19</a:t>
                      </a:r>
                      <a:endParaRPr lang="es-DO" sz="1400" b="0"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400" dirty="0">
                          <a:effectLst/>
                        </a:rPr>
                        <a:t>1.1 </a:t>
                      </a:r>
                      <a:endParaRPr lang="es-DO" sz="14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30553366"/>
                  </a:ext>
                </a:extLst>
              </a:tr>
              <a:tr h="314213">
                <a:tc>
                  <a:txBody>
                    <a:bodyPr/>
                    <a:lstStyle/>
                    <a:p>
                      <a:pPr algn="r">
                        <a:lnSpc>
                          <a:spcPct val="107000"/>
                        </a:lnSpc>
                        <a:spcAft>
                          <a:spcPts val="0"/>
                        </a:spcAft>
                      </a:pPr>
                      <a:r>
                        <a:rPr lang="es-ES" sz="1400" dirty="0">
                          <a:effectLst/>
                        </a:rPr>
                        <a:t>Población 55 y más</a:t>
                      </a:r>
                      <a:endParaRPr lang="es-DO" sz="1400" b="0"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400" dirty="0">
                          <a:effectLst/>
                        </a:rPr>
                        <a:t>16.6</a:t>
                      </a:r>
                      <a:endParaRPr lang="es-DO" sz="14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274012242"/>
                  </a:ext>
                </a:extLst>
              </a:tr>
              <a:tr h="314213">
                <a:tc>
                  <a:txBody>
                    <a:bodyPr/>
                    <a:lstStyle/>
                    <a:p>
                      <a:pPr algn="r">
                        <a:lnSpc>
                          <a:spcPct val="107000"/>
                        </a:lnSpc>
                        <a:spcAft>
                          <a:spcPts val="0"/>
                        </a:spcAft>
                      </a:pPr>
                      <a:r>
                        <a:rPr lang="es-ES" sz="1400" dirty="0">
                          <a:effectLst/>
                        </a:rPr>
                        <a:t>Zona urbana</a:t>
                      </a:r>
                      <a:endParaRPr lang="es-DO" sz="1400" b="0"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400" dirty="0">
                          <a:effectLst/>
                        </a:rPr>
                        <a:t>5.1</a:t>
                      </a:r>
                      <a:endParaRPr lang="es-DO" sz="14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06226362"/>
                  </a:ext>
                </a:extLst>
              </a:tr>
              <a:tr h="314213">
                <a:tc>
                  <a:txBody>
                    <a:bodyPr/>
                    <a:lstStyle/>
                    <a:p>
                      <a:pPr algn="r">
                        <a:lnSpc>
                          <a:spcPct val="107000"/>
                        </a:lnSpc>
                        <a:spcAft>
                          <a:spcPts val="0"/>
                        </a:spcAft>
                      </a:pPr>
                      <a:r>
                        <a:rPr lang="es-ES" sz="1400" dirty="0">
                          <a:effectLst/>
                        </a:rPr>
                        <a:t>Zona rural</a:t>
                      </a:r>
                      <a:endParaRPr lang="es-DO" sz="1400" b="0"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400" dirty="0">
                          <a:effectLst/>
                        </a:rPr>
                        <a:t>12.7</a:t>
                      </a:r>
                      <a:endParaRPr lang="es-DO" sz="14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062428404"/>
                  </a:ext>
                </a:extLst>
              </a:tr>
              <a:tr h="314213">
                <a:tc>
                  <a:txBody>
                    <a:bodyPr/>
                    <a:lstStyle/>
                    <a:p>
                      <a:pPr algn="r">
                        <a:lnSpc>
                          <a:spcPct val="107000"/>
                        </a:lnSpc>
                        <a:spcAft>
                          <a:spcPts val="0"/>
                        </a:spcAft>
                      </a:pPr>
                      <a:r>
                        <a:rPr lang="es-ES" sz="1400" dirty="0">
                          <a:effectLst/>
                        </a:rPr>
                        <a:t>Quintil 1</a:t>
                      </a:r>
                      <a:endParaRPr lang="es-DO" sz="1400" b="0"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400" dirty="0">
                          <a:effectLst/>
                        </a:rPr>
                        <a:t>10,12</a:t>
                      </a:r>
                      <a:endParaRPr lang="es-DO" sz="14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85415361"/>
                  </a:ext>
                </a:extLst>
              </a:tr>
              <a:tr h="314213">
                <a:tc>
                  <a:txBody>
                    <a:bodyPr/>
                    <a:lstStyle/>
                    <a:p>
                      <a:pPr algn="r">
                        <a:lnSpc>
                          <a:spcPct val="107000"/>
                        </a:lnSpc>
                        <a:spcAft>
                          <a:spcPts val="0"/>
                        </a:spcAft>
                      </a:pPr>
                      <a:r>
                        <a:rPr lang="es-ES" sz="1400" dirty="0">
                          <a:effectLst/>
                        </a:rPr>
                        <a:t>Quintil 5</a:t>
                      </a:r>
                      <a:endParaRPr lang="es-DO" sz="1400" b="0"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400" dirty="0">
                          <a:effectLst/>
                        </a:rPr>
                        <a:t>2,44</a:t>
                      </a:r>
                      <a:endParaRPr lang="es-DO" sz="14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06047928"/>
                  </a:ext>
                </a:extLst>
              </a:tr>
              <a:tr h="314213">
                <a:tc>
                  <a:txBody>
                    <a:bodyPr/>
                    <a:lstStyle/>
                    <a:p>
                      <a:pPr algn="r">
                        <a:lnSpc>
                          <a:spcPct val="107000"/>
                        </a:lnSpc>
                        <a:spcAft>
                          <a:spcPts val="0"/>
                        </a:spcAft>
                      </a:pPr>
                      <a:r>
                        <a:rPr lang="es-ES" sz="1400" b="1" dirty="0">
                          <a:solidFill>
                            <a:schemeClr val="tx1"/>
                          </a:solidFill>
                          <a:effectLst/>
                          <a:latin typeface="+mn-lt"/>
                          <a:ea typeface="Calibri" panose="020F0502020204030204" pitchFamily="34" charset="0"/>
                          <a:cs typeface="Times New Roman" panose="02020603050405020304" pitchFamily="18" charset="0"/>
                        </a:rPr>
                        <a:t>Nacidos en RD</a:t>
                      </a:r>
                      <a:endParaRPr lang="es-DO" sz="14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400" b="0" dirty="0">
                          <a:solidFill>
                            <a:schemeClr val="tx1"/>
                          </a:solidFill>
                          <a:effectLst/>
                          <a:latin typeface="+mn-lt"/>
                          <a:ea typeface="Calibri" panose="020F0502020204030204" pitchFamily="34" charset="0"/>
                          <a:cs typeface="Times New Roman" panose="02020603050405020304" pitchFamily="18" charset="0"/>
                        </a:rPr>
                        <a:t>6.1</a:t>
                      </a:r>
                      <a:endParaRPr lang="es-DO" sz="1400" b="0"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88538111"/>
                  </a:ext>
                </a:extLst>
              </a:tr>
              <a:tr h="314213">
                <a:tc>
                  <a:txBody>
                    <a:bodyPr/>
                    <a:lstStyle/>
                    <a:p>
                      <a:pPr algn="r">
                        <a:lnSpc>
                          <a:spcPct val="107000"/>
                        </a:lnSpc>
                        <a:spcAft>
                          <a:spcPts val="0"/>
                        </a:spcAft>
                      </a:pPr>
                      <a:r>
                        <a:rPr lang="es-ES" sz="1400" b="1" dirty="0">
                          <a:solidFill>
                            <a:schemeClr val="tx1"/>
                          </a:solidFill>
                          <a:effectLst/>
                          <a:latin typeface="+mn-lt"/>
                          <a:ea typeface="Calibri" panose="020F0502020204030204" pitchFamily="34" charset="0"/>
                          <a:cs typeface="Times New Roman" panose="02020603050405020304" pitchFamily="18" charset="0"/>
                        </a:rPr>
                        <a:t>Nacidos en Haití</a:t>
                      </a:r>
                      <a:endParaRPr lang="es-DO" sz="1400" b="1"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400" b="0" dirty="0">
                          <a:solidFill>
                            <a:schemeClr val="tx1"/>
                          </a:solidFill>
                          <a:effectLst/>
                          <a:latin typeface="+mn-lt"/>
                          <a:ea typeface="Calibri" panose="020F0502020204030204" pitchFamily="34" charset="0"/>
                          <a:cs typeface="Times New Roman" panose="02020603050405020304" pitchFamily="18" charset="0"/>
                        </a:rPr>
                        <a:t>22.9</a:t>
                      </a:r>
                      <a:endParaRPr lang="es-DO" sz="1400" b="0" dirty="0">
                        <a:solidFill>
                          <a:schemeClr val="tx1"/>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20107332"/>
                  </a:ext>
                </a:extLst>
              </a:tr>
            </a:tbl>
          </a:graphicData>
        </a:graphic>
      </p:graphicFrame>
      <p:pic>
        <p:nvPicPr>
          <p:cNvPr id="11"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3" name="Rectángulo 2"/>
          <p:cNvSpPr/>
          <p:nvPr/>
        </p:nvSpPr>
        <p:spPr>
          <a:xfrm>
            <a:off x="506775" y="733016"/>
            <a:ext cx="8372819" cy="369332"/>
          </a:xfrm>
          <a:prstGeom prst="rect">
            <a:avLst/>
          </a:prstGeom>
        </p:spPr>
        <p:txBody>
          <a:bodyPr wrap="square">
            <a:spAutoFit/>
          </a:bodyPr>
          <a:lstStyle/>
          <a:p>
            <a:r>
              <a:rPr lang="es-DO" b="1" dirty="0">
                <a:solidFill>
                  <a:schemeClr val="accent6">
                    <a:lumMod val="75000"/>
                  </a:schemeClr>
                </a:solidFill>
              </a:rPr>
              <a:t>Tasa de Analfabetismo Periodo 2010 - 2018</a:t>
            </a:r>
          </a:p>
        </p:txBody>
      </p:sp>
      <p:sp>
        <p:nvSpPr>
          <p:cNvPr id="15" name="Rectángulo 6">
            <a:extLst>
              <a:ext uri="{FF2B5EF4-FFF2-40B4-BE49-F238E27FC236}">
                <a16:creationId xmlns:a16="http://schemas.microsoft.com/office/drawing/2014/main" id="{EC381C8A-B3F2-4DE6-A893-F1F36B199FED}"/>
              </a:ext>
            </a:extLst>
          </p:cNvPr>
          <p:cNvSpPr/>
          <p:nvPr/>
        </p:nvSpPr>
        <p:spPr>
          <a:xfrm rot="5400000">
            <a:off x="2516465" y="-861434"/>
            <a:ext cx="348036" cy="2775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ALFABETIZACIÓN</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39</a:t>
            </a:fld>
            <a:endParaRPr lang="en-US"/>
          </a:p>
        </p:txBody>
      </p:sp>
      <p:sp>
        <p:nvSpPr>
          <p:cNvPr id="10" name="Rectángulo 10">
            <a:extLst>
              <a:ext uri="{FF2B5EF4-FFF2-40B4-BE49-F238E27FC236}">
                <a16:creationId xmlns:a16="http://schemas.microsoft.com/office/drawing/2014/main" id="{3C4D1E46-54B9-4384-BDF7-7B9B82B3D9A0}"/>
              </a:ext>
            </a:extLst>
          </p:cNvPr>
          <p:cNvSpPr/>
          <p:nvPr/>
        </p:nvSpPr>
        <p:spPr>
          <a:xfrm>
            <a:off x="224941" y="4527824"/>
            <a:ext cx="8654653" cy="338554"/>
          </a:xfrm>
          <a:prstGeom prst="rect">
            <a:avLst/>
          </a:prstGeom>
          <a:noFill/>
        </p:spPr>
        <p:txBody>
          <a:bodyPr wrap="square">
            <a:spAutoFit/>
          </a:bodyPr>
          <a:lstStyle/>
          <a:p>
            <a:pPr algn="ctr" fontAlgn="auto">
              <a:spcAft>
                <a:spcPts val="0"/>
              </a:spcAft>
            </a:pPr>
            <a:r>
              <a:rPr lang="es-ES" sz="1600" b="1" dirty="0">
                <a:solidFill>
                  <a:srgbClr val="FF0000"/>
                </a:solidFill>
                <a:latin typeface="+mj-lt"/>
                <a:ea typeface="Calibri" panose="020F0502020204030204" pitchFamily="34" charset="0"/>
                <a:cs typeface="Arial"/>
              </a:rPr>
              <a:t>DGPEP: La tasa de analfabetismo se situará por debajo del 5% a finales del 2019</a:t>
            </a:r>
            <a:endParaRPr lang="es-DO" sz="1600" b="1" dirty="0">
              <a:solidFill>
                <a:srgbClr val="FF0000"/>
              </a:solidFill>
              <a:effectLst/>
              <a:latin typeface="+mj-lt"/>
              <a:ea typeface="Calibri" panose="020F0502020204030204" pitchFamily="34" charset="0"/>
              <a:cs typeface="Arial"/>
            </a:endParaRPr>
          </a:p>
        </p:txBody>
      </p:sp>
      <p:graphicFrame>
        <p:nvGraphicFramePr>
          <p:cNvPr id="12" name="Gráfico 11">
            <a:extLst>
              <a:ext uri="{FF2B5EF4-FFF2-40B4-BE49-F238E27FC236}">
                <a16:creationId xmlns:a16="http://schemas.microsoft.com/office/drawing/2014/main" id="{C2355E9E-9E3A-48E2-9AFE-163B3EAEBE2D}"/>
              </a:ext>
            </a:extLst>
          </p:cNvPr>
          <p:cNvGraphicFramePr/>
          <p:nvPr>
            <p:extLst>
              <p:ext uri="{D42A27DB-BD31-4B8C-83A1-F6EECF244321}">
                <p14:modId xmlns:p14="http://schemas.microsoft.com/office/powerpoint/2010/main" val="3029956016"/>
              </p:ext>
            </p:extLst>
          </p:nvPr>
        </p:nvGraphicFramePr>
        <p:xfrm>
          <a:off x="506774" y="1152511"/>
          <a:ext cx="5729639" cy="32209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82679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41D61882-5C96-4899-9DDE-9FD55232AEA0}"/>
              </a:ext>
            </a:extLst>
          </p:cNvPr>
          <p:cNvGrpSpPr/>
          <p:nvPr/>
        </p:nvGrpSpPr>
        <p:grpSpPr>
          <a:xfrm>
            <a:off x="0" y="0"/>
            <a:ext cx="9144000" cy="741600"/>
            <a:chOff x="0" y="0"/>
            <a:chExt cx="9144000" cy="859844"/>
          </a:xfrm>
        </p:grpSpPr>
        <p:pic>
          <p:nvPicPr>
            <p:cNvPr id="2" name="Picture 1" descr="TOP-01.jpg"/>
            <p:cNvPicPr>
              <a:picLocks noChangeAspect="1"/>
            </p:cNvPicPr>
            <p:nvPr/>
          </p:nvPicPr>
          <p:blipFill rotWithShape="1">
            <a:blip r:embed="rId2">
              <a:extLst>
                <a:ext uri="{28A0092B-C50C-407E-A947-70E740481C1C}">
                  <a14:useLocalDpi xmlns:a14="http://schemas.microsoft.com/office/drawing/2010/main" val="0"/>
                </a:ext>
              </a:extLst>
            </a:blip>
            <a:srcRect b="76731"/>
            <a:stretch/>
          </p:blipFill>
          <p:spPr>
            <a:xfrm>
              <a:off x="0" y="0"/>
              <a:ext cx="9144000" cy="859844"/>
            </a:xfrm>
            <a:prstGeom prst="rect">
              <a:avLst/>
            </a:prstGeom>
          </p:spPr>
        </p:pic>
        <p:sp>
          <p:nvSpPr>
            <p:cNvPr id="4" name="TextBox 3"/>
            <p:cNvSpPr txBox="1"/>
            <p:nvPr/>
          </p:nvSpPr>
          <p:spPr>
            <a:xfrm>
              <a:off x="700980" y="2654"/>
              <a:ext cx="398041" cy="523220"/>
            </a:xfrm>
            <a:prstGeom prst="rect">
              <a:avLst/>
            </a:prstGeom>
            <a:noFill/>
          </p:spPr>
          <p:txBody>
            <a:bodyPr wrap="none" rtlCol="0">
              <a:spAutoFit/>
            </a:bodyPr>
            <a:lstStyle/>
            <a:p>
              <a:r>
                <a:rPr lang="en-US" sz="2800" b="1" dirty="0">
                  <a:solidFill>
                    <a:schemeClr val="bg1"/>
                  </a:solidFill>
                  <a:latin typeface="Gill Sans"/>
                  <a:cs typeface="Gill Sans"/>
                </a:rPr>
                <a:t>1</a:t>
              </a:r>
            </a:p>
          </p:txBody>
        </p:sp>
      </p:grpSp>
      <p:sp>
        <p:nvSpPr>
          <p:cNvPr id="19" name="Rectángulo 6">
            <a:extLst>
              <a:ext uri="{FF2B5EF4-FFF2-40B4-BE49-F238E27FC236}">
                <a16:creationId xmlns:a16="http://schemas.microsoft.com/office/drawing/2014/main" id="{898A1D25-BF65-4344-8848-7E2D4A994634}"/>
              </a:ext>
            </a:extLst>
          </p:cNvPr>
          <p:cNvSpPr/>
          <p:nvPr/>
        </p:nvSpPr>
        <p:spPr>
          <a:xfrm>
            <a:off x="1219450" y="389323"/>
            <a:ext cx="2936253" cy="307777"/>
          </a:xfrm>
          <a:prstGeom prst="rect">
            <a:avLst/>
          </a:prstGeom>
          <a:noFill/>
        </p:spPr>
        <p:txBody>
          <a:bodyPr wrap="none" rtlCol="0">
            <a:spAutoFit/>
          </a:bodyP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EVOLUCIÓN DE LA MATRÍCULA</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2" name="Imagen 5">
            <a:extLst>
              <a:ext uri="{FF2B5EF4-FFF2-40B4-BE49-F238E27FC236}">
                <a16:creationId xmlns:a16="http://schemas.microsoft.com/office/drawing/2014/main" id="{C4EC0706-A616-4A3F-98C7-4FEC384E2DC9}"/>
              </a:ext>
            </a:extLst>
          </p:cNvPr>
          <p:cNvPicPr>
            <a:picLocks noChangeAspect="1"/>
          </p:cNvPicPr>
          <p:nvPr/>
        </p:nvPicPr>
        <p:blipFill>
          <a:blip r:embed="rId3"/>
          <a:stretch>
            <a:fillRect/>
          </a:stretch>
        </p:blipFill>
        <p:spPr>
          <a:xfrm>
            <a:off x="7913083" y="244700"/>
            <a:ext cx="1062424" cy="482705"/>
          </a:xfrm>
          <a:prstGeom prst="rect">
            <a:avLst/>
          </a:prstGeom>
          <a:noFill/>
          <a:ln cap="flat">
            <a:noFill/>
          </a:ln>
        </p:spPr>
      </p:pic>
      <p:sp>
        <p:nvSpPr>
          <p:cNvPr id="5" name="Marcador de número de diapositiva 4"/>
          <p:cNvSpPr>
            <a:spLocks noGrp="1"/>
          </p:cNvSpPr>
          <p:nvPr>
            <p:ph type="sldNum" sz="quarter" idx="12"/>
          </p:nvPr>
        </p:nvSpPr>
        <p:spPr/>
        <p:txBody>
          <a:bodyPr/>
          <a:lstStyle/>
          <a:p>
            <a:fld id="{A4124D19-2283-FC49-A358-736FA83B63DF}" type="slidenum">
              <a:rPr lang="en-US" smtClean="0"/>
              <a:t>4</a:t>
            </a:fld>
            <a:endParaRPr lang="en-US" dirty="0"/>
          </a:p>
        </p:txBody>
      </p:sp>
      <p:graphicFrame>
        <p:nvGraphicFramePr>
          <p:cNvPr id="6" name="Tabla 5">
            <a:extLst>
              <a:ext uri="{FF2B5EF4-FFF2-40B4-BE49-F238E27FC236}">
                <a16:creationId xmlns:a16="http://schemas.microsoft.com/office/drawing/2014/main" id="{C2EAC065-8CA2-4E9A-83A8-708C609CF0B4}"/>
              </a:ext>
            </a:extLst>
          </p:cNvPr>
          <p:cNvGraphicFramePr>
            <a:graphicFrameLocks noGrp="1"/>
          </p:cNvGraphicFramePr>
          <p:nvPr>
            <p:extLst>
              <p:ext uri="{D42A27DB-BD31-4B8C-83A1-F6EECF244321}">
                <p14:modId xmlns:p14="http://schemas.microsoft.com/office/powerpoint/2010/main" val="1828114816"/>
              </p:ext>
            </p:extLst>
          </p:nvPr>
        </p:nvGraphicFramePr>
        <p:xfrm>
          <a:off x="408289" y="794202"/>
          <a:ext cx="8327422" cy="2068333"/>
        </p:xfrm>
        <a:graphic>
          <a:graphicData uri="http://schemas.openxmlformats.org/drawingml/2006/table">
            <a:tbl>
              <a:tblPr>
                <a:tableStyleId>{E8B1032C-EA38-4F05-BA0D-38AFFFC7BED3}</a:tableStyleId>
              </a:tblPr>
              <a:tblGrid>
                <a:gridCol w="2620502">
                  <a:extLst>
                    <a:ext uri="{9D8B030D-6E8A-4147-A177-3AD203B41FA5}">
                      <a16:colId xmlns:a16="http://schemas.microsoft.com/office/drawing/2014/main" val="2428415119"/>
                    </a:ext>
                  </a:extLst>
                </a:gridCol>
                <a:gridCol w="701137">
                  <a:extLst>
                    <a:ext uri="{9D8B030D-6E8A-4147-A177-3AD203B41FA5}">
                      <a16:colId xmlns:a16="http://schemas.microsoft.com/office/drawing/2014/main" val="3381268003"/>
                    </a:ext>
                  </a:extLst>
                </a:gridCol>
                <a:gridCol w="701137">
                  <a:extLst>
                    <a:ext uri="{9D8B030D-6E8A-4147-A177-3AD203B41FA5}">
                      <a16:colId xmlns:a16="http://schemas.microsoft.com/office/drawing/2014/main" val="1550532075"/>
                    </a:ext>
                  </a:extLst>
                </a:gridCol>
                <a:gridCol w="701137">
                  <a:extLst>
                    <a:ext uri="{9D8B030D-6E8A-4147-A177-3AD203B41FA5}">
                      <a16:colId xmlns:a16="http://schemas.microsoft.com/office/drawing/2014/main" val="2607561303"/>
                    </a:ext>
                  </a:extLst>
                </a:gridCol>
                <a:gridCol w="701137">
                  <a:extLst>
                    <a:ext uri="{9D8B030D-6E8A-4147-A177-3AD203B41FA5}">
                      <a16:colId xmlns:a16="http://schemas.microsoft.com/office/drawing/2014/main" val="2412422350"/>
                    </a:ext>
                  </a:extLst>
                </a:gridCol>
                <a:gridCol w="701137">
                  <a:extLst>
                    <a:ext uri="{9D8B030D-6E8A-4147-A177-3AD203B41FA5}">
                      <a16:colId xmlns:a16="http://schemas.microsoft.com/office/drawing/2014/main" val="9969629"/>
                    </a:ext>
                  </a:extLst>
                </a:gridCol>
                <a:gridCol w="701137">
                  <a:extLst>
                    <a:ext uri="{9D8B030D-6E8A-4147-A177-3AD203B41FA5}">
                      <a16:colId xmlns:a16="http://schemas.microsoft.com/office/drawing/2014/main" val="3592171536"/>
                    </a:ext>
                  </a:extLst>
                </a:gridCol>
                <a:gridCol w="806762">
                  <a:extLst>
                    <a:ext uri="{9D8B030D-6E8A-4147-A177-3AD203B41FA5}">
                      <a16:colId xmlns:a16="http://schemas.microsoft.com/office/drawing/2014/main" val="2841492406"/>
                    </a:ext>
                  </a:extLst>
                </a:gridCol>
                <a:gridCol w="693336">
                  <a:extLst>
                    <a:ext uri="{9D8B030D-6E8A-4147-A177-3AD203B41FA5}">
                      <a16:colId xmlns:a16="http://schemas.microsoft.com/office/drawing/2014/main" val="3306853053"/>
                    </a:ext>
                  </a:extLst>
                </a:gridCol>
              </a:tblGrid>
              <a:tr h="477499">
                <a:tc>
                  <a:txBody>
                    <a:bodyPr/>
                    <a:lstStyle/>
                    <a:p>
                      <a:pPr algn="just" fontAlgn="ctr"/>
                      <a:r>
                        <a:rPr lang="es-DO" sz="1600" b="1" u="none" strike="noStrike" dirty="0">
                          <a:solidFill>
                            <a:schemeClr val="bg1"/>
                          </a:solidFill>
                          <a:effectLst/>
                        </a:rPr>
                        <a:t>Matrícula Nivel Primario</a:t>
                      </a:r>
                      <a:endParaRPr lang="es-DO" sz="1600" b="1" i="0" u="none" strike="noStrike" dirty="0">
                        <a:solidFill>
                          <a:schemeClr val="bg1"/>
                        </a:solidFill>
                        <a:effectLst/>
                        <a:latin typeface="Calibri" panose="020F0502020204030204" pitchFamily="34" charset="0"/>
                      </a:endParaRPr>
                    </a:p>
                  </a:txBody>
                  <a:tcPr marL="8767" marR="8767" marT="8767" marB="0" anchor="ctr">
                    <a:lnR w="12700" cap="flat" cmpd="sng" algn="ctr">
                      <a:solidFill>
                        <a:schemeClr val="bg1"/>
                      </a:solidFill>
                      <a:prstDash val="solid"/>
                      <a:round/>
                      <a:headEnd type="none" w="med" len="med"/>
                      <a:tailEnd type="none" w="med" len="med"/>
                    </a:lnR>
                    <a:solidFill>
                      <a:srgbClr val="ED7D31"/>
                    </a:solidFill>
                  </a:tcPr>
                </a:tc>
                <a:tc>
                  <a:txBody>
                    <a:bodyPr/>
                    <a:lstStyle/>
                    <a:p>
                      <a:pPr algn="ctr" fontAlgn="ctr"/>
                      <a:r>
                        <a:rPr lang="es-DO" sz="1300" b="1" u="none" strike="noStrike" dirty="0">
                          <a:solidFill>
                            <a:schemeClr val="bg1"/>
                          </a:solidFill>
                          <a:effectLst/>
                        </a:rPr>
                        <a:t>2012/13</a:t>
                      </a:r>
                      <a:endParaRPr lang="es-DO" sz="1300" b="1" i="0" u="none" strike="noStrike" dirty="0">
                        <a:solidFill>
                          <a:schemeClr val="bg1"/>
                        </a:solidFill>
                        <a:effectLst/>
                        <a:latin typeface="Calibri" panose="020F0502020204030204" pitchFamily="34" charset="0"/>
                      </a:endParaRPr>
                    </a:p>
                  </a:txBody>
                  <a:tcPr marL="8767" marR="8767" marT="87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D7D31"/>
                    </a:solidFill>
                  </a:tcPr>
                </a:tc>
                <a:tc>
                  <a:txBody>
                    <a:bodyPr/>
                    <a:lstStyle/>
                    <a:p>
                      <a:pPr algn="ctr" fontAlgn="ctr"/>
                      <a:r>
                        <a:rPr lang="es-DO" sz="1300" b="1" u="none" strike="noStrike" dirty="0">
                          <a:solidFill>
                            <a:schemeClr val="bg1"/>
                          </a:solidFill>
                          <a:effectLst/>
                        </a:rPr>
                        <a:t>2013/14</a:t>
                      </a:r>
                      <a:endParaRPr lang="es-DO" sz="1300" b="1" i="0" u="none" strike="noStrike" dirty="0">
                        <a:solidFill>
                          <a:schemeClr val="bg1"/>
                        </a:solidFill>
                        <a:effectLst/>
                        <a:latin typeface="Calibri" panose="020F0502020204030204" pitchFamily="34" charset="0"/>
                      </a:endParaRPr>
                    </a:p>
                  </a:txBody>
                  <a:tcPr marL="8767" marR="8767" marT="87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D7D31"/>
                    </a:solidFill>
                  </a:tcPr>
                </a:tc>
                <a:tc>
                  <a:txBody>
                    <a:bodyPr/>
                    <a:lstStyle/>
                    <a:p>
                      <a:pPr algn="ctr" fontAlgn="ctr"/>
                      <a:r>
                        <a:rPr lang="es-DO" sz="1300" b="1" u="none" strike="noStrike" dirty="0">
                          <a:solidFill>
                            <a:schemeClr val="bg1"/>
                          </a:solidFill>
                          <a:effectLst/>
                        </a:rPr>
                        <a:t>2014/15</a:t>
                      </a:r>
                      <a:endParaRPr lang="es-DO" sz="1300" b="1" i="0" u="none" strike="noStrike" dirty="0">
                        <a:solidFill>
                          <a:schemeClr val="bg1"/>
                        </a:solidFill>
                        <a:effectLst/>
                        <a:latin typeface="Calibri" panose="020F0502020204030204" pitchFamily="34" charset="0"/>
                      </a:endParaRPr>
                    </a:p>
                  </a:txBody>
                  <a:tcPr marL="8767" marR="8767" marT="87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D7D31"/>
                    </a:solidFill>
                  </a:tcPr>
                </a:tc>
                <a:tc>
                  <a:txBody>
                    <a:bodyPr/>
                    <a:lstStyle/>
                    <a:p>
                      <a:pPr algn="ctr" fontAlgn="ctr"/>
                      <a:r>
                        <a:rPr lang="es-DO" sz="1300" b="1" u="none" strike="noStrike" dirty="0">
                          <a:solidFill>
                            <a:schemeClr val="bg1"/>
                          </a:solidFill>
                          <a:effectLst/>
                        </a:rPr>
                        <a:t>2015/16</a:t>
                      </a:r>
                      <a:endParaRPr lang="es-DO" sz="1300" b="1" i="0" u="none" strike="noStrike" dirty="0">
                        <a:solidFill>
                          <a:schemeClr val="bg1"/>
                        </a:solidFill>
                        <a:effectLst/>
                        <a:latin typeface="Calibri" panose="020F0502020204030204" pitchFamily="34" charset="0"/>
                      </a:endParaRPr>
                    </a:p>
                  </a:txBody>
                  <a:tcPr marL="8767" marR="8767" marT="87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D7D31"/>
                    </a:solidFill>
                  </a:tcPr>
                </a:tc>
                <a:tc>
                  <a:txBody>
                    <a:bodyPr/>
                    <a:lstStyle/>
                    <a:p>
                      <a:pPr algn="ctr" fontAlgn="ctr"/>
                      <a:r>
                        <a:rPr lang="es-DO" sz="1300" b="1" u="none" strike="noStrike" dirty="0">
                          <a:solidFill>
                            <a:schemeClr val="bg1"/>
                          </a:solidFill>
                          <a:effectLst/>
                        </a:rPr>
                        <a:t>2016/17</a:t>
                      </a:r>
                      <a:endParaRPr lang="es-DO" sz="1300" b="1" i="0" u="none" strike="noStrike" dirty="0">
                        <a:solidFill>
                          <a:schemeClr val="bg1"/>
                        </a:solidFill>
                        <a:effectLst/>
                        <a:latin typeface="Calibri" panose="020F0502020204030204" pitchFamily="34" charset="0"/>
                      </a:endParaRPr>
                    </a:p>
                  </a:txBody>
                  <a:tcPr marL="8767" marR="8767" marT="87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D7D31"/>
                    </a:solidFill>
                  </a:tcPr>
                </a:tc>
                <a:tc>
                  <a:txBody>
                    <a:bodyPr/>
                    <a:lstStyle/>
                    <a:p>
                      <a:pPr algn="ctr" fontAlgn="ctr"/>
                      <a:r>
                        <a:rPr lang="es-DO" sz="1300" b="1" u="none" strike="noStrike" dirty="0">
                          <a:solidFill>
                            <a:schemeClr val="bg1"/>
                          </a:solidFill>
                          <a:effectLst/>
                        </a:rPr>
                        <a:t>2017/18</a:t>
                      </a:r>
                      <a:endParaRPr lang="es-DO" sz="1300" b="1" i="0" u="none" strike="noStrike" dirty="0">
                        <a:solidFill>
                          <a:schemeClr val="bg1"/>
                        </a:solidFill>
                        <a:effectLst/>
                        <a:latin typeface="Calibri" panose="020F0502020204030204" pitchFamily="34" charset="0"/>
                      </a:endParaRPr>
                    </a:p>
                  </a:txBody>
                  <a:tcPr marL="8767" marR="8767" marT="87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D7D31"/>
                    </a:solidFill>
                  </a:tcPr>
                </a:tc>
                <a:tc>
                  <a:txBody>
                    <a:bodyPr/>
                    <a:lstStyle/>
                    <a:p>
                      <a:pPr algn="ctr" fontAlgn="ctr"/>
                      <a:r>
                        <a:rPr lang="es-DO" sz="1300" b="1" u="none" strike="noStrike" dirty="0">
                          <a:solidFill>
                            <a:schemeClr val="bg1"/>
                          </a:solidFill>
                          <a:effectLst/>
                        </a:rPr>
                        <a:t>Variación 2017/2012</a:t>
                      </a:r>
                      <a:endParaRPr lang="es-DO" sz="1300" b="1" i="0" u="none" strike="noStrike" dirty="0">
                        <a:solidFill>
                          <a:schemeClr val="bg1"/>
                        </a:solidFill>
                        <a:effectLst/>
                        <a:latin typeface="Calibri" panose="020F0502020204030204" pitchFamily="34" charset="0"/>
                      </a:endParaRPr>
                    </a:p>
                  </a:txBody>
                  <a:tcPr marL="8767" marR="8767" marT="87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D7D31"/>
                    </a:solidFill>
                  </a:tcPr>
                </a:tc>
                <a:tc>
                  <a:txBody>
                    <a:bodyPr/>
                    <a:lstStyle/>
                    <a:p>
                      <a:pPr algn="ctr" fontAlgn="ctr"/>
                      <a:r>
                        <a:rPr lang="es-DO" sz="1300" b="1" u="none" strike="noStrike" dirty="0">
                          <a:solidFill>
                            <a:schemeClr val="bg1"/>
                          </a:solidFill>
                          <a:effectLst/>
                        </a:rPr>
                        <a:t>% variación</a:t>
                      </a:r>
                      <a:endParaRPr lang="es-DO" sz="1300" b="1" i="0" u="none" strike="noStrike" dirty="0">
                        <a:solidFill>
                          <a:schemeClr val="bg1"/>
                        </a:solidFill>
                        <a:effectLst/>
                        <a:latin typeface="Calibri" panose="020F0502020204030204" pitchFamily="34" charset="0"/>
                      </a:endParaRPr>
                    </a:p>
                  </a:txBody>
                  <a:tcPr marL="8767" marR="8767" marT="8767" marB="0" anchor="ctr">
                    <a:lnL w="12700" cap="flat" cmpd="sng" algn="ctr">
                      <a:solidFill>
                        <a:schemeClr val="bg1"/>
                      </a:solidFill>
                      <a:prstDash val="solid"/>
                      <a:round/>
                      <a:headEnd type="none" w="med" len="med"/>
                      <a:tailEnd type="none" w="med" len="med"/>
                    </a:lnL>
                    <a:solidFill>
                      <a:srgbClr val="ED7D31"/>
                    </a:solidFill>
                  </a:tcPr>
                </a:tc>
                <a:extLst>
                  <a:ext uri="{0D108BD9-81ED-4DB2-BD59-A6C34878D82A}">
                    <a16:rowId xmlns:a16="http://schemas.microsoft.com/office/drawing/2014/main" val="3151121568"/>
                  </a:ext>
                </a:extLst>
              </a:tr>
              <a:tr h="175347">
                <a:tc>
                  <a:txBody>
                    <a:bodyPr/>
                    <a:lstStyle/>
                    <a:p>
                      <a:pPr algn="l" fontAlgn="ctr"/>
                      <a:r>
                        <a:rPr lang="es-DO" sz="1400" b="1" u="none" strike="noStrike" dirty="0">
                          <a:effectLst/>
                        </a:rPr>
                        <a:t>Matrícula sector público y semioficial</a:t>
                      </a:r>
                      <a:endParaRPr lang="es-DO" sz="1400" b="1" i="0" u="none" strike="noStrike" dirty="0">
                        <a:solidFill>
                          <a:srgbClr val="000000"/>
                        </a:solidFill>
                        <a:effectLst/>
                        <a:latin typeface="Calibri" panose="020F0502020204030204" pitchFamily="34" charset="0"/>
                      </a:endParaRPr>
                    </a:p>
                  </a:txBody>
                  <a:tcPr marL="8767" marR="8767" marT="8767" marB="0" anchor="ctr"/>
                </a:tc>
                <a:tc>
                  <a:txBody>
                    <a:bodyPr/>
                    <a:lstStyle/>
                    <a:p>
                      <a:pPr algn="r" fontAlgn="ctr"/>
                      <a:r>
                        <a:rPr lang="es-DO" sz="1300" b="0" i="0" u="none" strike="noStrike">
                          <a:solidFill>
                            <a:srgbClr val="000000"/>
                          </a:solidFill>
                          <a:effectLst/>
                          <a:latin typeface="Calibri" panose="020F0502020204030204" pitchFamily="34" charset="0"/>
                        </a:rPr>
                        <a:t>987,475</a:t>
                      </a:r>
                    </a:p>
                  </a:txBody>
                  <a:tcPr marL="9525" marR="9525" marT="9525" marB="0" anchor="ctr"/>
                </a:tc>
                <a:tc>
                  <a:txBody>
                    <a:bodyPr/>
                    <a:lstStyle/>
                    <a:p>
                      <a:pPr algn="r" fontAlgn="ctr"/>
                      <a:r>
                        <a:rPr lang="es-DO" sz="1300" b="0" i="0" u="none" strike="noStrike">
                          <a:solidFill>
                            <a:srgbClr val="000000"/>
                          </a:solidFill>
                          <a:effectLst/>
                          <a:latin typeface="Calibri" panose="020F0502020204030204" pitchFamily="34" charset="0"/>
                        </a:rPr>
                        <a:t>992,075</a:t>
                      </a:r>
                    </a:p>
                  </a:txBody>
                  <a:tcPr marL="9525" marR="9525" marT="9525" marB="0" anchor="ctr"/>
                </a:tc>
                <a:tc>
                  <a:txBody>
                    <a:bodyPr/>
                    <a:lstStyle/>
                    <a:p>
                      <a:pPr algn="r" fontAlgn="ctr"/>
                      <a:r>
                        <a:rPr lang="es-DO" sz="1300" b="0" i="0" u="none" strike="noStrike">
                          <a:solidFill>
                            <a:srgbClr val="000000"/>
                          </a:solidFill>
                          <a:effectLst/>
                          <a:latin typeface="Calibri" panose="020F0502020204030204" pitchFamily="34" charset="0"/>
                        </a:rPr>
                        <a:t>1,012,901</a:t>
                      </a:r>
                    </a:p>
                  </a:txBody>
                  <a:tcPr marL="9525" marR="9525" marT="9525" marB="0" anchor="ctr"/>
                </a:tc>
                <a:tc>
                  <a:txBody>
                    <a:bodyPr/>
                    <a:lstStyle/>
                    <a:p>
                      <a:pPr algn="r" fontAlgn="ctr"/>
                      <a:r>
                        <a:rPr lang="es-DO" sz="1300" b="0" i="0" u="none" strike="noStrike">
                          <a:solidFill>
                            <a:srgbClr val="000000"/>
                          </a:solidFill>
                          <a:effectLst/>
                          <a:latin typeface="Calibri" panose="020F0502020204030204" pitchFamily="34" charset="0"/>
                        </a:rPr>
                        <a:t>994,291</a:t>
                      </a:r>
                    </a:p>
                  </a:txBody>
                  <a:tcPr marL="9525" marR="9525" marT="9525" marB="0" anchor="ctr"/>
                </a:tc>
                <a:tc>
                  <a:txBody>
                    <a:bodyPr/>
                    <a:lstStyle/>
                    <a:p>
                      <a:pPr algn="r" fontAlgn="ctr"/>
                      <a:r>
                        <a:rPr lang="es-DO" sz="1300" b="0" i="0" u="none" strike="noStrike">
                          <a:solidFill>
                            <a:srgbClr val="000000"/>
                          </a:solidFill>
                          <a:effectLst/>
                          <a:latin typeface="Calibri" panose="020F0502020204030204" pitchFamily="34" charset="0"/>
                        </a:rPr>
                        <a:t>967,102</a:t>
                      </a:r>
                    </a:p>
                  </a:txBody>
                  <a:tcPr marL="9525" marR="9525" marT="9525" marB="0" anchor="ctr"/>
                </a:tc>
                <a:tc>
                  <a:txBody>
                    <a:bodyPr/>
                    <a:lstStyle/>
                    <a:p>
                      <a:pPr algn="r" fontAlgn="ctr"/>
                      <a:r>
                        <a:rPr lang="es-DO" sz="1300" b="0" i="0" u="none" strike="noStrike">
                          <a:solidFill>
                            <a:srgbClr val="000000"/>
                          </a:solidFill>
                          <a:effectLst/>
                          <a:latin typeface="Calibri" panose="020F0502020204030204" pitchFamily="34" charset="0"/>
                        </a:rPr>
                        <a:t>941,235</a:t>
                      </a:r>
                    </a:p>
                  </a:txBody>
                  <a:tcPr marL="9525" marR="9525" marT="9525" marB="0" anchor="ctr"/>
                </a:tc>
                <a:tc>
                  <a:txBody>
                    <a:bodyPr/>
                    <a:lstStyle/>
                    <a:p>
                      <a:pPr algn="ctr" fontAlgn="ctr"/>
                      <a:r>
                        <a:rPr lang="es-DO" sz="1300" b="1" i="0" u="none" strike="noStrike" dirty="0">
                          <a:solidFill>
                            <a:srgbClr val="000000"/>
                          </a:solidFill>
                          <a:effectLst/>
                          <a:latin typeface="Calibri" panose="020F0502020204030204" pitchFamily="34" charset="0"/>
                        </a:rPr>
                        <a:t>-20,373</a:t>
                      </a:r>
                    </a:p>
                  </a:txBody>
                  <a:tcPr marL="9525" marR="9525" marT="9525" marB="0" anchor="ctr"/>
                </a:tc>
                <a:tc>
                  <a:txBody>
                    <a:bodyPr/>
                    <a:lstStyle/>
                    <a:p>
                      <a:pPr algn="ctr" fontAlgn="ctr"/>
                      <a:r>
                        <a:rPr lang="es-DO" sz="1300" b="1" i="0" u="none" strike="noStrike" dirty="0">
                          <a:solidFill>
                            <a:srgbClr val="000000"/>
                          </a:solidFill>
                          <a:effectLst/>
                          <a:latin typeface="Calibri" panose="020F0502020204030204" pitchFamily="34" charset="0"/>
                        </a:rPr>
                        <a:t>-2.06%</a:t>
                      </a:r>
                    </a:p>
                  </a:txBody>
                  <a:tcPr marL="9525" marR="9525" marT="9525" marB="0" anchor="ctr"/>
                </a:tc>
                <a:extLst>
                  <a:ext uri="{0D108BD9-81ED-4DB2-BD59-A6C34878D82A}">
                    <a16:rowId xmlns:a16="http://schemas.microsoft.com/office/drawing/2014/main" val="984767351"/>
                  </a:ext>
                </a:extLst>
              </a:tr>
              <a:tr h="175347">
                <a:tc>
                  <a:txBody>
                    <a:bodyPr/>
                    <a:lstStyle/>
                    <a:p>
                      <a:pPr algn="l" fontAlgn="ctr"/>
                      <a:r>
                        <a:rPr lang="es-DO" sz="1400" b="1" u="none" strike="noStrike" dirty="0">
                          <a:effectLst/>
                        </a:rPr>
                        <a:t>Matrícula Sector Privado</a:t>
                      </a:r>
                      <a:endParaRPr lang="es-DO" sz="1400" b="1" i="0" u="none" strike="noStrike" dirty="0">
                        <a:solidFill>
                          <a:srgbClr val="000000"/>
                        </a:solidFill>
                        <a:effectLst/>
                        <a:latin typeface="Calibri" panose="020F0502020204030204" pitchFamily="34" charset="0"/>
                      </a:endParaRPr>
                    </a:p>
                  </a:txBody>
                  <a:tcPr marL="8767" marR="8767" marT="8767" marB="0" anchor="ctr"/>
                </a:tc>
                <a:tc>
                  <a:txBody>
                    <a:bodyPr/>
                    <a:lstStyle/>
                    <a:p>
                      <a:pPr algn="r" fontAlgn="ctr"/>
                      <a:r>
                        <a:rPr lang="es-DO" sz="1300" b="0" i="0" u="none" strike="noStrike">
                          <a:solidFill>
                            <a:srgbClr val="000000"/>
                          </a:solidFill>
                          <a:effectLst/>
                          <a:latin typeface="Calibri" panose="020F0502020204030204" pitchFamily="34" charset="0"/>
                        </a:rPr>
                        <a:t>303,678</a:t>
                      </a:r>
                    </a:p>
                  </a:txBody>
                  <a:tcPr marL="9525" marR="9525" marT="9525" marB="0" anchor="ctr"/>
                </a:tc>
                <a:tc>
                  <a:txBody>
                    <a:bodyPr/>
                    <a:lstStyle/>
                    <a:p>
                      <a:pPr algn="r" fontAlgn="ctr"/>
                      <a:r>
                        <a:rPr lang="es-DO" sz="1300" b="0" i="0" u="none" strike="noStrike">
                          <a:solidFill>
                            <a:srgbClr val="000000"/>
                          </a:solidFill>
                          <a:effectLst/>
                          <a:latin typeface="Calibri" panose="020F0502020204030204" pitchFamily="34" charset="0"/>
                        </a:rPr>
                        <a:t>302,613</a:t>
                      </a:r>
                    </a:p>
                  </a:txBody>
                  <a:tcPr marL="9525" marR="9525" marT="9525" marB="0" anchor="ctr"/>
                </a:tc>
                <a:tc>
                  <a:txBody>
                    <a:bodyPr/>
                    <a:lstStyle/>
                    <a:p>
                      <a:pPr algn="r" fontAlgn="ctr"/>
                      <a:r>
                        <a:rPr lang="es-DO" sz="1300" b="0" i="0" u="none" strike="noStrike">
                          <a:solidFill>
                            <a:srgbClr val="000000"/>
                          </a:solidFill>
                          <a:effectLst/>
                          <a:latin typeface="Calibri" panose="020F0502020204030204" pitchFamily="34" charset="0"/>
                        </a:rPr>
                        <a:t>294,227</a:t>
                      </a:r>
                    </a:p>
                  </a:txBody>
                  <a:tcPr marL="9525" marR="9525" marT="9525" marB="0" anchor="ctr"/>
                </a:tc>
                <a:tc>
                  <a:txBody>
                    <a:bodyPr/>
                    <a:lstStyle/>
                    <a:p>
                      <a:pPr algn="r" fontAlgn="ctr"/>
                      <a:r>
                        <a:rPr lang="es-DO" sz="1300" b="0" i="0" u="none" strike="noStrike">
                          <a:solidFill>
                            <a:srgbClr val="000000"/>
                          </a:solidFill>
                          <a:effectLst/>
                          <a:latin typeface="Calibri" panose="020F0502020204030204" pitchFamily="34" charset="0"/>
                        </a:rPr>
                        <a:t>292,827</a:t>
                      </a:r>
                    </a:p>
                  </a:txBody>
                  <a:tcPr marL="9525" marR="9525" marT="9525" marB="0" anchor="ctr"/>
                </a:tc>
                <a:tc>
                  <a:txBody>
                    <a:bodyPr/>
                    <a:lstStyle/>
                    <a:p>
                      <a:pPr algn="r" fontAlgn="ctr"/>
                      <a:r>
                        <a:rPr lang="es-DO" sz="1300" b="0" i="0" u="none" strike="noStrike">
                          <a:solidFill>
                            <a:srgbClr val="000000"/>
                          </a:solidFill>
                          <a:effectLst/>
                          <a:latin typeface="Calibri" panose="020F0502020204030204" pitchFamily="34" charset="0"/>
                        </a:rPr>
                        <a:t>286,240</a:t>
                      </a:r>
                    </a:p>
                  </a:txBody>
                  <a:tcPr marL="9525" marR="9525" marT="9525" marB="0" anchor="ctr"/>
                </a:tc>
                <a:tc>
                  <a:txBody>
                    <a:bodyPr/>
                    <a:lstStyle/>
                    <a:p>
                      <a:pPr algn="r" fontAlgn="ctr"/>
                      <a:r>
                        <a:rPr lang="es-DO" sz="1300" b="0" i="0" u="none" strike="noStrike">
                          <a:solidFill>
                            <a:srgbClr val="000000"/>
                          </a:solidFill>
                          <a:effectLst/>
                          <a:latin typeface="Calibri" panose="020F0502020204030204" pitchFamily="34" charset="0"/>
                        </a:rPr>
                        <a:t>285,179</a:t>
                      </a:r>
                    </a:p>
                  </a:txBody>
                  <a:tcPr marL="9525" marR="9525" marT="9525" marB="0" anchor="ctr"/>
                </a:tc>
                <a:tc>
                  <a:txBody>
                    <a:bodyPr/>
                    <a:lstStyle/>
                    <a:p>
                      <a:pPr algn="ctr" fontAlgn="ctr"/>
                      <a:r>
                        <a:rPr lang="es-DO" sz="1300" b="1" i="0" u="none" strike="noStrike">
                          <a:solidFill>
                            <a:srgbClr val="000000"/>
                          </a:solidFill>
                          <a:effectLst/>
                          <a:latin typeface="Calibri" panose="020F0502020204030204" pitchFamily="34" charset="0"/>
                        </a:rPr>
                        <a:t>-18,499</a:t>
                      </a:r>
                    </a:p>
                  </a:txBody>
                  <a:tcPr marL="9525" marR="9525" marT="9525" marB="0" anchor="ctr"/>
                </a:tc>
                <a:tc>
                  <a:txBody>
                    <a:bodyPr/>
                    <a:lstStyle/>
                    <a:p>
                      <a:pPr algn="ctr" fontAlgn="ctr"/>
                      <a:r>
                        <a:rPr lang="es-DO" sz="1300" b="1" i="0" u="none" strike="noStrike" dirty="0">
                          <a:solidFill>
                            <a:srgbClr val="000000"/>
                          </a:solidFill>
                          <a:effectLst/>
                          <a:latin typeface="Calibri" panose="020F0502020204030204" pitchFamily="34" charset="0"/>
                        </a:rPr>
                        <a:t>-6.09%</a:t>
                      </a:r>
                    </a:p>
                  </a:txBody>
                  <a:tcPr marL="9525" marR="9525" marT="9525" marB="0" anchor="ctr"/>
                </a:tc>
                <a:extLst>
                  <a:ext uri="{0D108BD9-81ED-4DB2-BD59-A6C34878D82A}">
                    <a16:rowId xmlns:a16="http://schemas.microsoft.com/office/drawing/2014/main" val="1570294807"/>
                  </a:ext>
                </a:extLst>
              </a:tr>
              <a:tr h="260504">
                <a:tc>
                  <a:txBody>
                    <a:bodyPr/>
                    <a:lstStyle/>
                    <a:p>
                      <a:pPr algn="l" fontAlgn="ctr"/>
                      <a:r>
                        <a:rPr lang="es-DO" sz="1400" b="1" u="none" strike="noStrike" dirty="0">
                          <a:effectLst/>
                        </a:rPr>
                        <a:t>Total Matrícula</a:t>
                      </a:r>
                      <a:endParaRPr lang="es-DO" sz="1400" b="1" i="0" u="none" strike="noStrike" dirty="0">
                        <a:solidFill>
                          <a:srgbClr val="000000"/>
                        </a:solidFill>
                        <a:effectLst/>
                        <a:latin typeface="Calibri" panose="020F0502020204030204" pitchFamily="34" charset="0"/>
                      </a:endParaRPr>
                    </a:p>
                  </a:txBody>
                  <a:tcPr marL="8767" marR="8767" marT="8767" marB="0" anchor="ctr"/>
                </a:tc>
                <a:tc>
                  <a:txBody>
                    <a:bodyPr/>
                    <a:lstStyle/>
                    <a:p>
                      <a:pPr algn="r" fontAlgn="ctr"/>
                      <a:r>
                        <a:rPr lang="es-DO" sz="1300" b="1" i="0" u="none" strike="noStrike">
                          <a:solidFill>
                            <a:srgbClr val="000000"/>
                          </a:solidFill>
                          <a:effectLst/>
                          <a:latin typeface="Calibri" panose="020F0502020204030204" pitchFamily="34" charset="0"/>
                        </a:rPr>
                        <a:t>1,291,153</a:t>
                      </a:r>
                    </a:p>
                  </a:txBody>
                  <a:tcPr marL="9525" marR="9525" marT="9525" marB="0" anchor="ctr"/>
                </a:tc>
                <a:tc>
                  <a:txBody>
                    <a:bodyPr/>
                    <a:lstStyle/>
                    <a:p>
                      <a:pPr algn="r" fontAlgn="ctr"/>
                      <a:r>
                        <a:rPr lang="es-DO" sz="1300" b="1" i="0" u="none" strike="noStrike">
                          <a:solidFill>
                            <a:srgbClr val="000000"/>
                          </a:solidFill>
                          <a:effectLst/>
                          <a:latin typeface="Calibri" panose="020F0502020204030204" pitchFamily="34" charset="0"/>
                        </a:rPr>
                        <a:t>1,294,688</a:t>
                      </a:r>
                    </a:p>
                  </a:txBody>
                  <a:tcPr marL="9525" marR="9525" marT="9525" marB="0" anchor="ctr"/>
                </a:tc>
                <a:tc>
                  <a:txBody>
                    <a:bodyPr/>
                    <a:lstStyle/>
                    <a:p>
                      <a:pPr algn="r" fontAlgn="ctr"/>
                      <a:r>
                        <a:rPr lang="es-DO" sz="1300" b="1" i="0" u="none" strike="noStrike">
                          <a:solidFill>
                            <a:srgbClr val="000000"/>
                          </a:solidFill>
                          <a:effectLst/>
                          <a:latin typeface="Calibri" panose="020F0502020204030204" pitchFamily="34" charset="0"/>
                        </a:rPr>
                        <a:t>1,307,128</a:t>
                      </a:r>
                    </a:p>
                  </a:txBody>
                  <a:tcPr marL="9525" marR="9525" marT="9525" marB="0" anchor="ctr"/>
                </a:tc>
                <a:tc>
                  <a:txBody>
                    <a:bodyPr/>
                    <a:lstStyle/>
                    <a:p>
                      <a:pPr algn="r" fontAlgn="ctr"/>
                      <a:r>
                        <a:rPr lang="es-DO" sz="1300" b="1" i="0" u="none" strike="noStrike">
                          <a:solidFill>
                            <a:srgbClr val="000000"/>
                          </a:solidFill>
                          <a:effectLst/>
                          <a:latin typeface="Calibri" panose="020F0502020204030204" pitchFamily="34" charset="0"/>
                        </a:rPr>
                        <a:t>1,287,118</a:t>
                      </a:r>
                    </a:p>
                  </a:txBody>
                  <a:tcPr marL="9525" marR="9525" marT="9525" marB="0" anchor="ctr"/>
                </a:tc>
                <a:tc>
                  <a:txBody>
                    <a:bodyPr/>
                    <a:lstStyle/>
                    <a:p>
                      <a:pPr algn="r" fontAlgn="ctr"/>
                      <a:r>
                        <a:rPr lang="es-DO" sz="1300" b="1" i="0" u="none" strike="noStrike">
                          <a:solidFill>
                            <a:srgbClr val="000000"/>
                          </a:solidFill>
                          <a:effectLst/>
                          <a:latin typeface="Calibri" panose="020F0502020204030204" pitchFamily="34" charset="0"/>
                        </a:rPr>
                        <a:t>1,253,342</a:t>
                      </a:r>
                    </a:p>
                  </a:txBody>
                  <a:tcPr marL="9525" marR="9525" marT="9525" marB="0" anchor="ctr"/>
                </a:tc>
                <a:tc>
                  <a:txBody>
                    <a:bodyPr/>
                    <a:lstStyle/>
                    <a:p>
                      <a:pPr algn="r" fontAlgn="ctr"/>
                      <a:r>
                        <a:rPr lang="es-DO" sz="1300" b="1" i="0" u="none" strike="noStrike">
                          <a:solidFill>
                            <a:srgbClr val="000000"/>
                          </a:solidFill>
                          <a:effectLst/>
                          <a:latin typeface="Calibri" panose="020F0502020204030204" pitchFamily="34" charset="0"/>
                        </a:rPr>
                        <a:t>1,226,414</a:t>
                      </a:r>
                    </a:p>
                  </a:txBody>
                  <a:tcPr marL="9525" marR="9525" marT="9525" marB="0" anchor="ctr"/>
                </a:tc>
                <a:tc>
                  <a:txBody>
                    <a:bodyPr/>
                    <a:lstStyle/>
                    <a:p>
                      <a:pPr algn="ctr" fontAlgn="ctr"/>
                      <a:r>
                        <a:rPr lang="es-DO" sz="1300" b="1" i="0" u="none" strike="noStrike">
                          <a:solidFill>
                            <a:srgbClr val="000000"/>
                          </a:solidFill>
                          <a:effectLst/>
                          <a:latin typeface="Calibri" panose="020F0502020204030204" pitchFamily="34" charset="0"/>
                        </a:rPr>
                        <a:t>-37,811</a:t>
                      </a:r>
                    </a:p>
                  </a:txBody>
                  <a:tcPr marL="9525" marR="9525" marT="9525" marB="0" anchor="ctr"/>
                </a:tc>
                <a:tc>
                  <a:txBody>
                    <a:bodyPr/>
                    <a:lstStyle/>
                    <a:p>
                      <a:pPr algn="ctr" fontAlgn="ctr"/>
                      <a:r>
                        <a:rPr lang="es-DO" sz="1300" b="1" i="0" u="none" strike="noStrike" dirty="0">
                          <a:solidFill>
                            <a:srgbClr val="000000"/>
                          </a:solidFill>
                          <a:effectLst/>
                          <a:latin typeface="Calibri" panose="020F0502020204030204" pitchFamily="34" charset="0"/>
                        </a:rPr>
                        <a:t>-2.93%</a:t>
                      </a:r>
                    </a:p>
                  </a:txBody>
                  <a:tcPr marL="9525" marR="9525" marT="9525" marB="0" anchor="ctr"/>
                </a:tc>
                <a:extLst>
                  <a:ext uri="{0D108BD9-81ED-4DB2-BD59-A6C34878D82A}">
                    <a16:rowId xmlns:a16="http://schemas.microsoft.com/office/drawing/2014/main" val="3463091171"/>
                  </a:ext>
                </a:extLst>
              </a:tr>
              <a:tr h="200967">
                <a:tc>
                  <a:txBody>
                    <a:bodyPr/>
                    <a:lstStyle/>
                    <a:p>
                      <a:pPr algn="l" fontAlgn="b"/>
                      <a:r>
                        <a:rPr lang="es-DO" sz="1400" b="1" u="none" strike="noStrike" dirty="0">
                          <a:effectLst/>
                        </a:rPr>
                        <a:t>% Sector público sobre total</a:t>
                      </a:r>
                      <a:endParaRPr lang="es-DO" sz="1400" b="1" i="0" u="none" strike="noStrike" dirty="0">
                        <a:solidFill>
                          <a:srgbClr val="000000"/>
                        </a:solidFill>
                        <a:effectLst/>
                        <a:latin typeface="Calibri" panose="020F0502020204030204" pitchFamily="34" charset="0"/>
                      </a:endParaRPr>
                    </a:p>
                  </a:txBody>
                  <a:tcPr marL="8767" marR="8767" marT="8767" marB="0" anchor="b"/>
                </a:tc>
                <a:tc>
                  <a:txBody>
                    <a:bodyPr/>
                    <a:lstStyle/>
                    <a:p>
                      <a:pPr algn="ctr" fontAlgn="ctr"/>
                      <a:r>
                        <a:rPr lang="es-DO" sz="1300" b="1" i="0" u="none" strike="noStrike">
                          <a:solidFill>
                            <a:srgbClr val="000000"/>
                          </a:solidFill>
                          <a:effectLst/>
                          <a:latin typeface="Calibri" panose="020F0502020204030204" pitchFamily="34" charset="0"/>
                        </a:rPr>
                        <a:t>76.5%</a:t>
                      </a:r>
                    </a:p>
                  </a:txBody>
                  <a:tcPr marL="9525" marR="9525" marT="9525" marB="0" anchor="ctr"/>
                </a:tc>
                <a:tc>
                  <a:txBody>
                    <a:bodyPr/>
                    <a:lstStyle/>
                    <a:p>
                      <a:pPr algn="ctr" fontAlgn="ctr"/>
                      <a:r>
                        <a:rPr lang="es-DO" sz="1300" b="1" i="0" u="none" strike="noStrike">
                          <a:solidFill>
                            <a:srgbClr val="000000"/>
                          </a:solidFill>
                          <a:effectLst/>
                          <a:latin typeface="Calibri" panose="020F0502020204030204" pitchFamily="34" charset="0"/>
                        </a:rPr>
                        <a:t>76.6%</a:t>
                      </a:r>
                    </a:p>
                  </a:txBody>
                  <a:tcPr marL="9525" marR="9525" marT="9525" marB="0" anchor="ctr"/>
                </a:tc>
                <a:tc>
                  <a:txBody>
                    <a:bodyPr/>
                    <a:lstStyle/>
                    <a:p>
                      <a:pPr algn="ctr" fontAlgn="ctr"/>
                      <a:r>
                        <a:rPr lang="es-DO" sz="1300" b="1" i="0" u="none" strike="noStrike">
                          <a:solidFill>
                            <a:srgbClr val="000000"/>
                          </a:solidFill>
                          <a:effectLst/>
                          <a:latin typeface="Calibri" panose="020F0502020204030204" pitchFamily="34" charset="0"/>
                        </a:rPr>
                        <a:t>77.5%</a:t>
                      </a:r>
                    </a:p>
                  </a:txBody>
                  <a:tcPr marL="9525" marR="9525" marT="9525" marB="0" anchor="ctr"/>
                </a:tc>
                <a:tc>
                  <a:txBody>
                    <a:bodyPr/>
                    <a:lstStyle/>
                    <a:p>
                      <a:pPr algn="ctr" fontAlgn="ctr"/>
                      <a:r>
                        <a:rPr lang="es-DO" sz="1300" b="1" i="0" u="none" strike="noStrike">
                          <a:solidFill>
                            <a:srgbClr val="000000"/>
                          </a:solidFill>
                          <a:effectLst/>
                          <a:latin typeface="Calibri" panose="020F0502020204030204" pitchFamily="34" charset="0"/>
                        </a:rPr>
                        <a:t>77.2%</a:t>
                      </a:r>
                    </a:p>
                  </a:txBody>
                  <a:tcPr marL="9525" marR="9525" marT="9525" marB="0" anchor="ctr"/>
                </a:tc>
                <a:tc>
                  <a:txBody>
                    <a:bodyPr/>
                    <a:lstStyle/>
                    <a:p>
                      <a:pPr algn="ctr" fontAlgn="ctr"/>
                      <a:r>
                        <a:rPr lang="es-DO" sz="1300" b="1" i="0" u="none" strike="noStrike">
                          <a:solidFill>
                            <a:srgbClr val="000000"/>
                          </a:solidFill>
                          <a:effectLst/>
                          <a:latin typeface="Calibri" panose="020F0502020204030204" pitchFamily="34" charset="0"/>
                        </a:rPr>
                        <a:t>77.2%</a:t>
                      </a:r>
                    </a:p>
                  </a:txBody>
                  <a:tcPr marL="9525" marR="9525" marT="9525" marB="0" anchor="ctr"/>
                </a:tc>
                <a:tc>
                  <a:txBody>
                    <a:bodyPr/>
                    <a:lstStyle/>
                    <a:p>
                      <a:pPr algn="ctr" fontAlgn="ctr"/>
                      <a:r>
                        <a:rPr lang="es-DO" sz="1300" b="1" i="0" u="none" strike="noStrike">
                          <a:solidFill>
                            <a:srgbClr val="000000"/>
                          </a:solidFill>
                          <a:effectLst/>
                          <a:latin typeface="Calibri" panose="020F0502020204030204" pitchFamily="34" charset="0"/>
                        </a:rPr>
                        <a:t>76.7%</a:t>
                      </a:r>
                    </a:p>
                  </a:txBody>
                  <a:tcPr marL="9525" marR="9525" marT="9525" marB="0" anchor="ctr"/>
                </a:tc>
                <a:tc>
                  <a:txBody>
                    <a:bodyPr/>
                    <a:lstStyle/>
                    <a:p>
                      <a:pPr algn="ctr" fontAlgn="ctr"/>
                      <a:r>
                        <a:rPr lang="es-ES" sz="1300" b="1" i="0" u="none" strike="noStrike" dirty="0">
                          <a:solidFill>
                            <a:srgbClr val="000000"/>
                          </a:solidFill>
                          <a:effectLst/>
                          <a:latin typeface="Calibri" panose="020F0502020204030204" pitchFamily="34" charset="0"/>
                        </a:rPr>
                        <a:t>0.3 %</a:t>
                      </a:r>
                      <a:endParaRPr lang="es-DO" sz="13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DO" sz="1200" b="1" u="none" strike="noStrike" dirty="0">
                          <a:effectLst/>
                        </a:rPr>
                        <a:t> </a:t>
                      </a:r>
                      <a:endParaRPr lang="es-DO" sz="1200" b="1" i="0" u="none" strike="noStrike" dirty="0">
                        <a:solidFill>
                          <a:srgbClr val="000000"/>
                        </a:solidFill>
                        <a:effectLst/>
                        <a:latin typeface="Calibri" panose="020F0502020204030204" pitchFamily="34" charset="0"/>
                      </a:endParaRPr>
                    </a:p>
                  </a:txBody>
                  <a:tcPr marL="8767" marR="8767" marT="8767" marB="0" anchor="b"/>
                </a:tc>
                <a:extLst>
                  <a:ext uri="{0D108BD9-81ED-4DB2-BD59-A6C34878D82A}">
                    <a16:rowId xmlns:a16="http://schemas.microsoft.com/office/drawing/2014/main" val="2340818163"/>
                  </a:ext>
                </a:extLst>
              </a:tr>
              <a:tr h="227704">
                <a:tc>
                  <a:txBody>
                    <a:bodyPr/>
                    <a:lstStyle/>
                    <a:p>
                      <a:pPr algn="l" fontAlgn="ctr"/>
                      <a:r>
                        <a:rPr lang="es-DO" sz="1400" b="1" i="0" u="none" strike="noStrike" dirty="0">
                          <a:solidFill>
                            <a:srgbClr val="000000"/>
                          </a:solidFill>
                          <a:effectLst/>
                          <a:latin typeface="Calibri" panose="020F0502020204030204" pitchFamily="34" charset="0"/>
                        </a:rPr>
                        <a:t>Población 6-11</a:t>
                      </a:r>
                    </a:p>
                  </a:txBody>
                  <a:tcPr marL="9525" marR="9525" marT="9525" marB="0" anchor="ctr"/>
                </a:tc>
                <a:tc>
                  <a:txBody>
                    <a:bodyPr/>
                    <a:lstStyle/>
                    <a:p>
                      <a:pPr algn="r" fontAlgn="ctr"/>
                      <a:r>
                        <a:rPr lang="es-DO" sz="1300" b="0" i="0" u="none" strike="noStrike">
                          <a:solidFill>
                            <a:srgbClr val="000000"/>
                          </a:solidFill>
                          <a:effectLst/>
                          <a:latin typeface="Calibri" panose="020F0502020204030204" pitchFamily="34" charset="0"/>
                        </a:rPr>
                        <a:t>1,183,301</a:t>
                      </a:r>
                    </a:p>
                  </a:txBody>
                  <a:tcPr marL="9525" marR="9525" marT="9525" marB="0" anchor="ctr"/>
                </a:tc>
                <a:tc>
                  <a:txBody>
                    <a:bodyPr/>
                    <a:lstStyle/>
                    <a:p>
                      <a:pPr algn="r" fontAlgn="ctr"/>
                      <a:r>
                        <a:rPr lang="es-DO" sz="1300" b="0" i="0" u="none" strike="noStrike">
                          <a:solidFill>
                            <a:srgbClr val="000000"/>
                          </a:solidFill>
                          <a:effectLst/>
                          <a:latin typeface="Calibri" panose="020F0502020204030204" pitchFamily="34" charset="0"/>
                        </a:rPr>
                        <a:t>1,178,832</a:t>
                      </a:r>
                    </a:p>
                  </a:txBody>
                  <a:tcPr marL="9525" marR="9525" marT="9525" marB="0" anchor="ctr"/>
                </a:tc>
                <a:tc>
                  <a:txBody>
                    <a:bodyPr/>
                    <a:lstStyle/>
                    <a:p>
                      <a:pPr algn="r" fontAlgn="ctr"/>
                      <a:r>
                        <a:rPr lang="es-DO" sz="1300" b="0" i="0" u="none" strike="noStrike">
                          <a:solidFill>
                            <a:srgbClr val="000000"/>
                          </a:solidFill>
                          <a:effectLst/>
                          <a:latin typeface="Calibri" panose="020F0502020204030204" pitchFamily="34" charset="0"/>
                        </a:rPr>
                        <a:t>1,173,308</a:t>
                      </a:r>
                    </a:p>
                  </a:txBody>
                  <a:tcPr marL="9525" marR="9525" marT="9525" marB="0" anchor="ctr"/>
                </a:tc>
                <a:tc>
                  <a:txBody>
                    <a:bodyPr/>
                    <a:lstStyle/>
                    <a:p>
                      <a:pPr algn="r" fontAlgn="ctr"/>
                      <a:r>
                        <a:rPr lang="es-DO" sz="1300" b="0" i="0" u="none" strike="noStrike">
                          <a:solidFill>
                            <a:srgbClr val="000000"/>
                          </a:solidFill>
                          <a:effectLst/>
                          <a:latin typeface="Calibri" panose="020F0502020204030204" pitchFamily="34" charset="0"/>
                        </a:rPr>
                        <a:t>1,166,938</a:t>
                      </a:r>
                    </a:p>
                  </a:txBody>
                  <a:tcPr marL="9525" marR="9525" marT="9525" marB="0" anchor="ctr"/>
                </a:tc>
                <a:tc>
                  <a:txBody>
                    <a:bodyPr/>
                    <a:lstStyle/>
                    <a:p>
                      <a:pPr algn="r" fontAlgn="ctr"/>
                      <a:r>
                        <a:rPr lang="es-DO" sz="1300" b="0" i="0" u="none" strike="noStrike">
                          <a:solidFill>
                            <a:srgbClr val="000000"/>
                          </a:solidFill>
                          <a:effectLst/>
                          <a:latin typeface="Calibri" panose="020F0502020204030204" pitchFamily="34" charset="0"/>
                        </a:rPr>
                        <a:t>1,162,657</a:t>
                      </a:r>
                    </a:p>
                  </a:txBody>
                  <a:tcPr marL="9525" marR="9525" marT="9525" marB="0" anchor="ctr"/>
                </a:tc>
                <a:tc>
                  <a:txBody>
                    <a:bodyPr/>
                    <a:lstStyle/>
                    <a:p>
                      <a:pPr algn="r" fontAlgn="ctr"/>
                      <a:r>
                        <a:rPr lang="es-DO" sz="1300" b="0" i="0" u="none" strike="noStrike">
                          <a:solidFill>
                            <a:srgbClr val="000000"/>
                          </a:solidFill>
                          <a:effectLst/>
                          <a:latin typeface="Calibri" panose="020F0502020204030204" pitchFamily="34" charset="0"/>
                        </a:rPr>
                        <a:t>1,160,293</a:t>
                      </a:r>
                    </a:p>
                  </a:txBody>
                  <a:tcPr marL="9525" marR="9525" marT="9525" marB="0" anchor="ctr"/>
                </a:tc>
                <a:tc>
                  <a:txBody>
                    <a:bodyPr/>
                    <a:lstStyle/>
                    <a:p>
                      <a:pPr algn="ctr" fontAlgn="ctr"/>
                      <a:r>
                        <a:rPr lang="es-DO" sz="1300" b="1" i="0" u="none" strike="noStrike">
                          <a:solidFill>
                            <a:srgbClr val="000000"/>
                          </a:solidFill>
                          <a:effectLst/>
                          <a:latin typeface="Calibri" panose="020F0502020204030204" pitchFamily="34" charset="0"/>
                        </a:rPr>
                        <a:t>-23,008</a:t>
                      </a:r>
                    </a:p>
                  </a:txBody>
                  <a:tcPr marL="9525" marR="9525" marT="9525" marB="0" anchor="ctr"/>
                </a:tc>
                <a:tc>
                  <a:txBody>
                    <a:bodyPr/>
                    <a:lstStyle/>
                    <a:p>
                      <a:pPr algn="ctr" fontAlgn="ctr"/>
                      <a:r>
                        <a:rPr lang="es-DO" sz="1300" b="1" i="0" u="none" strike="noStrike" dirty="0">
                          <a:solidFill>
                            <a:srgbClr val="000000"/>
                          </a:solidFill>
                          <a:effectLst/>
                          <a:latin typeface="Calibri" panose="020F0502020204030204" pitchFamily="34" charset="0"/>
                        </a:rPr>
                        <a:t>-1.94%</a:t>
                      </a:r>
                    </a:p>
                  </a:txBody>
                  <a:tcPr marL="9525" marR="9525" marT="9525" marB="0" anchor="ctr"/>
                </a:tc>
                <a:extLst>
                  <a:ext uri="{0D108BD9-81ED-4DB2-BD59-A6C34878D82A}">
                    <a16:rowId xmlns:a16="http://schemas.microsoft.com/office/drawing/2014/main" val="1818069011"/>
                  </a:ext>
                </a:extLst>
              </a:tr>
              <a:tr h="180870">
                <a:tc>
                  <a:txBody>
                    <a:bodyPr/>
                    <a:lstStyle/>
                    <a:p>
                      <a:pPr algn="l" fontAlgn="ctr"/>
                      <a:r>
                        <a:rPr lang="es-DO" sz="1400" b="1" i="0" u="none" strike="noStrike" dirty="0">
                          <a:solidFill>
                            <a:srgbClr val="000000"/>
                          </a:solidFill>
                          <a:effectLst/>
                          <a:latin typeface="Calibri" panose="020F0502020204030204" pitchFamily="34" charset="0"/>
                        </a:rPr>
                        <a:t>%  Matrícula sobre Población</a:t>
                      </a:r>
                    </a:p>
                  </a:txBody>
                  <a:tcPr marL="9525" marR="9525" marT="9525" marB="0" anchor="ctr"/>
                </a:tc>
                <a:tc>
                  <a:txBody>
                    <a:bodyPr/>
                    <a:lstStyle/>
                    <a:p>
                      <a:pPr algn="ctr" fontAlgn="ctr"/>
                      <a:r>
                        <a:rPr lang="es-DO" sz="1300" b="0" i="0" u="none" strike="noStrike">
                          <a:solidFill>
                            <a:srgbClr val="000000"/>
                          </a:solidFill>
                          <a:effectLst/>
                          <a:latin typeface="Calibri" panose="020F0502020204030204" pitchFamily="34" charset="0"/>
                        </a:rPr>
                        <a:t>109.1%</a:t>
                      </a:r>
                    </a:p>
                  </a:txBody>
                  <a:tcPr marL="9525" marR="9525" marT="9525" marB="0" anchor="ctr"/>
                </a:tc>
                <a:tc>
                  <a:txBody>
                    <a:bodyPr/>
                    <a:lstStyle/>
                    <a:p>
                      <a:pPr algn="ctr" fontAlgn="ctr"/>
                      <a:r>
                        <a:rPr lang="es-DO" sz="1300" b="0" i="0" u="none" strike="noStrike">
                          <a:solidFill>
                            <a:srgbClr val="000000"/>
                          </a:solidFill>
                          <a:effectLst/>
                          <a:latin typeface="Calibri" panose="020F0502020204030204" pitchFamily="34" charset="0"/>
                        </a:rPr>
                        <a:t>109.8%</a:t>
                      </a:r>
                    </a:p>
                  </a:txBody>
                  <a:tcPr marL="9525" marR="9525" marT="9525" marB="0" anchor="ctr"/>
                </a:tc>
                <a:tc>
                  <a:txBody>
                    <a:bodyPr/>
                    <a:lstStyle/>
                    <a:p>
                      <a:pPr algn="ctr" fontAlgn="ctr"/>
                      <a:r>
                        <a:rPr lang="es-DO" sz="1300" b="0" i="0" u="none" strike="noStrike">
                          <a:solidFill>
                            <a:srgbClr val="000000"/>
                          </a:solidFill>
                          <a:effectLst/>
                          <a:latin typeface="Calibri" panose="020F0502020204030204" pitchFamily="34" charset="0"/>
                        </a:rPr>
                        <a:t>111.4%</a:t>
                      </a:r>
                    </a:p>
                  </a:txBody>
                  <a:tcPr marL="9525" marR="9525" marT="9525" marB="0" anchor="ctr"/>
                </a:tc>
                <a:tc>
                  <a:txBody>
                    <a:bodyPr/>
                    <a:lstStyle/>
                    <a:p>
                      <a:pPr algn="ctr" fontAlgn="ctr"/>
                      <a:r>
                        <a:rPr lang="es-DO" sz="1300" b="0" i="0" u="none" strike="noStrike">
                          <a:solidFill>
                            <a:srgbClr val="000000"/>
                          </a:solidFill>
                          <a:effectLst/>
                          <a:latin typeface="Calibri" panose="020F0502020204030204" pitchFamily="34" charset="0"/>
                        </a:rPr>
                        <a:t>110.3%</a:t>
                      </a:r>
                    </a:p>
                  </a:txBody>
                  <a:tcPr marL="9525" marR="9525" marT="9525" marB="0" anchor="ctr"/>
                </a:tc>
                <a:tc>
                  <a:txBody>
                    <a:bodyPr/>
                    <a:lstStyle/>
                    <a:p>
                      <a:pPr algn="ctr" fontAlgn="ctr"/>
                      <a:r>
                        <a:rPr lang="es-DO" sz="1300" b="0" i="0" u="none" strike="noStrike">
                          <a:solidFill>
                            <a:srgbClr val="000000"/>
                          </a:solidFill>
                          <a:effectLst/>
                          <a:latin typeface="Calibri" panose="020F0502020204030204" pitchFamily="34" charset="0"/>
                        </a:rPr>
                        <a:t>107.8%</a:t>
                      </a:r>
                    </a:p>
                  </a:txBody>
                  <a:tcPr marL="9525" marR="9525" marT="9525" marB="0" anchor="ctr"/>
                </a:tc>
                <a:tc>
                  <a:txBody>
                    <a:bodyPr/>
                    <a:lstStyle/>
                    <a:p>
                      <a:pPr algn="ctr" fontAlgn="ctr"/>
                      <a:r>
                        <a:rPr lang="es-DO" sz="1300" b="0" i="0" u="none" strike="noStrike">
                          <a:solidFill>
                            <a:srgbClr val="000000"/>
                          </a:solidFill>
                          <a:effectLst/>
                          <a:latin typeface="Calibri" panose="020F0502020204030204" pitchFamily="34" charset="0"/>
                        </a:rPr>
                        <a:t>105.7%</a:t>
                      </a:r>
                    </a:p>
                  </a:txBody>
                  <a:tcPr marL="9525" marR="9525" marT="9525" marB="0" anchor="ctr"/>
                </a:tc>
                <a:tc>
                  <a:txBody>
                    <a:bodyPr/>
                    <a:lstStyle/>
                    <a:p>
                      <a:pPr algn="ctr" fontAlgn="ctr"/>
                      <a:r>
                        <a:rPr lang="es-DO" sz="1300" b="1" i="0" u="none" strike="noStrike">
                          <a:solidFill>
                            <a:srgbClr val="000000"/>
                          </a:solidFill>
                          <a:effectLst/>
                          <a:latin typeface="Calibri" panose="020F0502020204030204" pitchFamily="34" charset="0"/>
                        </a:rPr>
                        <a:t>-3.4%</a:t>
                      </a:r>
                    </a:p>
                  </a:txBody>
                  <a:tcPr marL="9525" marR="9525" marT="9525" marB="0" anchor="ctr"/>
                </a:tc>
                <a:tc>
                  <a:txBody>
                    <a:bodyPr/>
                    <a:lstStyle/>
                    <a:p>
                      <a:pPr algn="ctr" fontAlgn="ctr"/>
                      <a:r>
                        <a:rPr lang="es-DO" sz="1300" b="1" i="0" u="none" strike="noStrike" dirty="0">
                          <a:solidFill>
                            <a:srgbClr val="000000"/>
                          </a:solidFill>
                          <a:effectLst/>
                          <a:latin typeface="Calibri" panose="020F0502020204030204" pitchFamily="34" charset="0"/>
                        </a:rPr>
                        <a:t> </a:t>
                      </a:r>
                    </a:p>
                  </a:txBody>
                  <a:tcPr marL="9525" marR="9525" marT="9525" marB="0" anchor="ctr"/>
                </a:tc>
                <a:extLst>
                  <a:ext uri="{0D108BD9-81ED-4DB2-BD59-A6C34878D82A}">
                    <a16:rowId xmlns:a16="http://schemas.microsoft.com/office/drawing/2014/main" val="2654528138"/>
                  </a:ext>
                </a:extLst>
              </a:tr>
            </a:tbl>
          </a:graphicData>
        </a:graphic>
      </p:graphicFrame>
      <p:sp>
        <p:nvSpPr>
          <p:cNvPr id="14" name="Rectángulo 1">
            <a:extLst>
              <a:ext uri="{FF2B5EF4-FFF2-40B4-BE49-F238E27FC236}">
                <a16:creationId xmlns:a16="http://schemas.microsoft.com/office/drawing/2014/main" id="{3E310749-E8E9-4A79-8A03-DDDB7F2394B5}"/>
              </a:ext>
            </a:extLst>
          </p:cNvPr>
          <p:cNvSpPr/>
          <p:nvPr/>
        </p:nvSpPr>
        <p:spPr>
          <a:xfrm>
            <a:off x="1229699" y="2897530"/>
            <a:ext cx="7506012" cy="1938992"/>
          </a:xfrm>
          <a:prstGeom prst="rect">
            <a:avLst/>
          </a:prstGeom>
        </p:spPr>
        <p:txBody>
          <a:bodyPr wrap="square">
            <a:spAutoFit/>
          </a:bodyPr>
          <a:lstStyle/>
          <a:p>
            <a:pPr marL="285750" indent="-285750" fontAlgn="auto">
              <a:spcAft>
                <a:spcPts val="0"/>
              </a:spcAft>
              <a:buFont typeface="Arial" panose="020B0604020202020204" pitchFamily="34" charset="0"/>
              <a:buChar char="•"/>
            </a:pPr>
            <a:r>
              <a:rPr lang="es-ES" sz="1500" dirty="0">
                <a:ea typeface="Calibri" panose="020F0502020204030204" pitchFamily="34" charset="0"/>
                <a:cs typeface="Arial"/>
              </a:rPr>
              <a:t>En el </a:t>
            </a:r>
            <a:r>
              <a:rPr lang="es-ES" sz="1500" b="1" dirty="0">
                <a:ea typeface="Calibri" panose="020F0502020204030204" pitchFamily="34" charset="0"/>
                <a:cs typeface="Arial"/>
              </a:rPr>
              <a:t>Nivel Primario la matrícula disminuyó tanto en el sector público (-2.06), como en el Privado (-6.09) </a:t>
            </a:r>
            <a:r>
              <a:rPr lang="es-ES" sz="1500" dirty="0">
                <a:ea typeface="Calibri" panose="020F0502020204030204" pitchFamily="34" charset="0"/>
                <a:cs typeface="Arial"/>
              </a:rPr>
              <a:t>como consecuencia del descenso de la población de 6 a 11 años y por la disminución de la </a:t>
            </a:r>
            <a:r>
              <a:rPr lang="es-ES" sz="1500" b="1" dirty="0">
                <a:ea typeface="Calibri" panose="020F0502020204030204" pitchFamily="34" charset="0"/>
                <a:cs typeface="Arial"/>
              </a:rPr>
              <a:t>sobreedad (que bajó de un 12.2 % en el 2012-13 a un 7.5 % en el 2017-18</a:t>
            </a:r>
            <a:r>
              <a:rPr lang="es-ES" sz="1500" dirty="0">
                <a:ea typeface="Calibri" panose="020F0502020204030204" pitchFamily="34" charset="0"/>
                <a:cs typeface="Arial"/>
              </a:rPr>
              <a:t>.</a:t>
            </a:r>
          </a:p>
          <a:p>
            <a:pPr marL="285750" indent="-285750" fontAlgn="auto">
              <a:spcAft>
                <a:spcPts val="0"/>
              </a:spcAft>
              <a:buFont typeface="Arial" panose="020B0604020202020204" pitchFamily="34" charset="0"/>
              <a:buChar char="•"/>
            </a:pPr>
            <a:r>
              <a:rPr lang="es-ES" sz="1500" dirty="0">
                <a:ea typeface="Calibri" panose="020F0502020204030204" pitchFamily="34" charset="0"/>
                <a:cs typeface="Arial"/>
              </a:rPr>
              <a:t>La matrícula total en el año 2017-18, supera todavía en un 5.7 % a la población de 6 a 11 años, por lo que </a:t>
            </a:r>
            <a:r>
              <a:rPr lang="es-ES" sz="1500" b="1" dirty="0">
                <a:ea typeface="Calibri" panose="020F0502020204030204" pitchFamily="34" charset="0"/>
                <a:cs typeface="Arial"/>
              </a:rPr>
              <a:t>es previsible que la matrícula siga bajando en la medida en que se vaya reduciendo la sobreedad.</a:t>
            </a:r>
          </a:p>
          <a:p>
            <a:pPr marL="285750" indent="-285750" fontAlgn="auto">
              <a:spcAft>
                <a:spcPts val="0"/>
              </a:spcAft>
              <a:buFont typeface="Arial" panose="020B0604020202020204" pitchFamily="34" charset="0"/>
              <a:buChar char="•"/>
            </a:pPr>
            <a:endParaRPr lang="es-ES" sz="1500" dirty="0">
              <a:ea typeface="Calibri" panose="020F0502020204030204" pitchFamily="34" charset="0"/>
              <a:cs typeface="Arial"/>
            </a:endParaRPr>
          </a:p>
        </p:txBody>
      </p:sp>
      <p:pic>
        <p:nvPicPr>
          <p:cNvPr id="9" name="Gráfico 8" descr="Gráfico de barras con tendencia bajista">
            <a:extLst>
              <a:ext uri="{FF2B5EF4-FFF2-40B4-BE49-F238E27FC236}">
                <a16:creationId xmlns:a16="http://schemas.microsoft.com/office/drawing/2014/main" id="{E45078F5-9202-4A0D-A040-E9353A9D0B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5395" y="3038303"/>
            <a:ext cx="914400" cy="914400"/>
          </a:xfrm>
          <a:prstGeom prst="rect">
            <a:avLst/>
          </a:prstGeom>
        </p:spPr>
      </p:pic>
    </p:spTree>
    <p:extLst>
      <p:ext uri="{BB962C8B-B14F-4D97-AF65-F5344CB8AC3E}">
        <p14:creationId xmlns:p14="http://schemas.microsoft.com/office/powerpoint/2010/main" val="2922444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descr="TOP-05.jpg"/>
          <p:cNvPicPr>
            <a:picLocks noChangeAspect="1"/>
          </p:cNvPicPr>
          <p:nvPr/>
        </p:nvPicPr>
        <p:blipFill rotWithShape="1">
          <a:blip r:embed="rId2">
            <a:extLst>
              <a:ext uri="{28A0092B-C50C-407E-A947-70E740481C1C}">
                <a14:useLocalDpi xmlns:a14="http://schemas.microsoft.com/office/drawing/2010/main" val="0"/>
              </a:ext>
            </a:extLst>
          </a:blip>
          <a:srcRect b="80372"/>
          <a:stretch/>
        </p:blipFill>
        <p:spPr>
          <a:xfrm>
            <a:off x="0" y="0"/>
            <a:ext cx="9144000" cy="624313"/>
          </a:xfrm>
          <a:prstGeom prst="rect">
            <a:avLst/>
          </a:prstGeom>
        </p:spPr>
      </p:pic>
      <p:sp>
        <p:nvSpPr>
          <p:cNvPr id="16" name="TextBox 3">
            <a:extLst>
              <a:ext uri="{FF2B5EF4-FFF2-40B4-BE49-F238E27FC236}">
                <a16:creationId xmlns:a16="http://schemas.microsoft.com/office/drawing/2014/main" id="{09747D57-01E2-45B9-8C3F-5AAB8D13DF1C}"/>
              </a:ext>
            </a:extLst>
          </p:cNvPr>
          <p:cNvSpPr txBox="1"/>
          <p:nvPr/>
        </p:nvSpPr>
        <p:spPr>
          <a:xfrm>
            <a:off x="631214" y="101093"/>
            <a:ext cx="367408" cy="523220"/>
          </a:xfrm>
          <a:prstGeom prst="rect">
            <a:avLst/>
          </a:prstGeom>
          <a:noFill/>
        </p:spPr>
        <p:txBody>
          <a:bodyPr wrap="none" rtlCol="0">
            <a:spAutoFit/>
          </a:bodyPr>
          <a:lstStyle/>
          <a:p>
            <a:r>
              <a:rPr lang="en-US" sz="2800" b="1" dirty="0">
                <a:solidFill>
                  <a:schemeClr val="bg1"/>
                </a:solidFill>
                <a:latin typeface="Gill Sans"/>
                <a:cs typeface="Gill Sans"/>
              </a:rPr>
              <a:t>5</a:t>
            </a:r>
          </a:p>
        </p:txBody>
      </p:sp>
      <p:pic>
        <p:nvPicPr>
          <p:cNvPr id="10"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17" name="Rectángulo 6">
            <a:extLst>
              <a:ext uri="{FF2B5EF4-FFF2-40B4-BE49-F238E27FC236}">
                <a16:creationId xmlns:a16="http://schemas.microsoft.com/office/drawing/2014/main" id="{6DF1CCD1-A2EB-45A3-9135-ABE57B28DCCA}"/>
              </a:ext>
            </a:extLst>
          </p:cNvPr>
          <p:cNvSpPr/>
          <p:nvPr/>
        </p:nvSpPr>
        <p:spPr>
          <a:xfrm rot="5400000">
            <a:off x="4246589" y="-2612824"/>
            <a:ext cx="348036" cy="6278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EDUCACIÓN BÁSICA DE PERSONAS JÓVENES Y ADULTAS</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40</a:t>
            </a:fld>
            <a:endParaRPr lang="en-US"/>
          </a:p>
        </p:txBody>
      </p:sp>
      <p:graphicFrame>
        <p:nvGraphicFramePr>
          <p:cNvPr id="12" name="Tabla 11">
            <a:extLst>
              <a:ext uri="{FF2B5EF4-FFF2-40B4-BE49-F238E27FC236}">
                <a16:creationId xmlns:a16="http://schemas.microsoft.com/office/drawing/2014/main" id="{CADDA557-AEB0-477A-BAF9-175B32D56BCA}"/>
              </a:ext>
            </a:extLst>
          </p:cNvPr>
          <p:cNvGraphicFramePr>
            <a:graphicFrameLocks noGrp="1"/>
          </p:cNvGraphicFramePr>
          <p:nvPr>
            <p:extLst>
              <p:ext uri="{D42A27DB-BD31-4B8C-83A1-F6EECF244321}">
                <p14:modId xmlns:p14="http://schemas.microsoft.com/office/powerpoint/2010/main" val="1410240357"/>
              </p:ext>
            </p:extLst>
          </p:nvPr>
        </p:nvGraphicFramePr>
        <p:xfrm>
          <a:off x="322452" y="879561"/>
          <a:ext cx="8579178" cy="1319213"/>
        </p:xfrm>
        <a:graphic>
          <a:graphicData uri="http://schemas.openxmlformats.org/drawingml/2006/table">
            <a:tbl>
              <a:tblPr firstRow="1" firstCol="1" bandRow="1">
                <a:tableStyleId>{912C8C85-51F0-491E-9774-3900AFEF0FD7}</a:tableStyleId>
              </a:tblPr>
              <a:tblGrid>
                <a:gridCol w="1896766">
                  <a:extLst>
                    <a:ext uri="{9D8B030D-6E8A-4147-A177-3AD203B41FA5}">
                      <a16:colId xmlns:a16="http://schemas.microsoft.com/office/drawing/2014/main" val="3754520607"/>
                    </a:ext>
                  </a:extLst>
                </a:gridCol>
                <a:gridCol w="760288">
                  <a:extLst>
                    <a:ext uri="{9D8B030D-6E8A-4147-A177-3AD203B41FA5}">
                      <a16:colId xmlns:a16="http://schemas.microsoft.com/office/drawing/2014/main" val="2563842403"/>
                    </a:ext>
                  </a:extLst>
                </a:gridCol>
                <a:gridCol w="821932">
                  <a:extLst>
                    <a:ext uri="{9D8B030D-6E8A-4147-A177-3AD203B41FA5}">
                      <a16:colId xmlns:a16="http://schemas.microsoft.com/office/drawing/2014/main" val="739157487"/>
                    </a:ext>
                  </a:extLst>
                </a:gridCol>
                <a:gridCol w="852755">
                  <a:extLst>
                    <a:ext uri="{9D8B030D-6E8A-4147-A177-3AD203B41FA5}">
                      <a16:colId xmlns:a16="http://schemas.microsoft.com/office/drawing/2014/main" val="804984750"/>
                    </a:ext>
                  </a:extLst>
                </a:gridCol>
                <a:gridCol w="791110">
                  <a:extLst>
                    <a:ext uri="{9D8B030D-6E8A-4147-A177-3AD203B41FA5}">
                      <a16:colId xmlns:a16="http://schemas.microsoft.com/office/drawing/2014/main" val="3342744316"/>
                    </a:ext>
                  </a:extLst>
                </a:gridCol>
                <a:gridCol w="821933">
                  <a:extLst>
                    <a:ext uri="{9D8B030D-6E8A-4147-A177-3AD203B41FA5}">
                      <a16:colId xmlns:a16="http://schemas.microsoft.com/office/drawing/2014/main" val="2371904478"/>
                    </a:ext>
                  </a:extLst>
                </a:gridCol>
                <a:gridCol w="852755">
                  <a:extLst>
                    <a:ext uri="{9D8B030D-6E8A-4147-A177-3AD203B41FA5}">
                      <a16:colId xmlns:a16="http://schemas.microsoft.com/office/drawing/2014/main" val="4046137870"/>
                    </a:ext>
                  </a:extLst>
                </a:gridCol>
                <a:gridCol w="996593">
                  <a:extLst>
                    <a:ext uri="{9D8B030D-6E8A-4147-A177-3AD203B41FA5}">
                      <a16:colId xmlns:a16="http://schemas.microsoft.com/office/drawing/2014/main" val="1430592307"/>
                    </a:ext>
                  </a:extLst>
                </a:gridCol>
                <a:gridCol w="785046">
                  <a:extLst>
                    <a:ext uri="{9D8B030D-6E8A-4147-A177-3AD203B41FA5}">
                      <a16:colId xmlns:a16="http://schemas.microsoft.com/office/drawing/2014/main" val="1659255639"/>
                    </a:ext>
                  </a:extLst>
                </a:gridCol>
              </a:tblGrid>
              <a:tr h="381000">
                <a:tc>
                  <a:txBody>
                    <a:bodyPr/>
                    <a:lstStyle/>
                    <a:p>
                      <a:pPr algn="ctr" fontAlgn="auto">
                        <a:lnSpc>
                          <a:spcPct val="107000"/>
                        </a:lnSpc>
                        <a:spcAft>
                          <a:spcPts val="0"/>
                        </a:spcAft>
                      </a:pPr>
                      <a:r>
                        <a:rPr lang="es-DO" sz="1400" dirty="0">
                          <a:effectLst/>
                        </a:rPr>
                        <a:t>Educación Básica de Adultos</a:t>
                      </a:r>
                      <a:endParaRPr lang="es-D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2012/13</a:t>
                      </a:r>
                      <a:endParaRPr lang="es-D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2013/14</a:t>
                      </a:r>
                      <a:endParaRPr lang="es-D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2014/15</a:t>
                      </a:r>
                      <a:endParaRPr lang="es-D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2015/16</a:t>
                      </a:r>
                      <a:endParaRPr lang="es-D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2016/17</a:t>
                      </a:r>
                      <a:endParaRPr lang="es-D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E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2017/18</a:t>
                      </a:r>
                      <a:endParaRPr lang="es-D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2017 /</a:t>
                      </a:r>
                    </a:p>
                    <a:p>
                      <a:pPr algn="ctr" fontAlgn="auto">
                        <a:lnSpc>
                          <a:spcPct val="107000"/>
                        </a:lnSpc>
                        <a:spcAft>
                          <a:spcPts val="0"/>
                        </a:spcAft>
                      </a:pPr>
                      <a:r>
                        <a:rPr lang="es-DO" sz="1400" dirty="0">
                          <a:effectLst/>
                        </a:rPr>
                        <a:t>2012</a:t>
                      </a:r>
                      <a:endParaRPr lang="es-D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 variación</a:t>
                      </a:r>
                      <a:endParaRPr lang="es-D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57818153"/>
                  </a:ext>
                </a:extLst>
              </a:tr>
              <a:tr h="190500">
                <a:tc>
                  <a:txBody>
                    <a:bodyPr/>
                    <a:lstStyle/>
                    <a:p>
                      <a:pPr fontAlgn="auto">
                        <a:lnSpc>
                          <a:spcPct val="107000"/>
                        </a:lnSpc>
                        <a:spcAft>
                          <a:spcPts val="0"/>
                        </a:spcAft>
                      </a:pPr>
                      <a:r>
                        <a:rPr lang="es-DO" sz="1400" dirty="0">
                          <a:effectLst/>
                        </a:rPr>
                        <a:t>Primer Ciclo de Básica</a:t>
                      </a:r>
                      <a:endParaRPr lang="es-D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20,264</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22,674</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20,405</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21,756</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21,096</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algn="ctr" defTabSz="457200" rtl="0" eaLnBrk="1" fontAlgn="auto" latinLnBrk="0" hangingPunct="1">
                        <a:lnSpc>
                          <a:spcPct val="107000"/>
                        </a:lnSpc>
                        <a:spcAft>
                          <a:spcPts val="0"/>
                        </a:spcAft>
                      </a:pPr>
                      <a:r>
                        <a:rPr lang="es-DO" sz="1400" kern="1200" dirty="0">
                          <a:solidFill>
                            <a:srgbClr val="FF0000"/>
                          </a:solidFill>
                          <a:effectLst/>
                          <a:latin typeface="+mn-lt"/>
                          <a:ea typeface="+mn-ea"/>
                          <a:cs typeface="+mn-cs"/>
                        </a:rPr>
                        <a:t>24,478</a:t>
                      </a:r>
                    </a:p>
                  </a:txBody>
                  <a:tcPr marL="44450" marR="44450" marT="0" marB="0" anchor="ctr"/>
                </a:tc>
                <a:tc>
                  <a:txBody>
                    <a:bodyPr/>
                    <a:lstStyle/>
                    <a:p>
                      <a:pPr marL="0" algn="ctr" defTabSz="457200" rtl="0" eaLnBrk="1" fontAlgn="auto" latinLnBrk="0" hangingPunct="1">
                        <a:lnSpc>
                          <a:spcPct val="107000"/>
                        </a:lnSpc>
                        <a:spcAft>
                          <a:spcPts val="0"/>
                        </a:spcAft>
                      </a:pPr>
                      <a:r>
                        <a:rPr lang="es-DO" sz="1400" kern="1200" dirty="0">
                          <a:solidFill>
                            <a:schemeClr val="tx1"/>
                          </a:solidFill>
                          <a:effectLst/>
                          <a:latin typeface="+mn-lt"/>
                          <a:ea typeface="+mn-ea"/>
                          <a:cs typeface="+mn-cs"/>
                        </a:rPr>
                        <a:t>4,214</a:t>
                      </a:r>
                    </a:p>
                  </a:txBody>
                  <a:tcPr marL="44450" marR="44450" marT="0" marB="0" anchor="ctr"/>
                </a:tc>
                <a:tc>
                  <a:txBody>
                    <a:bodyPr/>
                    <a:lstStyle/>
                    <a:p>
                      <a:pPr algn="r" fontAlgn="auto">
                        <a:lnSpc>
                          <a:spcPct val="107000"/>
                        </a:lnSpc>
                        <a:spcAft>
                          <a:spcPts val="0"/>
                        </a:spcAft>
                      </a:pPr>
                      <a:r>
                        <a:rPr lang="es-DO"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20.80%</a:t>
                      </a:r>
                      <a:endParaRPr lang="es-DO"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92310700"/>
                  </a:ext>
                </a:extLst>
              </a:tr>
              <a:tr h="190500">
                <a:tc>
                  <a:txBody>
                    <a:bodyPr/>
                    <a:lstStyle/>
                    <a:p>
                      <a:pPr fontAlgn="auto">
                        <a:lnSpc>
                          <a:spcPct val="107000"/>
                        </a:lnSpc>
                        <a:spcAft>
                          <a:spcPts val="0"/>
                        </a:spcAft>
                      </a:pPr>
                      <a:r>
                        <a:rPr lang="es-DO" sz="1400" dirty="0">
                          <a:effectLst/>
                        </a:rPr>
                        <a:t>Segundo Ciclo de Básica</a:t>
                      </a:r>
                      <a:endParaRPr lang="es-D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43,250</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45,229</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43,248</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43,757</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41,441</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algn="ctr" defTabSz="457200" rtl="0" eaLnBrk="1" fontAlgn="auto" latinLnBrk="0" hangingPunct="1">
                        <a:lnSpc>
                          <a:spcPct val="107000"/>
                        </a:lnSpc>
                        <a:spcAft>
                          <a:spcPts val="0"/>
                        </a:spcAft>
                      </a:pPr>
                      <a:r>
                        <a:rPr lang="es-DO" sz="1400" kern="1200">
                          <a:solidFill>
                            <a:schemeClr val="tx1"/>
                          </a:solidFill>
                          <a:effectLst/>
                          <a:latin typeface="+mn-lt"/>
                          <a:ea typeface="+mn-ea"/>
                          <a:cs typeface="+mn-cs"/>
                        </a:rPr>
                        <a:t>37,806</a:t>
                      </a:r>
                    </a:p>
                  </a:txBody>
                  <a:tcPr marL="44450" marR="44450" marT="0" marB="0" anchor="ctr"/>
                </a:tc>
                <a:tc>
                  <a:txBody>
                    <a:bodyPr/>
                    <a:lstStyle/>
                    <a:p>
                      <a:pPr marL="0" algn="ctr" defTabSz="457200" rtl="0" eaLnBrk="1" fontAlgn="auto" latinLnBrk="0" hangingPunct="1">
                        <a:lnSpc>
                          <a:spcPct val="107000"/>
                        </a:lnSpc>
                        <a:spcAft>
                          <a:spcPts val="0"/>
                        </a:spcAft>
                      </a:pPr>
                      <a:r>
                        <a:rPr lang="es-DO" sz="1400" kern="1200" dirty="0">
                          <a:solidFill>
                            <a:schemeClr val="tx1"/>
                          </a:solidFill>
                          <a:effectLst/>
                          <a:latin typeface="+mn-lt"/>
                          <a:ea typeface="+mn-ea"/>
                          <a:cs typeface="+mn-cs"/>
                        </a:rPr>
                        <a:t>-5,444</a:t>
                      </a:r>
                    </a:p>
                  </a:txBody>
                  <a:tcPr marL="44450" marR="44450" marT="0" marB="0" anchor="ctr"/>
                </a:tc>
                <a:tc>
                  <a:txBody>
                    <a:bodyPr/>
                    <a:lstStyle/>
                    <a:p>
                      <a:pPr algn="r" fontAlgn="auto">
                        <a:lnSpc>
                          <a:spcPct val="107000"/>
                        </a:lnSpc>
                        <a:spcAft>
                          <a:spcPts val="0"/>
                        </a:spcAft>
                      </a:pP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-12.59%</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9442981"/>
                  </a:ext>
                </a:extLst>
              </a:tr>
              <a:tr h="190500">
                <a:tc>
                  <a:txBody>
                    <a:bodyPr/>
                    <a:lstStyle/>
                    <a:p>
                      <a:pPr algn="just" fontAlgn="auto">
                        <a:lnSpc>
                          <a:spcPct val="107000"/>
                        </a:lnSpc>
                        <a:spcAft>
                          <a:spcPts val="0"/>
                        </a:spcAft>
                      </a:pPr>
                      <a:r>
                        <a:rPr lang="es-DO" sz="1400" dirty="0">
                          <a:effectLst/>
                        </a:rPr>
                        <a:t>Tercer Ciclo de Básica</a:t>
                      </a:r>
                      <a:endParaRPr lang="es-D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a:effectLst/>
                        </a:rPr>
                        <a:t>44,597</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a:effectLst/>
                        </a:rPr>
                        <a:t>46,377</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a:effectLst/>
                        </a:rPr>
                        <a:t>44,746</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41,928</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39,912</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algn="ctr" defTabSz="457200" rtl="0" eaLnBrk="1" fontAlgn="auto" latinLnBrk="0" hangingPunct="1">
                        <a:lnSpc>
                          <a:spcPct val="107000"/>
                        </a:lnSpc>
                        <a:spcAft>
                          <a:spcPts val="0"/>
                        </a:spcAft>
                      </a:pPr>
                      <a:r>
                        <a:rPr lang="es-DO" sz="1400" kern="1200">
                          <a:solidFill>
                            <a:schemeClr val="tx1"/>
                          </a:solidFill>
                          <a:effectLst/>
                          <a:latin typeface="+mn-lt"/>
                          <a:ea typeface="+mn-ea"/>
                          <a:cs typeface="+mn-cs"/>
                        </a:rPr>
                        <a:t>36,289</a:t>
                      </a:r>
                    </a:p>
                  </a:txBody>
                  <a:tcPr marL="44450" marR="44450" marT="0" marB="0" anchor="ctr"/>
                </a:tc>
                <a:tc>
                  <a:txBody>
                    <a:bodyPr/>
                    <a:lstStyle/>
                    <a:p>
                      <a:pPr marL="0" algn="ctr" defTabSz="457200" rtl="0" eaLnBrk="1" fontAlgn="auto" latinLnBrk="0" hangingPunct="1">
                        <a:lnSpc>
                          <a:spcPct val="107000"/>
                        </a:lnSpc>
                        <a:spcAft>
                          <a:spcPts val="0"/>
                        </a:spcAft>
                      </a:pPr>
                      <a:r>
                        <a:rPr lang="es-DO" sz="1400" kern="1200" dirty="0">
                          <a:solidFill>
                            <a:schemeClr val="tx1"/>
                          </a:solidFill>
                          <a:effectLst/>
                          <a:latin typeface="+mn-lt"/>
                          <a:ea typeface="+mn-ea"/>
                          <a:cs typeface="+mn-cs"/>
                        </a:rPr>
                        <a:t>-8,308</a:t>
                      </a:r>
                    </a:p>
                  </a:txBody>
                  <a:tcPr marL="44450" marR="44450" marT="0" marB="0" anchor="ctr"/>
                </a:tc>
                <a:tc>
                  <a:txBody>
                    <a:bodyPr/>
                    <a:lstStyle/>
                    <a:p>
                      <a:pPr algn="r" fontAlgn="auto">
                        <a:lnSpc>
                          <a:spcPct val="107000"/>
                        </a:lnSpc>
                        <a:spcAft>
                          <a:spcPts val="0"/>
                        </a:spcAft>
                      </a:pP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-18.63%</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62274003"/>
                  </a:ext>
                </a:extLst>
              </a:tr>
              <a:tr h="190500">
                <a:tc>
                  <a:txBody>
                    <a:bodyPr/>
                    <a:lstStyle/>
                    <a:p>
                      <a:pPr algn="just" fontAlgn="auto">
                        <a:lnSpc>
                          <a:spcPct val="107000"/>
                        </a:lnSpc>
                        <a:spcAft>
                          <a:spcPts val="0"/>
                        </a:spcAft>
                      </a:pPr>
                      <a:r>
                        <a:rPr lang="es-DO" sz="1400" dirty="0">
                          <a:effectLst/>
                        </a:rPr>
                        <a:t>Total Básica</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40000"/>
                        <a:lumOff val="60000"/>
                      </a:schemeClr>
                    </a:solidFill>
                  </a:tcPr>
                </a:tc>
                <a:tc>
                  <a:txBody>
                    <a:bodyPr/>
                    <a:lstStyle/>
                    <a:p>
                      <a:pPr algn="ctr" fontAlgn="auto">
                        <a:lnSpc>
                          <a:spcPct val="107000"/>
                        </a:lnSpc>
                        <a:spcAft>
                          <a:spcPts val="0"/>
                        </a:spcAft>
                      </a:pPr>
                      <a:r>
                        <a:rPr lang="es-DO" sz="1400" dirty="0">
                          <a:effectLst/>
                        </a:rPr>
                        <a:t>108,111</a:t>
                      </a:r>
                      <a:endParaRPr lang="es-D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40000"/>
                        <a:lumOff val="60000"/>
                      </a:schemeClr>
                    </a:solidFill>
                  </a:tcPr>
                </a:tc>
                <a:tc>
                  <a:txBody>
                    <a:bodyPr/>
                    <a:lstStyle/>
                    <a:p>
                      <a:pPr algn="ctr" fontAlgn="auto">
                        <a:lnSpc>
                          <a:spcPct val="107000"/>
                        </a:lnSpc>
                        <a:spcAft>
                          <a:spcPts val="0"/>
                        </a:spcAft>
                      </a:pPr>
                      <a:r>
                        <a:rPr lang="es-DO" sz="1400" dirty="0">
                          <a:effectLst/>
                        </a:rPr>
                        <a:t>114,280</a:t>
                      </a:r>
                      <a:endParaRPr lang="es-D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40000"/>
                        <a:lumOff val="60000"/>
                      </a:schemeClr>
                    </a:solidFill>
                  </a:tcPr>
                </a:tc>
                <a:tc>
                  <a:txBody>
                    <a:bodyPr/>
                    <a:lstStyle/>
                    <a:p>
                      <a:pPr algn="ctr" fontAlgn="auto">
                        <a:lnSpc>
                          <a:spcPct val="107000"/>
                        </a:lnSpc>
                        <a:spcAft>
                          <a:spcPts val="0"/>
                        </a:spcAft>
                      </a:pPr>
                      <a:r>
                        <a:rPr lang="es-DO" sz="1400" dirty="0">
                          <a:effectLst/>
                        </a:rPr>
                        <a:t>108,399</a:t>
                      </a:r>
                      <a:endParaRPr lang="es-D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40000"/>
                        <a:lumOff val="60000"/>
                      </a:schemeClr>
                    </a:solidFill>
                  </a:tcPr>
                </a:tc>
                <a:tc>
                  <a:txBody>
                    <a:bodyPr/>
                    <a:lstStyle/>
                    <a:p>
                      <a:pPr algn="ctr" fontAlgn="auto">
                        <a:lnSpc>
                          <a:spcPct val="107000"/>
                        </a:lnSpc>
                        <a:spcAft>
                          <a:spcPts val="0"/>
                        </a:spcAft>
                      </a:pPr>
                      <a:r>
                        <a:rPr lang="es-DO" sz="1400" dirty="0">
                          <a:effectLst/>
                        </a:rPr>
                        <a:t>107,441</a:t>
                      </a:r>
                      <a:endParaRPr lang="es-D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40000"/>
                        <a:lumOff val="60000"/>
                      </a:schemeClr>
                    </a:solidFill>
                  </a:tcPr>
                </a:tc>
                <a:tc>
                  <a:txBody>
                    <a:bodyPr/>
                    <a:lstStyle/>
                    <a:p>
                      <a:pPr algn="ctr" fontAlgn="auto">
                        <a:lnSpc>
                          <a:spcPct val="107000"/>
                        </a:lnSpc>
                        <a:spcAft>
                          <a:spcPts val="0"/>
                        </a:spcAft>
                      </a:pPr>
                      <a:r>
                        <a:rPr lang="es-DO" sz="1400" dirty="0">
                          <a:effectLst/>
                        </a:rPr>
                        <a:t>102,449</a:t>
                      </a:r>
                      <a:endParaRPr lang="es-D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40000"/>
                        <a:lumOff val="60000"/>
                      </a:schemeClr>
                    </a:solidFill>
                  </a:tcPr>
                </a:tc>
                <a:tc>
                  <a:txBody>
                    <a:bodyPr/>
                    <a:lstStyle/>
                    <a:p>
                      <a:pPr marL="0" algn="ctr" defTabSz="457200" rtl="0" eaLnBrk="1" fontAlgn="auto" latinLnBrk="0" hangingPunct="1">
                        <a:lnSpc>
                          <a:spcPct val="107000"/>
                        </a:lnSpc>
                        <a:spcAft>
                          <a:spcPts val="0"/>
                        </a:spcAft>
                      </a:pPr>
                      <a:r>
                        <a:rPr lang="es-DO" sz="1400" kern="1200">
                          <a:solidFill>
                            <a:schemeClr val="tx1"/>
                          </a:solidFill>
                          <a:effectLst/>
                          <a:latin typeface="+mn-lt"/>
                          <a:ea typeface="+mn-ea"/>
                          <a:cs typeface="+mn-cs"/>
                        </a:rPr>
                        <a:t>98,573</a:t>
                      </a:r>
                    </a:p>
                  </a:txBody>
                  <a:tcPr marL="44450" marR="44450" marT="0" marB="0" anchor="ctr">
                    <a:solidFill>
                      <a:schemeClr val="accent6">
                        <a:lumMod val="40000"/>
                        <a:lumOff val="60000"/>
                      </a:schemeClr>
                    </a:solidFill>
                  </a:tcPr>
                </a:tc>
                <a:tc>
                  <a:txBody>
                    <a:bodyPr/>
                    <a:lstStyle/>
                    <a:p>
                      <a:pPr marL="0" algn="ctr" defTabSz="457200" rtl="0" eaLnBrk="1" fontAlgn="auto" latinLnBrk="0" hangingPunct="1">
                        <a:lnSpc>
                          <a:spcPct val="107000"/>
                        </a:lnSpc>
                        <a:spcAft>
                          <a:spcPts val="0"/>
                        </a:spcAft>
                      </a:pPr>
                      <a:r>
                        <a:rPr lang="es-DO" sz="1400" kern="1200" dirty="0">
                          <a:solidFill>
                            <a:schemeClr val="tx1"/>
                          </a:solidFill>
                          <a:effectLst/>
                          <a:latin typeface="+mn-lt"/>
                          <a:ea typeface="+mn-ea"/>
                          <a:cs typeface="+mn-cs"/>
                        </a:rPr>
                        <a:t>-9,538</a:t>
                      </a:r>
                    </a:p>
                  </a:txBody>
                  <a:tcPr marL="44450" marR="44450" marT="0" marB="0" anchor="ctr">
                    <a:solidFill>
                      <a:schemeClr val="accent6">
                        <a:lumMod val="40000"/>
                        <a:lumOff val="60000"/>
                      </a:schemeClr>
                    </a:solidFill>
                  </a:tcPr>
                </a:tc>
                <a:tc>
                  <a:txBody>
                    <a:bodyPr/>
                    <a:lstStyle/>
                    <a:p>
                      <a:pPr algn="r" fontAlgn="auto">
                        <a:lnSpc>
                          <a:spcPct val="107000"/>
                        </a:lnSpc>
                        <a:spcAft>
                          <a:spcPts val="0"/>
                        </a:spcAft>
                      </a:pPr>
                      <a:r>
                        <a:rPr lang="es-DO" sz="1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-8.82%</a:t>
                      </a:r>
                      <a:endParaRPr lang="es-DO"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40000"/>
                        <a:lumOff val="60000"/>
                      </a:schemeClr>
                    </a:solidFill>
                  </a:tcPr>
                </a:tc>
                <a:extLst>
                  <a:ext uri="{0D108BD9-81ED-4DB2-BD59-A6C34878D82A}">
                    <a16:rowId xmlns:a16="http://schemas.microsoft.com/office/drawing/2014/main" val="3803360266"/>
                  </a:ext>
                </a:extLst>
              </a:tr>
            </a:tbl>
          </a:graphicData>
        </a:graphic>
      </p:graphicFrame>
      <p:sp>
        <p:nvSpPr>
          <p:cNvPr id="14" name="Rectángulo 13">
            <a:extLst>
              <a:ext uri="{FF2B5EF4-FFF2-40B4-BE49-F238E27FC236}">
                <a16:creationId xmlns:a16="http://schemas.microsoft.com/office/drawing/2014/main" id="{E0E3C53E-954F-48AB-8F58-29770DF0A290}"/>
              </a:ext>
            </a:extLst>
          </p:cNvPr>
          <p:cNvSpPr/>
          <p:nvPr/>
        </p:nvSpPr>
        <p:spPr>
          <a:xfrm>
            <a:off x="322454" y="4091880"/>
            <a:ext cx="8579176" cy="923330"/>
          </a:xfrm>
          <a:prstGeom prst="rect">
            <a:avLst/>
          </a:prstGeom>
        </p:spPr>
        <p:txBody>
          <a:bodyPr wrap="square">
            <a:spAutoFit/>
          </a:bodyPr>
          <a:lstStyle/>
          <a:p>
            <a:r>
              <a:rPr lang="es-ES" b="1" dirty="0">
                <a:latin typeface="Calibri" panose="020F0502020204030204" pitchFamily="34" charset="0"/>
                <a:ea typeface="Calibri" panose="020F0502020204030204" pitchFamily="34" charset="0"/>
                <a:cs typeface="Times New Roman" panose="02020603050405020304" pitchFamily="18" charset="0"/>
              </a:rPr>
              <a:t>La matrícula de Educación Básica de Jóvenes y Adultos está descendiendo en los últimos años. </a:t>
            </a:r>
          </a:p>
          <a:p>
            <a:r>
              <a:rPr lang="es-ES" b="1" dirty="0">
                <a:latin typeface="Calibri" panose="020F0502020204030204" pitchFamily="34" charset="0"/>
                <a:ea typeface="Calibri" panose="020F0502020204030204" pitchFamily="34" charset="0"/>
                <a:cs typeface="Times New Roman" panose="02020603050405020304" pitchFamily="18" charset="0"/>
              </a:rPr>
              <a:t>En el año escolar 2017-18 aumento en el 1er Ciclo de Básica.</a:t>
            </a:r>
            <a:endParaRPr lang="es-DO" b="1" dirty="0"/>
          </a:p>
        </p:txBody>
      </p:sp>
      <p:graphicFrame>
        <p:nvGraphicFramePr>
          <p:cNvPr id="15" name="Gráfico 14">
            <a:extLst>
              <a:ext uri="{FF2B5EF4-FFF2-40B4-BE49-F238E27FC236}">
                <a16:creationId xmlns:a16="http://schemas.microsoft.com/office/drawing/2014/main" id="{168E2076-5DA3-4042-99EF-628589A08D43}"/>
              </a:ext>
            </a:extLst>
          </p:cNvPr>
          <p:cNvGraphicFramePr/>
          <p:nvPr>
            <p:extLst>
              <p:ext uri="{D42A27DB-BD31-4B8C-83A1-F6EECF244321}">
                <p14:modId xmlns:p14="http://schemas.microsoft.com/office/powerpoint/2010/main" val="3194398579"/>
              </p:ext>
            </p:extLst>
          </p:nvPr>
        </p:nvGraphicFramePr>
        <p:xfrm>
          <a:off x="1281463" y="2421889"/>
          <a:ext cx="6105656" cy="15525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583600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descr="TOP-05.jpg">
            <a:extLst>
              <a:ext uri="{FF2B5EF4-FFF2-40B4-BE49-F238E27FC236}">
                <a16:creationId xmlns:a16="http://schemas.microsoft.com/office/drawing/2014/main" id="{7DFDF98C-2358-4B23-A072-1FC0822B0435}"/>
              </a:ext>
            </a:extLst>
          </p:cNvPr>
          <p:cNvPicPr>
            <a:picLocks noChangeAspect="1"/>
          </p:cNvPicPr>
          <p:nvPr/>
        </p:nvPicPr>
        <p:blipFill rotWithShape="1">
          <a:blip r:embed="rId2">
            <a:extLst>
              <a:ext uri="{28A0092B-C50C-407E-A947-70E740481C1C}">
                <a14:useLocalDpi xmlns:a14="http://schemas.microsoft.com/office/drawing/2010/main" val="0"/>
              </a:ext>
            </a:extLst>
          </a:blip>
          <a:srcRect b="80372"/>
          <a:stretch/>
        </p:blipFill>
        <p:spPr>
          <a:xfrm>
            <a:off x="0" y="0"/>
            <a:ext cx="9138034" cy="624313"/>
          </a:xfrm>
          <a:prstGeom prst="rect">
            <a:avLst/>
          </a:prstGeom>
        </p:spPr>
      </p:pic>
      <p:sp>
        <p:nvSpPr>
          <p:cNvPr id="12" name="TextBox 3">
            <a:extLst>
              <a:ext uri="{FF2B5EF4-FFF2-40B4-BE49-F238E27FC236}">
                <a16:creationId xmlns:a16="http://schemas.microsoft.com/office/drawing/2014/main" id="{C161C852-F837-45A3-996F-8E5DAD2FAFF0}"/>
              </a:ext>
            </a:extLst>
          </p:cNvPr>
          <p:cNvSpPr txBox="1"/>
          <p:nvPr/>
        </p:nvSpPr>
        <p:spPr>
          <a:xfrm>
            <a:off x="631214" y="101093"/>
            <a:ext cx="367408" cy="523220"/>
          </a:xfrm>
          <a:prstGeom prst="rect">
            <a:avLst/>
          </a:prstGeom>
          <a:noFill/>
        </p:spPr>
        <p:txBody>
          <a:bodyPr wrap="none" rtlCol="0">
            <a:spAutoFit/>
          </a:bodyPr>
          <a:lstStyle/>
          <a:p>
            <a:r>
              <a:rPr lang="en-US" sz="2800" b="1" dirty="0">
                <a:solidFill>
                  <a:schemeClr val="bg1"/>
                </a:solidFill>
                <a:latin typeface="Gill Sans"/>
                <a:cs typeface="Gill Sans"/>
              </a:rPr>
              <a:t>5</a:t>
            </a:r>
          </a:p>
        </p:txBody>
      </p:sp>
      <p:pic>
        <p:nvPicPr>
          <p:cNvPr id="11"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3" name="Rectángulo 2">
            <a:extLst>
              <a:ext uri="{FF2B5EF4-FFF2-40B4-BE49-F238E27FC236}">
                <a16:creationId xmlns:a16="http://schemas.microsoft.com/office/drawing/2014/main" id="{5C786E6C-FF9C-4C13-A06D-6B7497F82CC0}"/>
              </a:ext>
            </a:extLst>
          </p:cNvPr>
          <p:cNvSpPr/>
          <p:nvPr/>
        </p:nvSpPr>
        <p:spPr>
          <a:xfrm>
            <a:off x="478466" y="1124649"/>
            <a:ext cx="8346558" cy="3785652"/>
          </a:xfrm>
          <a:prstGeom prst="rect">
            <a:avLst/>
          </a:prstGeom>
        </p:spPr>
        <p:txBody>
          <a:bodyPr wrap="square">
            <a:spAutoFit/>
          </a:bodyPr>
          <a:lstStyle/>
          <a:p>
            <a:pPr marL="285750" indent="-285750" algn="just" fontAlgn="base">
              <a:buFont typeface="Arial" panose="020B0604020202020204" pitchFamily="34" charset="0"/>
              <a:buChar char="•"/>
            </a:pPr>
            <a:r>
              <a:rPr lang="es-DO" sz="1600" b="1" dirty="0">
                <a:solidFill>
                  <a:srgbClr val="F7941D"/>
                </a:solidFill>
                <a:cs typeface="Arial" panose="020B0604020202020204" pitchFamily="34" charset="0"/>
              </a:rPr>
              <a:t>Ordenanza 01-2018 </a:t>
            </a:r>
            <a:r>
              <a:rPr lang="es-DO" sz="1600" dirty="0">
                <a:solidFill>
                  <a:srgbClr val="000000"/>
                </a:solidFill>
                <a:cs typeface="Arial" panose="020B0604020202020204" pitchFamily="34" charset="0"/>
              </a:rPr>
              <a:t>aprueba el diseño curricular revisado y actualizado para la Educación Básica de Jóvenes y Adultos</a:t>
            </a:r>
          </a:p>
          <a:p>
            <a:pPr marL="285750" indent="-285750" algn="just" fontAlgn="base">
              <a:buFont typeface="Arial" panose="020B0604020202020204" pitchFamily="34" charset="0"/>
              <a:buChar char="•"/>
            </a:pPr>
            <a:r>
              <a:rPr lang="es-DO" sz="1600" b="1" dirty="0">
                <a:solidFill>
                  <a:srgbClr val="F7941D"/>
                </a:solidFill>
                <a:cs typeface="Arial" panose="020B0604020202020204" pitchFamily="34" charset="0"/>
              </a:rPr>
              <a:t>Orden Departamental No. 60-2018</a:t>
            </a:r>
            <a:r>
              <a:rPr lang="es-DO" sz="1600" dirty="0">
                <a:solidFill>
                  <a:srgbClr val="000000"/>
                </a:solidFill>
                <a:cs typeface="Arial" panose="020B0604020202020204" pitchFamily="34" charset="0"/>
              </a:rPr>
              <a:t> sobre reorganización de los centros educativos de educación básica y las escuelas laborales.</a:t>
            </a:r>
          </a:p>
          <a:p>
            <a:pPr marL="285750" indent="-285750" algn="just" fontAlgn="base">
              <a:buFont typeface="Arial" panose="020B0604020202020204" pitchFamily="34" charset="0"/>
              <a:buChar char="•"/>
            </a:pPr>
            <a:r>
              <a:rPr lang="es-DO" sz="1600" b="1" dirty="0">
                <a:solidFill>
                  <a:srgbClr val="F7941D"/>
                </a:solidFill>
                <a:cs typeface="Arial" panose="020B0604020202020204" pitchFamily="34" charset="0"/>
              </a:rPr>
              <a:t>Ordenanza 03-2017 </a:t>
            </a:r>
            <a:r>
              <a:rPr lang="es-DO" sz="1600" dirty="0">
                <a:solidFill>
                  <a:srgbClr val="000000"/>
                </a:solidFill>
                <a:cs typeface="Arial" panose="020B0604020202020204" pitchFamily="34" charset="0"/>
              </a:rPr>
              <a:t>establece las directrices de la Educación Técnico-Profesional y su aplicación a los subsistemas de Educación de Adultos y de Educación Especial en lo referente a lo vocacional laboral.</a:t>
            </a:r>
          </a:p>
          <a:p>
            <a:pPr algn="just"/>
            <a:br>
              <a:rPr lang="es-DO" sz="1600" dirty="0">
                <a:cs typeface="Arial" panose="020B0604020202020204" pitchFamily="34" charset="0"/>
              </a:rPr>
            </a:br>
            <a:r>
              <a:rPr lang="es-DO" sz="1600" b="1" dirty="0">
                <a:solidFill>
                  <a:srgbClr val="000000"/>
                </a:solidFill>
                <a:cs typeface="Arial" panose="020B0604020202020204" pitchFamily="34" charset="0"/>
              </a:rPr>
              <a:t>Avances en la implementación del nuevo marco jurídico:</a:t>
            </a:r>
            <a:endParaRPr lang="es-DO" sz="1600" dirty="0">
              <a:cs typeface="Arial" panose="020B0604020202020204" pitchFamily="34" charset="0"/>
            </a:endParaRPr>
          </a:p>
          <a:p>
            <a:pPr marL="285750" indent="-285750" algn="just" fontAlgn="base">
              <a:buFont typeface="Arial" panose="020B0604020202020204" pitchFamily="34" charset="0"/>
              <a:buChar char="•"/>
            </a:pPr>
            <a:r>
              <a:rPr lang="es-DO" sz="1600" dirty="0">
                <a:solidFill>
                  <a:srgbClr val="000000"/>
                </a:solidFill>
                <a:cs typeface="Arial" panose="020B0604020202020204" pitchFamily="34" charset="0"/>
              </a:rPr>
              <a:t>El 50% de los centros de Educación Básica están reorganizados en horario flexible y un 35% de docentes de Educación Básica están trabajando en horario flexible algunos integrados a tiempo completo.</a:t>
            </a:r>
          </a:p>
          <a:p>
            <a:pPr marL="285750" indent="-285750" algn="just" fontAlgn="base">
              <a:buFont typeface="Arial" panose="020B0604020202020204" pitchFamily="34" charset="0"/>
              <a:buChar char="•"/>
            </a:pPr>
            <a:r>
              <a:rPr lang="es-DO" sz="1600" dirty="0">
                <a:solidFill>
                  <a:srgbClr val="000000"/>
                </a:solidFill>
                <a:cs typeface="Arial" panose="020B0604020202020204" pitchFamily="34" charset="0"/>
              </a:rPr>
              <a:t>Se está desarrollando un pilotaje en seis (6) Escuelas Laborales  para la implementación del nuevo  currículo de educación técnica en EDPJA, poniendo en ejecución tres familias profesionales: </a:t>
            </a:r>
            <a:r>
              <a:rPr lang="es-DO" sz="1600">
                <a:solidFill>
                  <a:srgbClr val="000000"/>
                </a:solidFill>
                <a:cs typeface="Arial" panose="020B0604020202020204" pitchFamily="34" charset="0"/>
              </a:rPr>
              <a:t>Imagen Personal</a:t>
            </a:r>
            <a:r>
              <a:rPr lang="es-DO" sz="1600" dirty="0">
                <a:solidFill>
                  <a:srgbClr val="000000"/>
                </a:solidFill>
                <a:cs typeface="Arial" panose="020B0604020202020204" pitchFamily="34" charset="0"/>
              </a:rPr>
              <a:t>, Textil e Informática</a:t>
            </a: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41</a:t>
            </a:fld>
            <a:endParaRPr lang="en-US"/>
          </a:p>
        </p:txBody>
      </p:sp>
      <p:sp>
        <p:nvSpPr>
          <p:cNvPr id="8" name="Rectángulo 6">
            <a:extLst>
              <a:ext uri="{FF2B5EF4-FFF2-40B4-BE49-F238E27FC236}">
                <a16:creationId xmlns:a16="http://schemas.microsoft.com/office/drawing/2014/main" id="{5F616612-2598-4AA6-A35E-65B8F6E5E3AB}"/>
              </a:ext>
            </a:extLst>
          </p:cNvPr>
          <p:cNvSpPr/>
          <p:nvPr/>
        </p:nvSpPr>
        <p:spPr>
          <a:xfrm rot="5400000">
            <a:off x="4246589" y="-2612824"/>
            <a:ext cx="348036" cy="6278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EDUCACIÓN BÁSICA DE PERSONAS JÓVENES Y ADULTAS</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9" name="Rectángulo 13">
            <a:extLst>
              <a:ext uri="{FF2B5EF4-FFF2-40B4-BE49-F238E27FC236}">
                <a16:creationId xmlns:a16="http://schemas.microsoft.com/office/drawing/2014/main" id="{F86903BF-A6B3-46D0-A3FC-5AE0C92456F1}"/>
              </a:ext>
            </a:extLst>
          </p:cNvPr>
          <p:cNvSpPr/>
          <p:nvPr/>
        </p:nvSpPr>
        <p:spPr>
          <a:xfrm>
            <a:off x="478466" y="752345"/>
            <a:ext cx="8431618" cy="369332"/>
          </a:xfrm>
          <a:prstGeom prst="rect">
            <a:avLst/>
          </a:prstGeom>
          <a:solidFill>
            <a:srgbClr val="F7941D"/>
          </a:solidFill>
        </p:spPr>
        <p:txBody>
          <a:bodyPr wrap="square">
            <a:spAutoFit/>
          </a:bodyPr>
          <a:lstStyle/>
          <a:p>
            <a:r>
              <a:rPr lang="es-ES" b="1" dirty="0">
                <a:solidFill>
                  <a:schemeClr val="bg1"/>
                </a:solidFill>
                <a:latin typeface="+mj-lt"/>
                <a:ea typeface="Calibri" panose="020F0502020204030204" pitchFamily="34" charset="0"/>
                <a:cs typeface="Arial"/>
              </a:rPr>
              <a:t>Nuevo Marco Jurídico</a:t>
            </a:r>
            <a:endParaRPr lang="es-DO" b="1" dirty="0">
              <a:solidFill>
                <a:schemeClr val="bg1"/>
              </a:solidFill>
              <a:latin typeface="+mj-lt"/>
              <a:cs typeface="Arial"/>
            </a:endParaRPr>
          </a:p>
        </p:txBody>
      </p:sp>
    </p:spTree>
    <p:extLst>
      <p:ext uri="{BB962C8B-B14F-4D97-AF65-F5344CB8AC3E}">
        <p14:creationId xmlns:p14="http://schemas.microsoft.com/office/powerpoint/2010/main" val="22327623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descr="TOP-05.jpg">
            <a:extLst>
              <a:ext uri="{FF2B5EF4-FFF2-40B4-BE49-F238E27FC236}">
                <a16:creationId xmlns:a16="http://schemas.microsoft.com/office/drawing/2014/main" id="{14DE2875-B32F-43E2-B93A-A57C7A03B263}"/>
              </a:ext>
            </a:extLst>
          </p:cNvPr>
          <p:cNvPicPr>
            <a:picLocks noChangeAspect="1"/>
          </p:cNvPicPr>
          <p:nvPr/>
        </p:nvPicPr>
        <p:blipFill rotWithShape="1">
          <a:blip r:embed="rId2">
            <a:extLst>
              <a:ext uri="{28A0092B-C50C-407E-A947-70E740481C1C}">
                <a14:useLocalDpi xmlns:a14="http://schemas.microsoft.com/office/drawing/2010/main" val="0"/>
              </a:ext>
            </a:extLst>
          </a:blip>
          <a:srcRect b="80372"/>
          <a:stretch/>
        </p:blipFill>
        <p:spPr>
          <a:xfrm>
            <a:off x="0" y="0"/>
            <a:ext cx="9138034" cy="624313"/>
          </a:xfrm>
          <a:prstGeom prst="rect">
            <a:avLst/>
          </a:prstGeom>
        </p:spPr>
      </p:pic>
      <p:sp>
        <p:nvSpPr>
          <p:cNvPr id="16" name="TextBox 3">
            <a:extLst>
              <a:ext uri="{FF2B5EF4-FFF2-40B4-BE49-F238E27FC236}">
                <a16:creationId xmlns:a16="http://schemas.microsoft.com/office/drawing/2014/main" id="{F7573E46-E760-4CE3-A3CC-88A58CE84C9D}"/>
              </a:ext>
            </a:extLst>
          </p:cNvPr>
          <p:cNvSpPr txBox="1"/>
          <p:nvPr/>
        </p:nvSpPr>
        <p:spPr>
          <a:xfrm>
            <a:off x="631214" y="101093"/>
            <a:ext cx="367408" cy="523220"/>
          </a:xfrm>
          <a:prstGeom prst="rect">
            <a:avLst/>
          </a:prstGeom>
          <a:noFill/>
        </p:spPr>
        <p:txBody>
          <a:bodyPr wrap="none" rtlCol="0">
            <a:spAutoFit/>
          </a:bodyPr>
          <a:lstStyle/>
          <a:p>
            <a:r>
              <a:rPr lang="en-US" sz="2800" b="1" dirty="0">
                <a:solidFill>
                  <a:schemeClr val="bg1"/>
                </a:solidFill>
                <a:latin typeface="Gill Sans"/>
                <a:cs typeface="Gill Sans"/>
              </a:rPr>
              <a:t>5</a:t>
            </a:r>
          </a:p>
        </p:txBody>
      </p:sp>
      <p:pic>
        <p:nvPicPr>
          <p:cNvPr id="10"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12" name="Rectángulo 6">
            <a:extLst>
              <a:ext uri="{FF2B5EF4-FFF2-40B4-BE49-F238E27FC236}">
                <a16:creationId xmlns:a16="http://schemas.microsoft.com/office/drawing/2014/main" id="{898A1D25-BF65-4344-8848-7E2D4A994634}"/>
              </a:ext>
            </a:extLst>
          </p:cNvPr>
          <p:cNvSpPr/>
          <p:nvPr/>
        </p:nvSpPr>
        <p:spPr>
          <a:xfrm rot="5400000">
            <a:off x="4129632" y="-2463968"/>
            <a:ext cx="348036" cy="5980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EDUCACIÓN SECUNDARIA PARA JÓVENES Y ADULTOS - PREPARA</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5" name="Picture 4">
            <a:extLst>
              <a:ext uri="{FF2B5EF4-FFF2-40B4-BE49-F238E27FC236}">
                <a16:creationId xmlns:a16="http://schemas.microsoft.com/office/drawing/2014/main" id="{16E13F72-CBD5-48A5-BC29-337CC36E1F79}"/>
              </a:ext>
            </a:extLst>
          </p:cNvPr>
          <p:cNvPicPr>
            <a:picLocks noChangeAspect="1"/>
          </p:cNvPicPr>
          <p:nvPr/>
        </p:nvPicPr>
        <p:blipFill>
          <a:blip r:embed="rId4"/>
          <a:stretch>
            <a:fillRect/>
          </a:stretch>
        </p:blipFill>
        <p:spPr>
          <a:xfrm>
            <a:off x="457200" y="4117053"/>
            <a:ext cx="708142" cy="708142"/>
          </a:xfrm>
          <a:prstGeom prst="rect">
            <a:avLst/>
          </a:prstGeom>
        </p:spPr>
      </p:pic>
      <p:sp>
        <p:nvSpPr>
          <p:cNvPr id="2" name="Marcador de número de diapositiva 1"/>
          <p:cNvSpPr>
            <a:spLocks noGrp="1"/>
          </p:cNvSpPr>
          <p:nvPr>
            <p:ph type="sldNum" sz="quarter" idx="12"/>
          </p:nvPr>
        </p:nvSpPr>
        <p:spPr/>
        <p:txBody>
          <a:bodyPr/>
          <a:lstStyle/>
          <a:p>
            <a:fld id="{A4124D19-2283-FC49-A358-736FA83B63DF}" type="slidenum">
              <a:rPr lang="en-US" smtClean="0"/>
              <a:t>42</a:t>
            </a:fld>
            <a:endParaRPr lang="en-US"/>
          </a:p>
        </p:txBody>
      </p:sp>
      <p:graphicFrame>
        <p:nvGraphicFramePr>
          <p:cNvPr id="17" name="Tabla 16">
            <a:extLst>
              <a:ext uri="{FF2B5EF4-FFF2-40B4-BE49-F238E27FC236}">
                <a16:creationId xmlns:a16="http://schemas.microsoft.com/office/drawing/2014/main" id="{16899D3A-2829-496D-B751-41CAD6AF04F3}"/>
              </a:ext>
            </a:extLst>
          </p:cNvPr>
          <p:cNvGraphicFramePr>
            <a:graphicFrameLocks noGrp="1"/>
          </p:cNvGraphicFramePr>
          <p:nvPr>
            <p:extLst>
              <p:ext uri="{D42A27DB-BD31-4B8C-83A1-F6EECF244321}">
                <p14:modId xmlns:p14="http://schemas.microsoft.com/office/powerpoint/2010/main" val="2804077255"/>
              </p:ext>
            </p:extLst>
          </p:nvPr>
        </p:nvGraphicFramePr>
        <p:xfrm>
          <a:off x="457200" y="863930"/>
          <a:ext cx="8422397" cy="1584456"/>
        </p:xfrm>
        <a:graphic>
          <a:graphicData uri="http://schemas.openxmlformats.org/drawingml/2006/table">
            <a:tbl>
              <a:tblPr firstRow="1" firstCol="1" bandRow="1">
                <a:tableStyleId>{912C8C85-51F0-491E-9774-3900AFEF0FD7}</a:tableStyleId>
              </a:tblPr>
              <a:tblGrid>
                <a:gridCol w="1957227">
                  <a:extLst>
                    <a:ext uri="{9D8B030D-6E8A-4147-A177-3AD203B41FA5}">
                      <a16:colId xmlns:a16="http://schemas.microsoft.com/office/drawing/2014/main" val="3754520607"/>
                    </a:ext>
                  </a:extLst>
                </a:gridCol>
                <a:gridCol w="770562">
                  <a:extLst>
                    <a:ext uri="{9D8B030D-6E8A-4147-A177-3AD203B41FA5}">
                      <a16:colId xmlns:a16="http://schemas.microsoft.com/office/drawing/2014/main" val="2563842403"/>
                    </a:ext>
                  </a:extLst>
                </a:gridCol>
                <a:gridCol w="863029">
                  <a:extLst>
                    <a:ext uri="{9D8B030D-6E8A-4147-A177-3AD203B41FA5}">
                      <a16:colId xmlns:a16="http://schemas.microsoft.com/office/drawing/2014/main" val="739157487"/>
                    </a:ext>
                  </a:extLst>
                </a:gridCol>
                <a:gridCol w="852755">
                  <a:extLst>
                    <a:ext uri="{9D8B030D-6E8A-4147-A177-3AD203B41FA5}">
                      <a16:colId xmlns:a16="http://schemas.microsoft.com/office/drawing/2014/main" val="804984750"/>
                    </a:ext>
                  </a:extLst>
                </a:gridCol>
                <a:gridCol w="904126">
                  <a:extLst>
                    <a:ext uri="{9D8B030D-6E8A-4147-A177-3AD203B41FA5}">
                      <a16:colId xmlns:a16="http://schemas.microsoft.com/office/drawing/2014/main" val="3342744316"/>
                    </a:ext>
                  </a:extLst>
                </a:gridCol>
                <a:gridCol w="760288">
                  <a:extLst>
                    <a:ext uri="{9D8B030D-6E8A-4147-A177-3AD203B41FA5}">
                      <a16:colId xmlns:a16="http://schemas.microsoft.com/office/drawing/2014/main" val="2371904478"/>
                    </a:ext>
                  </a:extLst>
                </a:gridCol>
                <a:gridCol w="744712">
                  <a:extLst>
                    <a:ext uri="{9D8B030D-6E8A-4147-A177-3AD203B41FA5}">
                      <a16:colId xmlns:a16="http://schemas.microsoft.com/office/drawing/2014/main" val="1858972428"/>
                    </a:ext>
                  </a:extLst>
                </a:gridCol>
                <a:gridCol w="779785">
                  <a:extLst>
                    <a:ext uri="{9D8B030D-6E8A-4147-A177-3AD203B41FA5}">
                      <a16:colId xmlns:a16="http://schemas.microsoft.com/office/drawing/2014/main" val="1430592307"/>
                    </a:ext>
                  </a:extLst>
                </a:gridCol>
                <a:gridCol w="789913">
                  <a:extLst>
                    <a:ext uri="{9D8B030D-6E8A-4147-A177-3AD203B41FA5}">
                      <a16:colId xmlns:a16="http://schemas.microsoft.com/office/drawing/2014/main" val="1659255639"/>
                    </a:ext>
                  </a:extLst>
                </a:gridCol>
              </a:tblGrid>
              <a:tr h="381000">
                <a:tc>
                  <a:txBody>
                    <a:bodyPr/>
                    <a:lstStyle/>
                    <a:p>
                      <a:pPr algn="ctr" fontAlgn="auto">
                        <a:lnSpc>
                          <a:spcPct val="107000"/>
                        </a:lnSpc>
                        <a:spcAft>
                          <a:spcPts val="0"/>
                        </a:spcAft>
                      </a:pPr>
                      <a:r>
                        <a:rPr lang="es-DO" sz="1400" dirty="0">
                          <a:effectLst/>
                        </a:rPr>
                        <a:t>Educación Secundaria de Adultos</a:t>
                      </a:r>
                      <a:endParaRPr lang="es-DO" sz="1400" dirty="0">
                        <a:solidFill>
                          <a:schemeClr val="bg1"/>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2012/13</a:t>
                      </a:r>
                      <a:endParaRPr lang="es-DO" sz="1400" dirty="0">
                        <a:solidFill>
                          <a:schemeClr val="bg1"/>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2013/14</a:t>
                      </a:r>
                      <a:endParaRPr lang="es-DO" sz="1400" dirty="0">
                        <a:solidFill>
                          <a:schemeClr val="bg1"/>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2014/15</a:t>
                      </a:r>
                      <a:endParaRPr lang="es-DO" sz="1400" dirty="0">
                        <a:solidFill>
                          <a:schemeClr val="bg1"/>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2015/16</a:t>
                      </a:r>
                      <a:endParaRPr lang="es-DO" sz="1400" dirty="0">
                        <a:solidFill>
                          <a:schemeClr val="bg1"/>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2016/17</a:t>
                      </a:r>
                      <a:endParaRPr lang="es-DO" sz="1400" dirty="0">
                        <a:solidFill>
                          <a:schemeClr val="bg1"/>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ES" sz="1400" dirty="0">
                          <a:solidFill>
                            <a:schemeClr val="bg1"/>
                          </a:solidFill>
                          <a:effectLst/>
                          <a:latin typeface="+mn-lt"/>
                          <a:ea typeface="Calibri" panose="020F0502020204030204" pitchFamily="34" charset="0"/>
                          <a:cs typeface="Times New Roman" panose="02020603050405020304" pitchFamily="18" charset="0"/>
                        </a:rPr>
                        <a:t>2017-18</a:t>
                      </a:r>
                      <a:endParaRPr lang="es-DO" sz="1400" dirty="0">
                        <a:solidFill>
                          <a:schemeClr val="bg1"/>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2017 -</a:t>
                      </a:r>
                    </a:p>
                    <a:p>
                      <a:pPr algn="ctr" fontAlgn="auto">
                        <a:lnSpc>
                          <a:spcPct val="107000"/>
                        </a:lnSpc>
                        <a:spcAft>
                          <a:spcPts val="0"/>
                        </a:spcAft>
                      </a:pPr>
                      <a:r>
                        <a:rPr lang="es-DO" sz="1400" dirty="0">
                          <a:effectLst/>
                        </a:rPr>
                        <a:t>2012</a:t>
                      </a:r>
                      <a:endParaRPr lang="es-DO" sz="1400" dirty="0">
                        <a:solidFill>
                          <a:schemeClr val="bg1"/>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 variación</a:t>
                      </a:r>
                      <a:endParaRPr lang="es-DO" sz="1400" dirty="0">
                        <a:solidFill>
                          <a:schemeClr val="bg1"/>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57818153"/>
                  </a:ext>
                </a:extLst>
              </a:tr>
              <a:tr h="190500">
                <a:tc>
                  <a:txBody>
                    <a:bodyPr/>
                    <a:lstStyle/>
                    <a:p>
                      <a:pPr fontAlgn="auto">
                        <a:lnSpc>
                          <a:spcPct val="107000"/>
                        </a:lnSpc>
                        <a:spcAft>
                          <a:spcPts val="0"/>
                        </a:spcAft>
                      </a:pPr>
                      <a:r>
                        <a:rPr lang="es-DO" sz="1400">
                          <a:effectLst/>
                        </a:rPr>
                        <a:t>Media Semipresencial (Prepara)</a:t>
                      </a:r>
                      <a:endParaRPr lang="es-DO" sz="1400" b="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91,634</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120,801</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a:effectLst/>
                        </a:rPr>
                        <a:t>135,867</a:t>
                      </a:r>
                      <a:endParaRPr lang="es-DO" sz="140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151,673</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155,158</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marL="0" algn="ctr" defTabSz="457200" rtl="0" eaLnBrk="1" fontAlgn="auto" latinLnBrk="0" hangingPunct="1">
                        <a:lnSpc>
                          <a:spcPct val="107000"/>
                        </a:lnSpc>
                        <a:spcAft>
                          <a:spcPts val="0"/>
                        </a:spcAft>
                      </a:pPr>
                      <a:r>
                        <a:rPr lang="es-DO" sz="1400" kern="1200" dirty="0">
                          <a:solidFill>
                            <a:schemeClr val="tx1"/>
                          </a:solidFill>
                          <a:effectLst/>
                          <a:latin typeface="+mn-lt"/>
                          <a:ea typeface="+mn-ea"/>
                          <a:cs typeface="+mn-cs"/>
                        </a:rPr>
                        <a:t>150,284</a:t>
                      </a:r>
                    </a:p>
                  </a:txBody>
                  <a:tcPr marL="44450" marR="44450" marT="0" marB="0" anchor="ctr"/>
                </a:tc>
                <a:tc>
                  <a:txBody>
                    <a:bodyPr/>
                    <a:lstStyle/>
                    <a:p>
                      <a:pPr marL="0" algn="ctr" defTabSz="457200" rtl="0" eaLnBrk="1" fontAlgn="auto" latinLnBrk="0" hangingPunct="1">
                        <a:lnSpc>
                          <a:spcPct val="107000"/>
                        </a:lnSpc>
                        <a:spcAft>
                          <a:spcPts val="0"/>
                        </a:spcAft>
                      </a:pPr>
                      <a:r>
                        <a:rPr lang="es-DO" sz="1400" kern="1200" dirty="0">
                          <a:solidFill>
                            <a:schemeClr val="tx1"/>
                          </a:solidFill>
                          <a:effectLst/>
                          <a:latin typeface="+mn-lt"/>
                          <a:ea typeface="+mn-ea"/>
                          <a:cs typeface="+mn-cs"/>
                        </a:rPr>
                        <a:t>58,650</a:t>
                      </a:r>
                    </a:p>
                  </a:txBody>
                  <a:tcPr marL="44450" marR="44450" marT="0" marB="0" anchor="ctr"/>
                </a:tc>
                <a:tc>
                  <a:txBody>
                    <a:bodyPr/>
                    <a:lstStyle/>
                    <a:p>
                      <a:pPr algn="ctr" fontAlgn="auto">
                        <a:lnSpc>
                          <a:spcPct val="107000"/>
                        </a:lnSpc>
                        <a:spcAft>
                          <a:spcPts val="0"/>
                        </a:spcAft>
                      </a:pP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64.00%</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20000"/>
                        <a:lumOff val="80000"/>
                      </a:schemeClr>
                    </a:solidFill>
                  </a:tcPr>
                </a:tc>
                <a:extLst>
                  <a:ext uri="{0D108BD9-81ED-4DB2-BD59-A6C34878D82A}">
                    <a16:rowId xmlns:a16="http://schemas.microsoft.com/office/drawing/2014/main" val="3392310700"/>
                  </a:ext>
                </a:extLst>
              </a:tr>
              <a:tr h="190500">
                <a:tc>
                  <a:txBody>
                    <a:bodyPr/>
                    <a:lstStyle/>
                    <a:p>
                      <a:pPr algn="l" fontAlgn="auto">
                        <a:lnSpc>
                          <a:spcPct val="107000"/>
                        </a:lnSpc>
                        <a:spcAft>
                          <a:spcPts val="0"/>
                        </a:spcAft>
                      </a:pPr>
                      <a:r>
                        <a:rPr lang="es-DO" sz="1400" dirty="0">
                          <a:effectLst/>
                        </a:rPr>
                        <a:t>Media Acelerada (Prepara)</a:t>
                      </a:r>
                      <a:endParaRPr lang="es-DO" sz="1400" b="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a:effectLst/>
                        </a:rPr>
                        <a:t>12,773</a:t>
                      </a:r>
                      <a:endParaRPr lang="es-DO" sz="140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15,157</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21,001</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15,324</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15,924</a:t>
                      </a:r>
                      <a:endParaRPr lang="es-DO" sz="14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marL="0" algn="ctr" defTabSz="457200" rtl="0" eaLnBrk="1" fontAlgn="auto" latinLnBrk="0" hangingPunct="1">
                        <a:lnSpc>
                          <a:spcPct val="107000"/>
                        </a:lnSpc>
                        <a:spcAft>
                          <a:spcPts val="0"/>
                        </a:spcAft>
                      </a:pPr>
                      <a:r>
                        <a:rPr lang="es-DO" sz="1400" kern="1200">
                          <a:solidFill>
                            <a:schemeClr val="tx1"/>
                          </a:solidFill>
                          <a:effectLst/>
                          <a:latin typeface="+mn-lt"/>
                          <a:ea typeface="+mn-ea"/>
                          <a:cs typeface="+mn-cs"/>
                        </a:rPr>
                        <a:t>13,842</a:t>
                      </a:r>
                    </a:p>
                  </a:txBody>
                  <a:tcPr marL="44450" marR="44450" marT="0" marB="0" anchor="ctr"/>
                </a:tc>
                <a:tc>
                  <a:txBody>
                    <a:bodyPr/>
                    <a:lstStyle/>
                    <a:p>
                      <a:pPr marL="0" algn="ctr" defTabSz="457200" rtl="0" eaLnBrk="1" fontAlgn="auto" latinLnBrk="0" hangingPunct="1">
                        <a:lnSpc>
                          <a:spcPct val="107000"/>
                        </a:lnSpc>
                        <a:spcAft>
                          <a:spcPts val="0"/>
                        </a:spcAft>
                      </a:pPr>
                      <a:r>
                        <a:rPr lang="es-DO" sz="1400" kern="1200" dirty="0">
                          <a:solidFill>
                            <a:schemeClr val="tx1"/>
                          </a:solidFill>
                          <a:effectLst/>
                          <a:latin typeface="+mn-lt"/>
                          <a:ea typeface="+mn-ea"/>
                          <a:cs typeface="+mn-cs"/>
                        </a:rPr>
                        <a:t>1,069</a:t>
                      </a:r>
                    </a:p>
                  </a:txBody>
                  <a:tcPr marL="44450" marR="44450" marT="0" marB="0" anchor="ctr"/>
                </a:tc>
                <a:tc>
                  <a:txBody>
                    <a:bodyPr/>
                    <a:lstStyle/>
                    <a:p>
                      <a:pPr algn="ctr" fontAlgn="auto">
                        <a:lnSpc>
                          <a:spcPct val="107000"/>
                        </a:lnSpc>
                        <a:spcAft>
                          <a:spcPts val="0"/>
                        </a:spcAft>
                      </a:pP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8.37%</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20000"/>
                        <a:lumOff val="80000"/>
                      </a:schemeClr>
                    </a:solidFill>
                  </a:tcPr>
                </a:tc>
                <a:extLst>
                  <a:ext uri="{0D108BD9-81ED-4DB2-BD59-A6C34878D82A}">
                    <a16:rowId xmlns:a16="http://schemas.microsoft.com/office/drawing/2014/main" val="399442981"/>
                  </a:ext>
                </a:extLst>
              </a:tr>
              <a:tr h="245049">
                <a:tc>
                  <a:txBody>
                    <a:bodyPr/>
                    <a:lstStyle/>
                    <a:p>
                      <a:pPr algn="just" fontAlgn="auto">
                        <a:lnSpc>
                          <a:spcPct val="107000"/>
                        </a:lnSpc>
                        <a:spcAft>
                          <a:spcPts val="0"/>
                        </a:spcAft>
                      </a:pPr>
                      <a:r>
                        <a:rPr lang="es-DO" sz="1400">
                          <a:effectLst/>
                        </a:rPr>
                        <a:t>Total Media</a:t>
                      </a:r>
                      <a:endParaRPr lang="es-DO" sz="140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b="1" dirty="0">
                          <a:effectLst/>
                        </a:rPr>
                        <a:t>104,407</a:t>
                      </a:r>
                      <a:endParaRPr lang="es-DO" sz="14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135,958</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b="1" dirty="0">
                          <a:effectLst/>
                        </a:rPr>
                        <a:t>156,868</a:t>
                      </a:r>
                      <a:endParaRPr lang="es-DO" sz="14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b="1" dirty="0">
                          <a:effectLst/>
                        </a:rPr>
                        <a:t>166,997</a:t>
                      </a:r>
                      <a:endParaRPr lang="es-DO" sz="14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b="1" dirty="0">
                          <a:effectLst/>
                        </a:rPr>
                        <a:t>171,082</a:t>
                      </a:r>
                      <a:endParaRPr lang="es-DO" sz="14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marL="0" algn="ctr" defTabSz="457200" rtl="0" eaLnBrk="1" fontAlgn="auto" latinLnBrk="0" hangingPunct="1">
                        <a:lnSpc>
                          <a:spcPct val="107000"/>
                        </a:lnSpc>
                        <a:spcAft>
                          <a:spcPts val="0"/>
                        </a:spcAft>
                      </a:pPr>
                      <a:r>
                        <a:rPr lang="es-DO" sz="1400" b="1" kern="1200" dirty="0">
                          <a:solidFill>
                            <a:schemeClr val="tx1"/>
                          </a:solidFill>
                          <a:effectLst/>
                          <a:latin typeface="+mn-lt"/>
                          <a:ea typeface="+mn-ea"/>
                          <a:cs typeface="+mn-cs"/>
                        </a:rPr>
                        <a:t>164,126</a:t>
                      </a:r>
                    </a:p>
                  </a:txBody>
                  <a:tcPr marL="44450" marR="44450" marT="0" marB="0" anchor="ctr"/>
                </a:tc>
                <a:tc>
                  <a:txBody>
                    <a:bodyPr/>
                    <a:lstStyle/>
                    <a:p>
                      <a:pPr marL="0" algn="ctr" defTabSz="457200" rtl="0" eaLnBrk="1" fontAlgn="auto" latinLnBrk="0" hangingPunct="1">
                        <a:lnSpc>
                          <a:spcPct val="107000"/>
                        </a:lnSpc>
                        <a:spcAft>
                          <a:spcPts val="0"/>
                        </a:spcAft>
                      </a:pPr>
                      <a:r>
                        <a:rPr lang="es-DO" sz="1400" b="1" kern="1200" dirty="0">
                          <a:solidFill>
                            <a:schemeClr val="tx1"/>
                          </a:solidFill>
                          <a:effectLst/>
                          <a:latin typeface="+mn-lt"/>
                          <a:ea typeface="+mn-ea"/>
                          <a:cs typeface="+mn-cs"/>
                        </a:rPr>
                        <a:t>59,719</a:t>
                      </a:r>
                    </a:p>
                  </a:txBody>
                  <a:tcPr marL="44450" marR="44450" marT="0" marB="0" anchor="ctr"/>
                </a:tc>
                <a:tc>
                  <a:txBody>
                    <a:bodyPr/>
                    <a:lstStyle/>
                    <a:p>
                      <a:pPr algn="ctr" fontAlgn="auto">
                        <a:lnSpc>
                          <a:spcPct val="107000"/>
                        </a:lnSpc>
                        <a:spcAft>
                          <a:spcPts val="0"/>
                        </a:spcAft>
                      </a:pPr>
                      <a:r>
                        <a:rPr lang="es-DO"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57.20%</a:t>
                      </a:r>
                      <a:endParaRPr lang="es-D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6">
                        <a:lumMod val="20000"/>
                        <a:lumOff val="80000"/>
                      </a:schemeClr>
                    </a:solidFill>
                  </a:tcPr>
                </a:tc>
                <a:extLst>
                  <a:ext uri="{0D108BD9-81ED-4DB2-BD59-A6C34878D82A}">
                    <a16:rowId xmlns:a16="http://schemas.microsoft.com/office/drawing/2014/main" val="1462274003"/>
                  </a:ext>
                </a:extLst>
              </a:tr>
            </a:tbl>
          </a:graphicData>
        </a:graphic>
      </p:graphicFrame>
      <p:sp>
        <p:nvSpPr>
          <p:cNvPr id="19" name="Rectángulo 18">
            <a:extLst>
              <a:ext uri="{FF2B5EF4-FFF2-40B4-BE49-F238E27FC236}">
                <a16:creationId xmlns:a16="http://schemas.microsoft.com/office/drawing/2014/main" id="{30C3586C-8647-463B-BC82-8D2C411EFDC7}"/>
              </a:ext>
            </a:extLst>
          </p:cNvPr>
          <p:cNvSpPr/>
          <p:nvPr/>
        </p:nvSpPr>
        <p:spPr>
          <a:xfrm>
            <a:off x="1309716" y="4138762"/>
            <a:ext cx="7686208" cy="830997"/>
          </a:xfrm>
          <a:prstGeom prst="rect">
            <a:avLst/>
          </a:prstGeom>
        </p:spPr>
        <p:txBody>
          <a:bodyPr wrap="square">
            <a:spAutoFit/>
          </a:bodyPr>
          <a:lstStyle/>
          <a:p>
            <a:pPr marL="285750" indent="-285750">
              <a:buFont typeface="Arial" panose="020B0604020202020204" pitchFamily="34" charset="0"/>
              <a:buChar char="•"/>
            </a:pPr>
            <a:r>
              <a:rPr lang="es-ES" sz="1600" dirty="0"/>
              <a:t>A diferencia de lo ocurrido con la EBPJA, la matrícula de Prepara ha tenido un aumento de un 57.20 % entre el año escolar 2012-2013 y el 2017-2018.</a:t>
            </a:r>
          </a:p>
          <a:p>
            <a:pPr marL="285750" indent="-285750">
              <a:buFont typeface="Arial" panose="020B0604020202020204" pitchFamily="34" charset="0"/>
              <a:buChar char="•"/>
            </a:pPr>
            <a:r>
              <a:rPr lang="es-ES" sz="1600" dirty="0"/>
              <a:t>Esta tendencia expansiva parece haberse frenado en el último año 2017-2018</a:t>
            </a:r>
            <a:endParaRPr lang="es-DO" sz="1600" dirty="0"/>
          </a:p>
        </p:txBody>
      </p:sp>
      <p:graphicFrame>
        <p:nvGraphicFramePr>
          <p:cNvPr id="11" name="Gráfico 10">
            <a:extLst>
              <a:ext uri="{FF2B5EF4-FFF2-40B4-BE49-F238E27FC236}">
                <a16:creationId xmlns:a16="http://schemas.microsoft.com/office/drawing/2014/main" id="{E939B6F9-104B-4B66-8D02-C681143A4CCC}"/>
              </a:ext>
            </a:extLst>
          </p:cNvPr>
          <p:cNvGraphicFramePr/>
          <p:nvPr>
            <p:extLst>
              <p:ext uri="{D42A27DB-BD31-4B8C-83A1-F6EECF244321}">
                <p14:modId xmlns:p14="http://schemas.microsoft.com/office/powerpoint/2010/main" val="3502832996"/>
              </p:ext>
            </p:extLst>
          </p:nvPr>
        </p:nvGraphicFramePr>
        <p:xfrm>
          <a:off x="1797977" y="2571750"/>
          <a:ext cx="5717247" cy="15670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583600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FB9BD7C-45D6-45C1-B8FF-9630DE7099F8}"/>
              </a:ext>
            </a:extLst>
          </p:cNvPr>
          <p:cNvPicPr>
            <a:picLocks noChangeAspect="1"/>
          </p:cNvPicPr>
          <p:nvPr/>
        </p:nvPicPr>
        <p:blipFill>
          <a:blip r:embed="rId2"/>
          <a:stretch>
            <a:fillRect/>
          </a:stretch>
        </p:blipFill>
        <p:spPr>
          <a:xfrm>
            <a:off x="7350172" y="166179"/>
            <a:ext cx="1484180" cy="674327"/>
          </a:xfrm>
          <a:prstGeom prst="rect">
            <a:avLst/>
          </a:prstGeom>
          <a:noFill/>
          <a:ln cap="flat">
            <a:noFill/>
          </a:ln>
        </p:spPr>
      </p:pic>
      <p:sp>
        <p:nvSpPr>
          <p:cNvPr id="3" name="Rectangle 2"/>
          <p:cNvSpPr/>
          <p:nvPr/>
        </p:nvSpPr>
        <p:spPr>
          <a:xfrm>
            <a:off x="1489908" y="2315944"/>
            <a:ext cx="4572000" cy="1323439"/>
          </a:xfrm>
          <a:prstGeom prst="rect">
            <a:avLst/>
          </a:prstGeom>
        </p:spPr>
        <p:txBody>
          <a:bodyPr>
            <a:spAutoFit/>
          </a:bodyPr>
          <a:lstStyle/>
          <a:p>
            <a:r>
              <a:rPr lang="es-ES" sz="4000" b="1" dirty="0">
                <a:solidFill>
                  <a:schemeClr val="accent1">
                    <a:lumMod val="50000"/>
                  </a:schemeClr>
                </a:solidFill>
                <a:latin typeface="Arial Black"/>
                <a:cs typeface="Arial Black"/>
              </a:rPr>
              <a:t>CURRÍCULO</a:t>
            </a:r>
          </a:p>
          <a:p>
            <a:r>
              <a:rPr lang="es-ES" sz="4000" b="1" dirty="0">
                <a:solidFill>
                  <a:schemeClr val="accent1">
                    <a:lumMod val="50000"/>
                  </a:schemeClr>
                </a:solidFill>
                <a:latin typeface="Arial Black"/>
                <a:cs typeface="Arial Black"/>
              </a:rPr>
              <a:t>Y EVALUACIÓN</a:t>
            </a:r>
            <a:endParaRPr lang="en-US" sz="4000" dirty="0">
              <a:solidFill>
                <a:schemeClr val="accent1">
                  <a:lumMod val="50000"/>
                </a:schemeClr>
              </a:solidFill>
              <a:latin typeface="Arial Black"/>
              <a:cs typeface="Arial Black"/>
            </a:endParaRPr>
          </a:p>
        </p:txBody>
      </p:sp>
      <p:pic>
        <p:nvPicPr>
          <p:cNvPr id="5" name="Picture 4" descr="Screen Shot 2019-04-24 at 6.11.45 PM.png"/>
          <p:cNvPicPr>
            <a:picLocks noChangeAspect="1"/>
          </p:cNvPicPr>
          <p:nvPr/>
        </p:nvPicPr>
        <p:blipFill rotWithShape="1">
          <a:blip r:embed="rId3">
            <a:extLst>
              <a:ext uri="{28A0092B-C50C-407E-A947-70E740481C1C}">
                <a14:useLocalDpi xmlns:a14="http://schemas.microsoft.com/office/drawing/2010/main" val="0"/>
              </a:ext>
            </a:extLst>
          </a:blip>
          <a:srcRect l="5017"/>
          <a:stretch/>
        </p:blipFill>
        <p:spPr>
          <a:xfrm>
            <a:off x="0" y="840506"/>
            <a:ext cx="1489908" cy="2950877"/>
          </a:xfrm>
          <a:prstGeom prst="rect">
            <a:avLst/>
          </a:prstGeom>
        </p:spPr>
      </p:pic>
      <p:sp>
        <p:nvSpPr>
          <p:cNvPr id="2" name="Marcador de número de diapositiva 1"/>
          <p:cNvSpPr>
            <a:spLocks noGrp="1"/>
          </p:cNvSpPr>
          <p:nvPr>
            <p:ph type="sldNum" sz="quarter" idx="12"/>
          </p:nvPr>
        </p:nvSpPr>
        <p:spPr/>
        <p:txBody>
          <a:bodyPr/>
          <a:lstStyle/>
          <a:p>
            <a:fld id="{A4124D19-2283-FC49-A358-736FA83B63DF}" type="slidenum">
              <a:rPr lang="en-US" smtClean="0"/>
              <a:t>43</a:t>
            </a:fld>
            <a:endParaRPr lang="en-US"/>
          </a:p>
        </p:txBody>
      </p:sp>
    </p:spTree>
    <p:extLst>
      <p:ext uri="{BB962C8B-B14F-4D97-AF65-F5344CB8AC3E}">
        <p14:creationId xmlns:p14="http://schemas.microsoft.com/office/powerpoint/2010/main" val="35548579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9" descr="Screen Shot 2019-04-24 at 6.11.26 PM.png">
            <a:extLst>
              <a:ext uri="{FF2B5EF4-FFF2-40B4-BE49-F238E27FC236}">
                <a16:creationId xmlns:a16="http://schemas.microsoft.com/office/drawing/2014/main" id="{D88DEEBF-6FED-432F-91FD-F80620F98B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8801"/>
          </a:xfrm>
          <a:prstGeom prst="rect">
            <a:avLst/>
          </a:prstGeom>
        </p:spPr>
      </p:pic>
      <p:pic>
        <p:nvPicPr>
          <p:cNvPr id="9"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11" name="Rectángulo 6">
            <a:extLst>
              <a:ext uri="{FF2B5EF4-FFF2-40B4-BE49-F238E27FC236}">
                <a16:creationId xmlns:a16="http://schemas.microsoft.com/office/drawing/2014/main" id="{898A1D25-BF65-4344-8848-7E2D4A994634}"/>
              </a:ext>
            </a:extLst>
          </p:cNvPr>
          <p:cNvSpPr/>
          <p:nvPr/>
        </p:nvSpPr>
        <p:spPr>
          <a:xfrm rot="5400000">
            <a:off x="4386203" y="-2767004"/>
            <a:ext cx="360742" cy="6562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DO" sz="1400" b="1" dirty="0">
                <a:solidFill>
                  <a:schemeClr val="tx1">
                    <a:lumMod val="50000"/>
                    <a:lumOff val="50000"/>
                  </a:schemeClr>
                </a:solidFill>
                <a:latin typeface="Arial" panose="020B0604020202020204" pitchFamily="34" charset="0"/>
                <a:cs typeface="Arial" panose="020B0604020202020204" pitchFamily="34" charset="0"/>
              </a:rPr>
              <a:t>IMPLEMENTAR LOS TEMAS TRANSVERSALES DEL CURRÍCULO</a:t>
            </a:r>
          </a:p>
        </p:txBody>
      </p:sp>
      <p:sp>
        <p:nvSpPr>
          <p:cNvPr id="2" name="Rectángulo 1">
            <a:extLst>
              <a:ext uri="{FF2B5EF4-FFF2-40B4-BE49-F238E27FC236}">
                <a16:creationId xmlns:a16="http://schemas.microsoft.com/office/drawing/2014/main" id="{854527CB-A11F-48E5-9B98-425813A095C6}"/>
              </a:ext>
            </a:extLst>
          </p:cNvPr>
          <p:cNvSpPr/>
          <p:nvPr/>
        </p:nvSpPr>
        <p:spPr>
          <a:xfrm>
            <a:off x="455680" y="624426"/>
            <a:ext cx="8543890" cy="338554"/>
          </a:xfrm>
          <a:prstGeom prst="rect">
            <a:avLst/>
          </a:prstGeom>
        </p:spPr>
        <p:txBody>
          <a:bodyPr wrap="square">
            <a:spAutoFit/>
          </a:bodyPr>
          <a:lstStyle/>
          <a:p>
            <a:pPr algn="just"/>
            <a:r>
              <a:rPr lang="es-ES" sz="1600" b="1" dirty="0">
                <a:solidFill>
                  <a:schemeClr val="tx2"/>
                </a:solidFill>
              </a:rPr>
              <a:t>Enfoque de género</a:t>
            </a:r>
          </a:p>
        </p:txBody>
      </p:sp>
      <p:sp>
        <p:nvSpPr>
          <p:cNvPr id="19" name="TextBox 3">
            <a:extLst>
              <a:ext uri="{FF2B5EF4-FFF2-40B4-BE49-F238E27FC236}">
                <a16:creationId xmlns:a16="http://schemas.microsoft.com/office/drawing/2014/main" id="{E7623026-664A-4A3A-BD30-D8254FFEEFA6}"/>
              </a:ext>
            </a:extLst>
          </p:cNvPr>
          <p:cNvSpPr txBox="1"/>
          <p:nvPr/>
        </p:nvSpPr>
        <p:spPr>
          <a:xfrm>
            <a:off x="653145" y="115581"/>
            <a:ext cx="398041" cy="523220"/>
          </a:xfrm>
          <a:prstGeom prst="rect">
            <a:avLst/>
          </a:prstGeom>
          <a:noFill/>
        </p:spPr>
        <p:txBody>
          <a:bodyPr wrap="none" rtlCol="0">
            <a:spAutoFit/>
          </a:bodyPr>
          <a:lstStyle/>
          <a:p>
            <a:r>
              <a:rPr lang="en-US" sz="2800" b="1" dirty="0">
                <a:solidFill>
                  <a:schemeClr val="bg1"/>
                </a:solidFill>
                <a:latin typeface="Gill Sans"/>
                <a:cs typeface="Gill Sans"/>
              </a:rPr>
              <a:t>6</a:t>
            </a:r>
          </a:p>
        </p:txBody>
      </p:sp>
      <p:sp>
        <p:nvSpPr>
          <p:cNvPr id="3" name="Marcador de número de diapositiva 2"/>
          <p:cNvSpPr>
            <a:spLocks noGrp="1"/>
          </p:cNvSpPr>
          <p:nvPr>
            <p:ph type="sldNum" sz="quarter" idx="12"/>
          </p:nvPr>
        </p:nvSpPr>
        <p:spPr>
          <a:xfrm>
            <a:off x="6553200" y="4636640"/>
            <a:ext cx="2133600" cy="273844"/>
          </a:xfrm>
        </p:spPr>
        <p:txBody>
          <a:bodyPr/>
          <a:lstStyle/>
          <a:p>
            <a:fld id="{A4124D19-2283-FC49-A358-736FA83B63DF}" type="slidenum">
              <a:rPr lang="en-US" smtClean="0"/>
              <a:t>44</a:t>
            </a:fld>
            <a:endParaRPr lang="en-US"/>
          </a:p>
        </p:txBody>
      </p:sp>
      <p:sp>
        <p:nvSpPr>
          <p:cNvPr id="7" name="Rectángulo 6">
            <a:extLst>
              <a:ext uri="{FF2B5EF4-FFF2-40B4-BE49-F238E27FC236}">
                <a16:creationId xmlns:a16="http://schemas.microsoft.com/office/drawing/2014/main" id="{4B7DB451-8B2D-4B1A-92E8-0905A025B62B}"/>
              </a:ext>
            </a:extLst>
          </p:cNvPr>
          <p:cNvSpPr/>
          <p:nvPr/>
        </p:nvSpPr>
        <p:spPr>
          <a:xfrm>
            <a:off x="455679" y="938557"/>
            <a:ext cx="8543891" cy="954107"/>
          </a:xfrm>
          <a:prstGeom prst="rect">
            <a:avLst/>
          </a:prstGeom>
          <a:solidFill>
            <a:schemeClr val="accent3">
              <a:lumMod val="40000"/>
              <a:lumOff val="60000"/>
              <a:alpha val="68000"/>
            </a:schemeClr>
          </a:solidFill>
        </p:spPr>
        <p:txBody>
          <a:bodyPr wrap="square">
            <a:spAutoFit/>
          </a:bodyPr>
          <a:lstStyle/>
          <a:p>
            <a:r>
              <a:rPr lang="es-DO" sz="1400" b="1" dirty="0">
                <a:latin typeface="+mj-lt"/>
                <a:ea typeface="Calibri" panose="020F0502020204030204" pitchFamily="34" charset="0"/>
                <a:cs typeface="Times New Roman" panose="02020603050405020304" pitchFamily="18" charset="0"/>
              </a:rPr>
              <a:t>Orden Departamental No. 33-2019, de 22 de mayo:</a:t>
            </a:r>
          </a:p>
          <a:p>
            <a:pPr marL="285750" indent="-285750">
              <a:buFont typeface="Arial" panose="020B0604020202020204" pitchFamily="34" charset="0"/>
              <a:buChar char="•"/>
            </a:pPr>
            <a:r>
              <a:rPr lang="es-DO" sz="1400" dirty="0">
                <a:latin typeface="+mj-lt"/>
              </a:rPr>
              <a:t>Propiciar en el Sistema Educativo Pre Universitario la perspectiva de </a:t>
            </a:r>
            <a:r>
              <a:rPr lang="es-DO" sz="1400" b="1" dirty="0">
                <a:latin typeface="+mj-lt"/>
              </a:rPr>
              <a:t>igualdad de género</a:t>
            </a:r>
            <a:r>
              <a:rPr lang="es-DO" sz="1400" dirty="0">
                <a:latin typeface="+mj-lt"/>
              </a:rPr>
              <a:t>.</a:t>
            </a:r>
          </a:p>
          <a:p>
            <a:pPr marL="285750" indent="-285750">
              <a:buFont typeface="Arial" panose="020B0604020202020204" pitchFamily="34" charset="0"/>
              <a:buChar char="•"/>
            </a:pPr>
            <a:r>
              <a:rPr lang="es-DO" sz="1400" dirty="0">
                <a:latin typeface="+mj-lt"/>
                <a:ea typeface="Calibri" panose="020F0502020204030204" pitchFamily="34" charset="0"/>
                <a:cs typeface="Times New Roman" panose="02020603050405020304" pitchFamily="18" charset="0"/>
              </a:rPr>
              <a:t>Asesoría del </a:t>
            </a:r>
            <a:r>
              <a:rPr lang="es-DO" sz="1400" b="1" dirty="0">
                <a:latin typeface="+mj-lt"/>
                <a:ea typeface="Calibri" panose="020F0502020204030204" pitchFamily="34" charset="0"/>
                <a:cs typeface="Times New Roman" panose="02020603050405020304" pitchFamily="18" charset="0"/>
              </a:rPr>
              <a:t>Ministerio de la Mujer y Comisión de expertos.</a:t>
            </a:r>
          </a:p>
          <a:p>
            <a:pPr marL="285750" indent="-285750">
              <a:buFont typeface="Arial" panose="020B0604020202020204" pitchFamily="34" charset="0"/>
              <a:buChar char="•"/>
            </a:pPr>
            <a:r>
              <a:rPr lang="es-DO" sz="1400" dirty="0">
                <a:latin typeface="+mj-lt"/>
                <a:ea typeface="Calibri" panose="020F0502020204030204" pitchFamily="34" charset="0"/>
                <a:cs typeface="Times New Roman" panose="02020603050405020304" pitchFamily="18" charset="0"/>
              </a:rPr>
              <a:t>Plazo de </a:t>
            </a:r>
            <a:r>
              <a:rPr lang="es-DO" sz="1400" b="1" dirty="0">
                <a:latin typeface="+mj-lt"/>
                <a:ea typeface="Calibri" panose="020F0502020204030204" pitchFamily="34" charset="0"/>
                <a:cs typeface="Times New Roman" panose="02020603050405020304" pitchFamily="18" charset="0"/>
              </a:rPr>
              <a:t>60 días.</a:t>
            </a:r>
            <a:endParaRPr lang="es-DO" sz="1400" b="1" dirty="0">
              <a:latin typeface="+mj-lt"/>
            </a:endParaRPr>
          </a:p>
        </p:txBody>
      </p:sp>
      <p:sp>
        <p:nvSpPr>
          <p:cNvPr id="20" name="Rectángulo 19">
            <a:extLst>
              <a:ext uri="{FF2B5EF4-FFF2-40B4-BE49-F238E27FC236}">
                <a16:creationId xmlns:a16="http://schemas.microsoft.com/office/drawing/2014/main" id="{8704B38D-83B9-4EC2-8795-AABBC7BF067B}"/>
              </a:ext>
            </a:extLst>
          </p:cNvPr>
          <p:cNvSpPr/>
          <p:nvPr/>
        </p:nvSpPr>
        <p:spPr>
          <a:xfrm>
            <a:off x="455679" y="1892664"/>
            <a:ext cx="6791291" cy="2246769"/>
          </a:xfrm>
          <a:prstGeom prst="rect">
            <a:avLst/>
          </a:prstGeom>
          <a:solidFill>
            <a:srgbClr val="EDED8B">
              <a:alpha val="68000"/>
            </a:srgbClr>
          </a:solidFill>
        </p:spPr>
        <p:txBody>
          <a:bodyPr wrap="square">
            <a:spAutoFit/>
          </a:bodyPr>
          <a:lstStyle/>
          <a:p>
            <a:r>
              <a:rPr lang="es-DO" sz="1400" b="1" dirty="0">
                <a:ea typeface="Calibri" panose="020F0502020204030204" pitchFamily="34" charset="0"/>
                <a:cs typeface="Times New Roman" panose="02020603050405020304" pitchFamily="18" charset="0"/>
              </a:rPr>
              <a:t>Reacción de las iglesias:</a:t>
            </a:r>
          </a:p>
          <a:p>
            <a:pPr marL="285750" indent="-285750">
              <a:buFont typeface="Arial" panose="020B0604020202020204" pitchFamily="34" charset="0"/>
              <a:buChar char="•"/>
            </a:pPr>
            <a:r>
              <a:rPr lang="es-DO" sz="1400" i="1" dirty="0">
                <a:ea typeface="Calibri" panose="020F0502020204030204" pitchFamily="34" charset="0"/>
                <a:cs typeface="Times New Roman" panose="02020603050405020304" pitchFamily="18" charset="0"/>
              </a:rPr>
              <a:t>“</a:t>
            </a:r>
            <a:r>
              <a:rPr lang="es-ES" sz="1400" i="1" dirty="0">
                <a:ea typeface="Calibri" panose="020F0502020204030204" pitchFamily="34" charset="0"/>
                <a:cs typeface="Times New Roman" panose="02020603050405020304" pitchFamily="18" charset="0"/>
              </a:rPr>
              <a:t>La política de género enmascara </a:t>
            </a:r>
            <a:r>
              <a:rPr lang="es-ES" sz="1400" b="1" i="1" dirty="0">
                <a:ea typeface="Calibri" panose="020F0502020204030204" pitchFamily="34" charset="0"/>
                <a:cs typeface="Times New Roman" panose="02020603050405020304" pitchFamily="18" charset="0"/>
              </a:rPr>
              <a:t>la ideología de género </a:t>
            </a:r>
            <a:r>
              <a:rPr lang="es-ES" sz="1400" i="1" dirty="0">
                <a:ea typeface="Calibri" panose="020F0502020204030204" pitchFamily="34" charset="0"/>
                <a:cs typeface="Times New Roman" panose="02020603050405020304" pitchFamily="18" charset="0"/>
              </a:rPr>
              <a:t>que desarraiga la naturaleza humana, ignora la biología y desconoce conceptos científicos irrefutables</a:t>
            </a:r>
            <a:r>
              <a:rPr lang="es-DO" sz="1400" i="1" dirty="0">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es-ES" sz="1400" i="1" dirty="0"/>
              <a:t>“La ideología de género tiende a la </a:t>
            </a:r>
            <a:r>
              <a:rPr lang="es-ES" sz="1400" b="1" i="1" dirty="0"/>
              <a:t>destrucción del matrimonio</a:t>
            </a:r>
            <a:r>
              <a:rPr lang="es-ES" sz="1400" i="1" dirty="0"/>
              <a:t>”.</a:t>
            </a:r>
          </a:p>
          <a:p>
            <a:pPr marL="285750" indent="-285750">
              <a:buFont typeface="Arial" panose="020B0604020202020204" pitchFamily="34" charset="0"/>
              <a:buChar char="•"/>
            </a:pPr>
            <a:r>
              <a:rPr lang="es-ES" sz="1400" i="1" dirty="0"/>
              <a:t>“Políticas para complacer caprichos de un grupito de </a:t>
            </a:r>
            <a:r>
              <a:rPr lang="es-ES" sz="1400" b="1" i="1" dirty="0"/>
              <a:t>interesados en que mantengamos niveles educativos bajos para poder dominarnos mejor</a:t>
            </a:r>
            <a:r>
              <a:rPr lang="es-ES" sz="1400" i="1" dirty="0"/>
              <a:t>”.</a:t>
            </a:r>
          </a:p>
          <a:p>
            <a:pPr marL="285750" indent="-285750">
              <a:buFont typeface="Arial" panose="020B0604020202020204" pitchFamily="34" charset="0"/>
              <a:buChar char="•"/>
            </a:pPr>
            <a:r>
              <a:rPr lang="es-ES" sz="1400" i="1" dirty="0"/>
              <a:t>“Lo que se aprobó fue una enseñanza altamente nociva para nuestros hijos, esta ordenanza les </a:t>
            </a:r>
            <a:r>
              <a:rPr lang="es-ES" sz="1400" b="1" i="1" dirty="0"/>
              <a:t>quita a los padres la libertad de elección para sus hijos</a:t>
            </a:r>
            <a:r>
              <a:rPr lang="es-ES" sz="1400" i="1" dirty="0"/>
              <a:t>”.</a:t>
            </a:r>
          </a:p>
          <a:p>
            <a:pPr marL="285750" indent="-285750">
              <a:buFont typeface="Arial" panose="020B0604020202020204" pitchFamily="34" charset="0"/>
              <a:buChar char="•"/>
            </a:pPr>
            <a:r>
              <a:rPr lang="es-ES" sz="1400" i="1" dirty="0"/>
              <a:t>“Busca de manera disfrazada </a:t>
            </a:r>
            <a:r>
              <a:rPr lang="es-ES" sz="1400" b="1" i="1" dirty="0"/>
              <a:t>promover la homosexualidad y el lesbianismo </a:t>
            </a:r>
            <a:r>
              <a:rPr lang="es-ES" sz="1400" i="1" dirty="0"/>
              <a:t>en las escuelas”.</a:t>
            </a:r>
          </a:p>
        </p:txBody>
      </p:sp>
      <p:pic>
        <p:nvPicPr>
          <p:cNvPr id="12" name="Imagen 11">
            <a:extLst>
              <a:ext uri="{FF2B5EF4-FFF2-40B4-BE49-F238E27FC236}">
                <a16:creationId xmlns:a16="http://schemas.microsoft.com/office/drawing/2014/main" id="{3A9EB0F8-CB5C-4C72-8F6B-7F26064980DF}"/>
              </a:ext>
            </a:extLst>
          </p:cNvPr>
          <p:cNvPicPr>
            <a:picLocks noChangeAspect="1"/>
          </p:cNvPicPr>
          <p:nvPr/>
        </p:nvPicPr>
        <p:blipFill>
          <a:blip r:embed="rId4"/>
          <a:stretch>
            <a:fillRect/>
          </a:stretch>
        </p:blipFill>
        <p:spPr>
          <a:xfrm>
            <a:off x="7260872" y="1903550"/>
            <a:ext cx="1738698" cy="2185275"/>
          </a:xfrm>
          <a:prstGeom prst="rect">
            <a:avLst/>
          </a:prstGeom>
        </p:spPr>
      </p:pic>
    </p:spTree>
    <p:extLst>
      <p:ext uri="{BB962C8B-B14F-4D97-AF65-F5344CB8AC3E}">
        <p14:creationId xmlns:p14="http://schemas.microsoft.com/office/powerpoint/2010/main" val="21953351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9" descr="Screen Shot 2019-04-24 at 6.11.26 PM.png">
            <a:extLst>
              <a:ext uri="{FF2B5EF4-FFF2-40B4-BE49-F238E27FC236}">
                <a16:creationId xmlns:a16="http://schemas.microsoft.com/office/drawing/2014/main" id="{D88DEEBF-6FED-432F-91FD-F80620F98B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8801"/>
          </a:xfrm>
          <a:prstGeom prst="rect">
            <a:avLst/>
          </a:prstGeom>
        </p:spPr>
      </p:pic>
      <p:pic>
        <p:nvPicPr>
          <p:cNvPr id="9"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11" name="Rectángulo 6">
            <a:extLst>
              <a:ext uri="{FF2B5EF4-FFF2-40B4-BE49-F238E27FC236}">
                <a16:creationId xmlns:a16="http://schemas.microsoft.com/office/drawing/2014/main" id="{898A1D25-BF65-4344-8848-7E2D4A994634}"/>
              </a:ext>
            </a:extLst>
          </p:cNvPr>
          <p:cNvSpPr/>
          <p:nvPr/>
        </p:nvSpPr>
        <p:spPr>
          <a:xfrm rot="5400000">
            <a:off x="4386203" y="-2767004"/>
            <a:ext cx="360742" cy="6562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DO" sz="1400" b="1" dirty="0">
                <a:solidFill>
                  <a:schemeClr val="tx1">
                    <a:lumMod val="50000"/>
                    <a:lumOff val="50000"/>
                  </a:schemeClr>
                </a:solidFill>
                <a:latin typeface="Arial" panose="020B0604020202020204" pitchFamily="34" charset="0"/>
                <a:cs typeface="Arial" panose="020B0604020202020204" pitchFamily="34" charset="0"/>
              </a:rPr>
              <a:t>IMPLEMENTAR LOS TEMAS TRANSVERSALES DEL CURRÍCULO</a:t>
            </a:r>
          </a:p>
        </p:txBody>
      </p:sp>
      <p:sp>
        <p:nvSpPr>
          <p:cNvPr id="2" name="Rectángulo 1">
            <a:extLst>
              <a:ext uri="{FF2B5EF4-FFF2-40B4-BE49-F238E27FC236}">
                <a16:creationId xmlns:a16="http://schemas.microsoft.com/office/drawing/2014/main" id="{854527CB-A11F-48E5-9B98-425813A095C6}"/>
              </a:ext>
            </a:extLst>
          </p:cNvPr>
          <p:cNvSpPr/>
          <p:nvPr/>
        </p:nvSpPr>
        <p:spPr>
          <a:xfrm>
            <a:off x="455680" y="624426"/>
            <a:ext cx="8543890" cy="338554"/>
          </a:xfrm>
          <a:prstGeom prst="rect">
            <a:avLst/>
          </a:prstGeom>
        </p:spPr>
        <p:txBody>
          <a:bodyPr wrap="square">
            <a:spAutoFit/>
          </a:bodyPr>
          <a:lstStyle/>
          <a:p>
            <a:pPr algn="just"/>
            <a:r>
              <a:rPr lang="es-ES" sz="1600" b="1" dirty="0">
                <a:solidFill>
                  <a:schemeClr val="tx2"/>
                </a:solidFill>
              </a:rPr>
              <a:t>Enfoque de género</a:t>
            </a:r>
          </a:p>
        </p:txBody>
      </p:sp>
      <p:sp>
        <p:nvSpPr>
          <p:cNvPr id="19" name="TextBox 3">
            <a:extLst>
              <a:ext uri="{FF2B5EF4-FFF2-40B4-BE49-F238E27FC236}">
                <a16:creationId xmlns:a16="http://schemas.microsoft.com/office/drawing/2014/main" id="{E7623026-664A-4A3A-BD30-D8254FFEEFA6}"/>
              </a:ext>
            </a:extLst>
          </p:cNvPr>
          <p:cNvSpPr txBox="1"/>
          <p:nvPr/>
        </p:nvSpPr>
        <p:spPr>
          <a:xfrm>
            <a:off x="653145" y="115581"/>
            <a:ext cx="398041" cy="523220"/>
          </a:xfrm>
          <a:prstGeom prst="rect">
            <a:avLst/>
          </a:prstGeom>
          <a:noFill/>
        </p:spPr>
        <p:txBody>
          <a:bodyPr wrap="none" rtlCol="0">
            <a:spAutoFit/>
          </a:bodyPr>
          <a:lstStyle/>
          <a:p>
            <a:r>
              <a:rPr lang="en-US" sz="2800" b="1" dirty="0">
                <a:solidFill>
                  <a:schemeClr val="bg1"/>
                </a:solidFill>
                <a:latin typeface="Gill Sans"/>
                <a:cs typeface="Gill Sans"/>
              </a:rPr>
              <a:t>6</a:t>
            </a:r>
          </a:p>
        </p:txBody>
      </p:sp>
      <p:sp>
        <p:nvSpPr>
          <p:cNvPr id="3" name="Marcador de número de diapositiva 2"/>
          <p:cNvSpPr>
            <a:spLocks noGrp="1"/>
          </p:cNvSpPr>
          <p:nvPr>
            <p:ph type="sldNum" sz="quarter" idx="12"/>
          </p:nvPr>
        </p:nvSpPr>
        <p:spPr>
          <a:xfrm>
            <a:off x="6553200" y="4636640"/>
            <a:ext cx="2133600" cy="273844"/>
          </a:xfrm>
        </p:spPr>
        <p:txBody>
          <a:bodyPr/>
          <a:lstStyle/>
          <a:p>
            <a:fld id="{A4124D19-2283-FC49-A358-736FA83B63DF}" type="slidenum">
              <a:rPr lang="en-US" smtClean="0"/>
              <a:t>45</a:t>
            </a:fld>
            <a:endParaRPr lang="en-US"/>
          </a:p>
        </p:txBody>
      </p:sp>
      <p:sp>
        <p:nvSpPr>
          <p:cNvPr id="20" name="Rectángulo 19">
            <a:extLst>
              <a:ext uri="{FF2B5EF4-FFF2-40B4-BE49-F238E27FC236}">
                <a16:creationId xmlns:a16="http://schemas.microsoft.com/office/drawing/2014/main" id="{8704B38D-83B9-4EC2-8795-AABBC7BF067B}"/>
              </a:ext>
            </a:extLst>
          </p:cNvPr>
          <p:cNvSpPr/>
          <p:nvPr/>
        </p:nvSpPr>
        <p:spPr>
          <a:xfrm>
            <a:off x="455681" y="976602"/>
            <a:ext cx="8543890" cy="2246769"/>
          </a:xfrm>
          <a:prstGeom prst="rect">
            <a:avLst/>
          </a:prstGeom>
          <a:solidFill>
            <a:srgbClr val="EDED8B">
              <a:alpha val="68000"/>
            </a:srgbClr>
          </a:solidFill>
        </p:spPr>
        <p:txBody>
          <a:bodyPr wrap="square">
            <a:spAutoFit/>
          </a:bodyPr>
          <a:lstStyle/>
          <a:p>
            <a:r>
              <a:rPr lang="es-DO" sz="1400" b="1" dirty="0">
                <a:ea typeface="Calibri" panose="020F0502020204030204" pitchFamily="34" charset="0"/>
                <a:cs typeface="Times New Roman" panose="02020603050405020304" pitchFamily="18" charset="0"/>
              </a:rPr>
              <a:t>Reacción de entidades académicas, sociales y culturales </a:t>
            </a:r>
          </a:p>
          <a:p>
            <a:pPr marL="285750" indent="-285750">
              <a:buFont typeface="Arial" panose="020B0604020202020204" pitchFamily="34" charset="0"/>
              <a:buChar char="•"/>
            </a:pPr>
            <a:r>
              <a:rPr lang="es-ES" sz="1400" i="1" dirty="0"/>
              <a:t>Un numeroso grupo de entidades académicas, sociales y culturales (Fundación Juan Bosch, </a:t>
            </a:r>
            <a:r>
              <a:rPr lang="es-DO" sz="1400" i="1" dirty="0"/>
              <a:t>FLACSO-RD, el Instituto de Historia de la UASD, el Instituto de Investigación de la Facultad de CCSS (UASD), la Alianza Cristiana Dominicana, Médicos del Mundo, el Centro de Estudios Sociales «14 de Junio», CE-MUJER, el Taller Público Silvano Lora, Ciudad Alternativa, CONAMUCA, CIPAF, el Centro de Estudios de Género de INTEC, el INSALUD, Educación Espejo o Oxfam destacaron :</a:t>
            </a:r>
          </a:p>
          <a:p>
            <a:pPr lvl="1"/>
            <a:r>
              <a:rPr lang="es-DO" sz="1400" i="1" dirty="0"/>
              <a:t>“la desigualdad de género, la discriminación y la violencia que de estas se derivan no pueden ser aceptadas en una sociedad democrática que aspire a promover el pleno desarrollo de todos los dominicanos y las dominicanas. No habrá cambio social ni cultural en esta materia si el sistema educativo no actúa de manera integral y decidida en la formación de las nuevas generaciones</a:t>
            </a:r>
            <a:r>
              <a:rPr lang="es-ES" sz="1400" i="1" dirty="0"/>
              <a:t>”</a:t>
            </a:r>
          </a:p>
        </p:txBody>
      </p:sp>
      <p:sp>
        <p:nvSpPr>
          <p:cNvPr id="21" name="Rectángulo 20">
            <a:extLst>
              <a:ext uri="{FF2B5EF4-FFF2-40B4-BE49-F238E27FC236}">
                <a16:creationId xmlns:a16="http://schemas.microsoft.com/office/drawing/2014/main" id="{4045B1F9-2F61-4775-94E5-B27ABED502B2}"/>
              </a:ext>
            </a:extLst>
          </p:cNvPr>
          <p:cNvSpPr/>
          <p:nvPr/>
        </p:nvSpPr>
        <p:spPr>
          <a:xfrm>
            <a:off x="455682" y="3240463"/>
            <a:ext cx="8543891" cy="954107"/>
          </a:xfrm>
          <a:prstGeom prst="rect">
            <a:avLst/>
          </a:prstGeom>
          <a:solidFill>
            <a:srgbClr val="ED595F">
              <a:alpha val="68000"/>
            </a:srgbClr>
          </a:solidFill>
        </p:spPr>
        <p:txBody>
          <a:bodyPr wrap="square">
            <a:spAutoFit/>
          </a:bodyPr>
          <a:lstStyle/>
          <a:p>
            <a:r>
              <a:rPr lang="es-DO" sz="1400" b="1" dirty="0">
                <a:latin typeface="+mj-lt"/>
                <a:ea typeface="Calibri" panose="020F0502020204030204" pitchFamily="34" charset="0"/>
                <a:cs typeface="Times New Roman" panose="02020603050405020304" pitchFamily="18" charset="0"/>
              </a:rPr>
              <a:t>Resolución no. 07-2019, del 27 de junio:</a:t>
            </a:r>
          </a:p>
          <a:p>
            <a:pPr marL="285750" indent="-285750">
              <a:buFont typeface="Arial" panose="020B0604020202020204" pitchFamily="34" charset="0"/>
              <a:buChar char="•"/>
            </a:pPr>
            <a:r>
              <a:rPr lang="es-DO" sz="1400" dirty="0">
                <a:latin typeface="+mj-lt"/>
              </a:rPr>
              <a:t>Incluye a las </a:t>
            </a:r>
            <a:r>
              <a:rPr lang="es-DO" sz="1400" b="1" dirty="0">
                <a:latin typeface="+mj-lt"/>
              </a:rPr>
              <a:t>iglesias</a:t>
            </a:r>
            <a:r>
              <a:rPr lang="es-DO" sz="1400" dirty="0">
                <a:latin typeface="+mj-lt"/>
              </a:rPr>
              <a:t> y a otras instituciones en la comisión asesora/decisora.</a:t>
            </a:r>
          </a:p>
          <a:p>
            <a:pPr marL="285750" indent="-285750">
              <a:buFont typeface="Arial" panose="020B0604020202020204" pitchFamily="34" charset="0"/>
              <a:buChar char="•"/>
            </a:pPr>
            <a:r>
              <a:rPr lang="es-DO" sz="1400" dirty="0">
                <a:latin typeface="+mj-lt"/>
                <a:ea typeface="Calibri" panose="020F0502020204030204" pitchFamily="34" charset="0"/>
                <a:cs typeface="Times New Roman" panose="02020603050405020304" pitchFamily="18" charset="0"/>
              </a:rPr>
              <a:t>Establece la necesidad de que los acuerdos se adopten por </a:t>
            </a:r>
            <a:r>
              <a:rPr lang="es-DO" sz="1400" b="1" dirty="0">
                <a:latin typeface="+mj-lt"/>
                <a:ea typeface="Calibri" panose="020F0502020204030204" pitchFamily="34" charset="0"/>
                <a:cs typeface="Times New Roman" panose="02020603050405020304" pitchFamily="18" charset="0"/>
              </a:rPr>
              <a:t>unanimidad.</a:t>
            </a:r>
          </a:p>
          <a:p>
            <a:pPr marL="285750" indent="-285750">
              <a:buFont typeface="Arial" panose="020B0604020202020204" pitchFamily="34" charset="0"/>
              <a:buChar char="•"/>
            </a:pPr>
            <a:r>
              <a:rPr lang="es-DO" sz="1400" b="1" dirty="0">
                <a:latin typeface="+mj-lt"/>
                <a:ea typeface="Calibri" panose="020F0502020204030204" pitchFamily="34" charset="0"/>
                <a:cs typeface="Times New Roman" panose="02020603050405020304" pitchFamily="18" charset="0"/>
              </a:rPr>
              <a:t>Se eliminan los plazos </a:t>
            </a:r>
            <a:r>
              <a:rPr lang="es-DO" sz="1400" dirty="0">
                <a:latin typeface="+mj-lt"/>
                <a:ea typeface="Calibri" panose="020F0502020204030204" pitchFamily="34" charset="0"/>
                <a:cs typeface="Times New Roman" panose="02020603050405020304" pitchFamily="18" charset="0"/>
              </a:rPr>
              <a:t>para adoptar la política.</a:t>
            </a:r>
            <a:endParaRPr lang="es-DO" sz="1400" dirty="0">
              <a:latin typeface="+mj-lt"/>
            </a:endParaRPr>
          </a:p>
        </p:txBody>
      </p:sp>
    </p:spTree>
    <p:extLst>
      <p:ext uri="{BB962C8B-B14F-4D97-AF65-F5344CB8AC3E}">
        <p14:creationId xmlns:p14="http://schemas.microsoft.com/office/powerpoint/2010/main" val="23421567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9" descr="Screen Shot 2019-04-24 at 6.11.26 PM.png">
            <a:extLst>
              <a:ext uri="{FF2B5EF4-FFF2-40B4-BE49-F238E27FC236}">
                <a16:creationId xmlns:a16="http://schemas.microsoft.com/office/drawing/2014/main" id="{D88DEEBF-6FED-432F-91FD-F80620F98B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8801"/>
          </a:xfrm>
          <a:prstGeom prst="rect">
            <a:avLst/>
          </a:prstGeom>
        </p:spPr>
      </p:pic>
      <p:pic>
        <p:nvPicPr>
          <p:cNvPr id="9"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11" name="Rectángulo 6">
            <a:extLst>
              <a:ext uri="{FF2B5EF4-FFF2-40B4-BE49-F238E27FC236}">
                <a16:creationId xmlns:a16="http://schemas.microsoft.com/office/drawing/2014/main" id="{898A1D25-BF65-4344-8848-7E2D4A994634}"/>
              </a:ext>
            </a:extLst>
          </p:cNvPr>
          <p:cNvSpPr/>
          <p:nvPr/>
        </p:nvSpPr>
        <p:spPr>
          <a:xfrm rot="5400000">
            <a:off x="4386203" y="-2767004"/>
            <a:ext cx="360742" cy="6562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DO" sz="1400" b="1" dirty="0">
                <a:solidFill>
                  <a:schemeClr val="tx1">
                    <a:lumMod val="50000"/>
                    <a:lumOff val="50000"/>
                  </a:schemeClr>
                </a:solidFill>
                <a:latin typeface="Arial" panose="020B0604020202020204" pitchFamily="34" charset="0"/>
                <a:cs typeface="Arial" panose="020B0604020202020204" pitchFamily="34" charset="0"/>
              </a:rPr>
              <a:t>IMPLEMENTAR LOS TEMAS TRANSVERSALES DEL CURRÍCULO</a:t>
            </a:r>
          </a:p>
        </p:txBody>
      </p:sp>
      <p:sp>
        <p:nvSpPr>
          <p:cNvPr id="2" name="Rectángulo 1">
            <a:extLst>
              <a:ext uri="{FF2B5EF4-FFF2-40B4-BE49-F238E27FC236}">
                <a16:creationId xmlns:a16="http://schemas.microsoft.com/office/drawing/2014/main" id="{854527CB-A11F-48E5-9B98-425813A095C6}"/>
              </a:ext>
            </a:extLst>
          </p:cNvPr>
          <p:cNvSpPr/>
          <p:nvPr/>
        </p:nvSpPr>
        <p:spPr>
          <a:xfrm>
            <a:off x="455680" y="723039"/>
            <a:ext cx="8543890" cy="338554"/>
          </a:xfrm>
          <a:prstGeom prst="rect">
            <a:avLst/>
          </a:prstGeom>
        </p:spPr>
        <p:txBody>
          <a:bodyPr wrap="square">
            <a:spAutoFit/>
          </a:bodyPr>
          <a:lstStyle/>
          <a:p>
            <a:pPr algn="just"/>
            <a:r>
              <a:rPr lang="es-DO" sz="1600" b="1" dirty="0">
                <a:solidFill>
                  <a:schemeClr val="tx2"/>
                </a:solidFill>
              </a:rPr>
              <a:t>Educación sexual y prevención del embarazo en la adolescencia</a:t>
            </a:r>
            <a:endParaRPr lang="es-ES" sz="1600" b="1" dirty="0">
              <a:solidFill>
                <a:schemeClr val="tx2"/>
              </a:solidFill>
            </a:endParaRPr>
          </a:p>
        </p:txBody>
      </p:sp>
      <p:sp>
        <p:nvSpPr>
          <p:cNvPr id="19" name="TextBox 3">
            <a:extLst>
              <a:ext uri="{FF2B5EF4-FFF2-40B4-BE49-F238E27FC236}">
                <a16:creationId xmlns:a16="http://schemas.microsoft.com/office/drawing/2014/main" id="{E7623026-664A-4A3A-BD30-D8254FFEEFA6}"/>
              </a:ext>
            </a:extLst>
          </p:cNvPr>
          <p:cNvSpPr txBox="1"/>
          <p:nvPr/>
        </p:nvSpPr>
        <p:spPr>
          <a:xfrm>
            <a:off x="653145" y="115581"/>
            <a:ext cx="398041" cy="523220"/>
          </a:xfrm>
          <a:prstGeom prst="rect">
            <a:avLst/>
          </a:prstGeom>
          <a:noFill/>
        </p:spPr>
        <p:txBody>
          <a:bodyPr wrap="none" rtlCol="0">
            <a:spAutoFit/>
          </a:bodyPr>
          <a:lstStyle/>
          <a:p>
            <a:r>
              <a:rPr lang="en-US" sz="2800" b="1" dirty="0">
                <a:solidFill>
                  <a:schemeClr val="bg1"/>
                </a:solidFill>
                <a:latin typeface="Gill Sans"/>
                <a:cs typeface="Gill Sans"/>
              </a:rPr>
              <a:t>6</a:t>
            </a:r>
          </a:p>
        </p:txBody>
      </p:sp>
      <p:sp>
        <p:nvSpPr>
          <p:cNvPr id="3" name="Marcador de número de diapositiva 2"/>
          <p:cNvSpPr>
            <a:spLocks noGrp="1"/>
          </p:cNvSpPr>
          <p:nvPr>
            <p:ph type="sldNum" sz="quarter" idx="12"/>
          </p:nvPr>
        </p:nvSpPr>
        <p:spPr>
          <a:xfrm>
            <a:off x="6553200" y="4636640"/>
            <a:ext cx="2133600" cy="273844"/>
          </a:xfrm>
        </p:spPr>
        <p:txBody>
          <a:bodyPr/>
          <a:lstStyle/>
          <a:p>
            <a:fld id="{A4124D19-2283-FC49-A358-736FA83B63DF}" type="slidenum">
              <a:rPr lang="en-US" smtClean="0"/>
              <a:t>46</a:t>
            </a:fld>
            <a:endParaRPr lang="en-US"/>
          </a:p>
        </p:txBody>
      </p:sp>
      <p:sp>
        <p:nvSpPr>
          <p:cNvPr id="7" name="Rectángulo 6">
            <a:extLst>
              <a:ext uri="{FF2B5EF4-FFF2-40B4-BE49-F238E27FC236}">
                <a16:creationId xmlns:a16="http://schemas.microsoft.com/office/drawing/2014/main" id="{4B7DB451-8B2D-4B1A-92E8-0905A025B62B}"/>
              </a:ext>
            </a:extLst>
          </p:cNvPr>
          <p:cNvSpPr/>
          <p:nvPr/>
        </p:nvSpPr>
        <p:spPr>
          <a:xfrm>
            <a:off x="455679" y="1107131"/>
            <a:ext cx="8543891" cy="3046988"/>
          </a:xfrm>
          <a:prstGeom prst="rect">
            <a:avLst/>
          </a:prstGeom>
          <a:noFill/>
        </p:spPr>
        <p:txBody>
          <a:bodyPr wrap="square">
            <a:spAutoFit/>
          </a:bodyPr>
          <a:lstStyle/>
          <a:p>
            <a:pPr marL="285750" indent="-285750">
              <a:buFont typeface="Arial" panose="020B0604020202020204" pitchFamily="34" charset="0"/>
              <a:buChar char="•"/>
            </a:pPr>
            <a:r>
              <a:rPr lang="es-DO" sz="1600" dirty="0">
                <a:latin typeface="+mj-lt"/>
                <a:ea typeface="Calibri" panose="020F0502020204030204" pitchFamily="34" charset="0"/>
                <a:cs typeface="Times New Roman" panose="02020603050405020304" pitchFamily="18" charset="0"/>
              </a:rPr>
              <a:t>El MINERD realizó en febrero del 2019 el lanzamiento del </a:t>
            </a:r>
            <a:r>
              <a:rPr lang="es-DO" sz="1600" b="1" dirty="0">
                <a:latin typeface="+mj-lt"/>
                <a:ea typeface="Calibri" panose="020F0502020204030204" pitchFamily="34" charset="0"/>
                <a:cs typeface="Times New Roman" panose="02020603050405020304" pitchFamily="18" charset="0"/>
              </a:rPr>
              <a:t>Programa de prevención del embarazo en la adolescencia y de apoyo psicosocial y pedagógico de adolescentes en condición de embarazo, maternidad y paternidad en centros educativos y sus protocolos</a:t>
            </a:r>
            <a:r>
              <a:rPr lang="es-DO" sz="1600" dirty="0">
                <a:latin typeface="+mj-lt"/>
                <a:ea typeface="Calibri" panose="020F0502020204030204" pitchFamily="34" charset="0"/>
                <a:cs typeface="Times New Roman" panose="02020603050405020304" pitchFamily="18" charset="0"/>
              </a:rPr>
              <a:t>. </a:t>
            </a:r>
          </a:p>
          <a:p>
            <a:endParaRPr lang="es-DO" sz="1600" dirty="0">
              <a:latin typeface="+mj-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s-DO" sz="1600" dirty="0">
                <a:latin typeface="+mj-lt"/>
                <a:ea typeface="Calibri" panose="020F0502020204030204" pitchFamily="34" charset="0"/>
                <a:cs typeface="Times New Roman" panose="02020603050405020304" pitchFamily="18" charset="0"/>
              </a:rPr>
              <a:t>A partir del mes de marzo se puso en marcha </a:t>
            </a:r>
            <a:r>
              <a:rPr lang="es-DO" sz="1600" b="1" dirty="0">
                <a:latin typeface="+mj-lt"/>
                <a:ea typeface="Calibri" panose="020F0502020204030204" pitchFamily="34" charset="0"/>
                <a:cs typeface="Times New Roman" panose="02020603050405020304" pitchFamily="18" charset="0"/>
              </a:rPr>
              <a:t>la implementación del Piloto del Programa de prevención del embarazo en la Regional 04 de San Cristóbal: </a:t>
            </a:r>
          </a:p>
          <a:p>
            <a:pPr marL="742950" lvl="1" indent="-285750">
              <a:buFont typeface="Arial" panose="020B0604020202020204" pitchFamily="34" charset="0"/>
              <a:buChar char="•"/>
            </a:pPr>
            <a:r>
              <a:rPr lang="es-DO" sz="1600" dirty="0">
                <a:latin typeface="+mj-lt"/>
                <a:ea typeface="Calibri" panose="020F0502020204030204" pitchFamily="34" charset="0"/>
                <a:cs typeface="Times New Roman" panose="02020603050405020304" pitchFamily="18" charset="0"/>
              </a:rPr>
              <a:t>Capacitación de 100 orientadores y psicólogos. </a:t>
            </a:r>
          </a:p>
          <a:p>
            <a:pPr marL="742950" lvl="1" indent="-285750">
              <a:buFont typeface="Arial" panose="020B0604020202020204" pitchFamily="34" charset="0"/>
              <a:buChar char="•"/>
            </a:pPr>
            <a:r>
              <a:rPr lang="es-DO" sz="1600" dirty="0">
                <a:latin typeface="+mj-lt"/>
                <a:ea typeface="Calibri" panose="020F0502020204030204" pitchFamily="34" charset="0"/>
                <a:cs typeface="Times New Roman" panose="02020603050405020304" pitchFamily="18" charset="0"/>
              </a:rPr>
              <a:t>Realización de talleres y campamentos sobre la estrategia de liderazgo, valores y sexualidad para apoyar la prevención de embarazo en la adolescencia para 300 estudiantes de la Regional. </a:t>
            </a:r>
          </a:p>
          <a:p>
            <a:pPr marL="742950" lvl="1" indent="-285750">
              <a:buFont typeface="Arial" panose="020B0604020202020204" pitchFamily="34" charset="0"/>
              <a:buChar char="•"/>
            </a:pPr>
            <a:r>
              <a:rPr lang="es-DO" sz="1600" dirty="0">
                <a:latin typeface="+mj-lt"/>
                <a:ea typeface="Calibri" panose="020F0502020204030204" pitchFamily="34" charset="0"/>
                <a:cs typeface="Times New Roman" panose="02020603050405020304" pitchFamily="18" charset="0"/>
              </a:rPr>
              <a:t>Diseño e impresión de manuales formativos sobre educación sexual integral y cultura de paz.</a:t>
            </a:r>
            <a:endParaRPr lang="es-DO" sz="1600" dirty="0">
              <a:latin typeface="+mj-lt"/>
            </a:endParaRPr>
          </a:p>
        </p:txBody>
      </p:sp>
    </p:spTree>
    <p:extLst>
      <p:ext uri="{BB962C8B-B14F-4D97-AF65-F5344CB8AC3E}">
        <p14:creationId xmlns:p14="http://schemas.microsoft.com/office/powerpoint/2010/main" val="8892331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9" descr="Screen Shot 2019-04-24 at 6.11.26 PM.png">
            <a:extLst>
              <a:ext uri="{FF2B5EF4-FFF2-40B4-BE49-F238E27FC236}">
                <a16:creationId xmlns:a16="http://schemas.microsoft.com/office/drawing/2014/main" id="{D88DEEBF-6FED-432F-91FD-F80620F98B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8801"/>
          </a:xfrm>
          <a:prstGeom prst="rect">
            <a:avLst/>
          </a:prstGeom>
        </p:spPr>
      </p:pic>
      <p:pic>
        <p:nvPicPr>
          <p:cNvPr id="9"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11" name="Rectángulo 6">
            <a:extLst>
              <a:ext uri="{FF2B5EF4-FFF2-40B4-BE49-F238E27FC236}">
                <a16:creationId xmlns:a16="http://schemas.microsoft.com/office/drawing/2014/main" id="{898A1D25-BF65-4344-8848-7E2D4A994634}"/>
              </a:ext>
            </a:extLst>
          </p:cNvPr>
          <p:cNvSpPr/>
          <p:nvPr/>
        </p:nvSpPr>
        <p:spPr>
          <a:xfrm rot="5400000">
            <a:off x="4386203" y="-2767004"/>
            <a:ext cx="360742" cy="6562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DO" sz="1400" b="1" dirty="0">
                <a:solidFill>
                  <a:schemeClr val="tx1">
                    <a:lumMod val="50000"/>
                    <a:lumOff val="50000"/>
                  </a:schemeClr>
                </a:solidFill>
                <a:latin typeface="Arial" panose="020B0604020202020204" pitchFamily="34" charset="0"/>
                <a:cs typeface="Arial" panose="020B0604020202020204" pitchFamily="34" charset="0"/>
              </a:rPr>
              <a:t>IMPLEMENTAR LOS TEMAS TRANSVERSALES DEL CURRÍCULO</a:t>
            </a:r>
          </a:p>
        </p:txBody>
      </p:sp>
      <p:sp>
        <p:nvSpPr>
          <p:cNvPr id="2" name="Rectángulo 1">
            <a:extLst>
              <a:ext uri="{FF2B5EF4-FFF2-40B4-BE49-F238E27FC236}">
                <a16:creationId xmlns:a16="http://schemas.microsoft.com/office/drawing/2014/main" id="{854527CB-A11F-48E5-9B98-425813A095C6}"/>
              </a:ext>
            </a:extLst>
          </p:cNvPr>
          <p:cNvSpPr/>
          <p:nvPr/>
        </p:nvSpPr>
        <p:spPr>
          <a:xfrm>
            <a:off x="455680" y="624426"/>
            <a:ext cx="8543890" cy="338554"/>
          </a:xfrm>
          <a:prstGeom prst="rect">
            <a:avLst/>
          </a:prstGeom>
        </p:spPr>
        <p:txBody>
          <a:bodyPr wrap="square">
            <a:spAutoFit/>
          </a:bodyPr>
          <a:lstStyle/>
          <a:p>
            <a:pPr algn="just"/>
            <a:r>
              <a:rPr lang="es-ES" sz="1600" b="1" dirty="0">
                <a:solidFill>
                  <a:schemeClr val="tx2"/>
                </a:solidFill>
              </a:rPr>
              <a:t>Debate sobre la enseñanza laica</a:t>
            </a:r>
          </a:p>
        </p:txBody>
      </p:sp>
      <p:sp>
        <p:nvSpPr>
          <p:cNvPr id="19" name="TextBox 3">
            <a:extLst>
              <a:ext uri="{FF2B5EF4-FFF2-40B4-BE49-F238E27FC236}">
                <a16:creationId xmlns:a16="http://schemas.microsoft.com/office/drawing/2014/main" id="{E7623026-664A-4A3A-BD30-D8254FFEEFA6}"/>
              </a:ext>
            </a:extLst>
          </p:cNvPr>
          <p:cNvSpPr txBox="1"/>
          <p:nvPr/>
        </p:nvSpPr>
        <p:spPr>
          <a:xfrm>
            <a:off x="653145" y="115581"/>
            <a:ext cx="398041" cy="523220"/>
          </a:xfrm>
          <a:prstGeom prst="rect">
            <a:avLst/>
          </a:prstGeom>
          <a:noFill/>
        </p:spPr>
        <p:txBody>
          <a:bodyPr wrap="none" rtlCol="0">
            <a:spAutoFit/>
          </a:bodyPr>
          <a:lstStyle/>
          <a:p>
            <a:r>
              <a:rPr lang="en-US" sz="2800" b="1" dirty="0">
                <a:solidFill>
                  <a:schemeClr val="bg1"/>
                </a:solidFill>
                <a:latin typeface="Gill Sans"/>
                <a:cs typeface="Gill Sans"/>
              </a:rPr>
              <a:t>6</a:t>
            </a:r>
          </a:p>
        </p:txBody>
      </p:sp>
      <p:sp>
        <p:nvSpPr>
          <p:cNvPr id="3" name="Marcador de número de diapositiva 2"/>
          <p:cNvSpPr>
            <a:spLocks noGrp="1"/>
          </p:cNvSpPr>
          <p:nvPr>
            <p:ph type="sldNum" sz="quarter" idx="12"/>
          </p:nvPr>
        </p:nvSpPr>
        <p:spPr>
          <a:xfrm>
            <a:off x="6553200" y="4636640"/>
            <a:ext cx="2133600" cy="273844"/>
          </a:xfrm>
        </p:spPr>
        <p:txBody>
          <a:bodyPr/>
          <a:lstStyle/>
          <a:p>
            <a:fld id="{A4124D19-2283-FC49-A358-736FA83B63DF}" type="slidenum">
              <a:rPr lang="en-US" smtClean="0"/>
              <a:t>47</a:t>
            </a:fld>
            <a:endParaRPr lang="en-US"/>
          </a:p>
        </p:txBody>
      </p:sp>
      <p:sp>
        <p:nvSpPr>
          <p:cNvPr id="7" name="Rectángulo 6">
            <a:extLst>
              <a:ext uri="{FF2B5EF4-FFF2-40B4-BE49-F238E27FC236}">
                <a16:creationId xmlns:a16="http://schemas.microsoft.com/office/drawing/2014/main" id="{4B7DB451-8B2D-4B1A-92E8-0905A025B62B}"/>
              </a:ext>
            </a:extLst>
          </p:cNvPr>
          <p:cNvSpPr/>
          <p:nvPr/>
        </p:nvSpPr>
        <p:spPr>
          <a:xfrm>
            <a:off x="455679" y="938557"/>
            <a:ext cx="8543891" cy="1015663"/>
          </a:xfrm>
          <a:prstGeom prst="rect">
            <a:avLst/>
          </a:prstGeom>
          <a:solidFill>
            <a:schemeClr val="accent3">
              <a:lumMod val="40000"/>
              <a:lumOff val="60000"/>
            </a:schemeClr>
          </a:solidFill>
        </p:spPr>
        <p:txBody>
          <a:bodyPr wrap="square">
            <a:spAutoFit/>
          </a:bodyPr>
          <a:lstStyle/>
          <a:p>
            <a:r>
              <a:rPr lang="es-ES" sz="1500" b="1" dirty="0"/>
              <a:t>Resolución de la Cámara de Diputados:</a:t>
            </a:r>
          </a:p>
          <a:p>
            <a:pPr marL="285750" indent="-285750">
              <a:buFont typeface="Arial" panose="020B0604020202020204" pitchFamily="34" charset="0"/>
              <a:buChar char="•"/>
            </a:pPr>
            <a:r>
              <a:rPr lang="es-ES" sz="1500" dirty="0"/>
              <a:t>El 6 de junio de 2019 la Cámara de Diputados aprobó una resolución que exige al Ministerio de Educación dar cumplimiento de la Ley No.44-00, que establece la obligación de la lectura e instrucción de la biblia en las escuelas públicas y privadas del país. </a:t>
            </a:r>
            <a:endParaRPr lang="es-DO" sz="1500" b="1" dirty="0">
              <a:latin typeface="+mj-lt"/>
            </a:endParaRPr>
          </a:p>
        </p:txBody>
      </p:sp>
      <p:sp>
        <p:nvSpPr>
          <p:cNvPr id="20" name="Rectángulo 19">
            <a:extLst>
              <a:ext uri="{FF2B5EF4-FFF2-40B4-BE49-F238E27FC236}">
                <a16:creationId xmlns:a16="http://schemas.microsoft.com/office/drawing/2014/main" id="{8704B38D-83B9-4EC2-8795-AABBC7BF067B}"/>
              </a:ext>
            </a:extLst>
          </p:cNvPr>
          <p:cNvSpPr/>
          <p:nvPr/>
        </p:nvSpPr>
        <p:spPr>
          <a:xfrm>
            <a:off x="455678" y="2064703"/>
            <a:ext cx="8543891" cy="1938992"/>
          </a:xfrm>
          <a:prstGeom prst="rect">
            <a:avLst/>
          </a:prstGeom>
          <a:solidFill>
            <a:srgbClr val="EDED8B"/>
          </a:solidFill>
        </p:spPr>
        <p:txBody>
          <a:bodyPr wrap="square">
            <a:spAutoFit/>
          </a:bodyPr>
          <a:lstStyle/>
          <a:p>
            <a:r>
              <a:rPr lang="es-DO" sz="1500" b="1" dirty="0">
                <a:ea typeface="Calibri" panose="020F0502020204030204" pitchFamily="34" charset="0"/>
                <a:cs typeface="Times New Roman" panose="02020603050405020304" pitchFamily="18" charset="0"/>
              </a:rPr>
              <a:t>Reacción del MINERD:</a:t>
            </a:r>
          </a:p>
          <a:p>
            <a:pPr marL="285750" indent="-285750">
              <a:buFont typeface="Arial" panose="020B0604020202020204" pitchFamily="34" charset="0"/>
              <a:buChar char="•"/>
            </a:pPr>
            <a:r>
              <a:rPr lang="es-DO" sz="1500" b="1" dirty="0"/>
              <a:t>Director de Currículo: “</a:t>
            </a:r>
            <a:r>
              <a:rPr lang="es-DO" sz="1500" i="1" dirty="0"/>
              <a:t>El Ministerio de Educación no se acogerá a la resolución que aprobaron los diputados que le exige cumplir la Ley No.44-00, que establece la obligación de la lectura e instrucción de la Biblia en las escuelas públicas y privadas del país, porque la Constitución establece la libertad de culto y, por tanto, no deben imponer una orientación religiosa”. </a:t>
            </a:r>
          </a:p>
          <a:p>
            <a:pPr marL="285750" indent="-285750">
              <a:buFont typeface="Arial" panose="020B0604020202020204" pitchFamily="34" charset="0"/>
              <a:buChar char="•"/>
            </a:pPr>
            <a:r>
              <a:rPr lang="es-DO" sz="1500" b="1" dirty="0"/>
              <a:t>Ministro de Educación</a:t>
            </a:r>
            <a:r>
              <a:rPr lang="es-DO" sz="1500" i="1" dirty="0"/>
              <a:t>: “La lectura de la Biblia no se puede imponer de manera obligatoria en las escuelas. (…) Eso es totalmente absurdo, pues ese es un derecho voluntario que le asiste a cada ser humano y a cada familia, pues cada uno va a la iglesia cuando siente la necesidad de ir”</a:t>
            </a:r>
          </a:p>
        </p:txBody>
      </p:sp>
    </p:spTree>
    <p:extLst>
      <p:ext uri="{BB962C8B-B14F-4D97-AF65-F5344CB8AC3E}">
        <p14:creationId xmlns:p14="http://schemas.microsoft.com/office/powerpoint/2010/main" val="8544451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9-04-24 at 6.11.26 PM.png">
            <a:extLst>
              <a:ext uri="{FF2B5EF4-FFF2-40B4-BE49-F238E27FC236}">
                <a16:creationId xmlns:a16="http://schemas.microsoft.com/office/drawing/2014/main" id="{A54AA800-1348-4FB9-91E2-57E0402066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7153"/>
          </a:xfrm>
          <a:prstGeom prst="rect">
            <a:avLst/>
          </a:prstGeom>
        </p:spPr>
      </p:pic>
      <p:sp>
        <p:nvSpPr>
          <p:cNvPr id="11" name="TextBox 3">
            <a:extLst>
              <a:ext uri="{FF2B5EF4-FFF2-40B4-BE49-F238E27FC236}">
                <a16:creationId xmlns:a16="http://schemas.microsoft.com/office/drawing/2014/main" id="{8BE5FF07-59CA-4435-858B-265FFD9C6040}"/>
              </a:ext>
            </a:extLst>
          </p:cNvPr>
          <p:cNvSpPr txBox="1"/>
          <p:nvPr/>
        </p:nvSpPr>
        <p:spPr>
          <a:xfrm>
            <a:off x="653145" y="115581"/>
            <a:ext cx="398041" cy="523220"/>
          </a:xfrm>
          <a:prstGeom prst="rect">
            <a:avLst/>
          </a:prstGeom>
          <a:noFill/>
        </p:spPr>
        <p:txBody>
          <a:bodyPr wrap="none" rtlCol="0">
            <a:spAutoFit/>
          </a:bodyPr>
          <a:lstStyle/>
          <a:p>
            <a:r>
              <a:rPr lang="en-US" sz="2800" b="1" dirty="0">
                <a:solidFill>
                  <a:schemeClr val="bg1"/>
                </a:solidFill>
                <a:latin typeface="Gill Sans"/>
                <a:cs typeface="Gill Sans"/>
              </a:rPr>
              <a:t>6</a:t>
            </a:r>
          </a:p>
        </p:txBody>
      </p:sp>
      <p:sp>
        <p:nvSpPr>
          <p:cNvPr id="6" name="Rectángulo 6">
            <a:extLst>
              <a:ext uri="{FF2B5EF4-FFF2-40B4-BE49-F238E27FC236}">
                <a16:creationId xmlns:a16="http://schemas.microsoft.com/office/drawing/2014/main" id="{898A1D25-BF65-4344-8848-7E2D4A994634}"/>
              </a:ext>
            </a:extLst>
          </p:cNvPr>
          <p:cNvSpPr/>
          <p:nvPr/>
        </p:nvSpPr>
        <p:spPr>
          <a:xfrm rot="5400000">
            <a:off x="3765819" y="-2095059"/>
            <a:ext cx="299180" cy="52323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DO" sz="1400" b="1" dirty="0">
                <a:solidFill>
                  <a:schemeClr val="tx1">
                    <a:lumMod val="50000"/>
                    <a:lumOff val="50000"/>
                  </a:schemeClr>
                </a:solidFill>
                <a:latin typeface="Arial" panose="020B0604020202020204" pitchFamily="34" charset="0"/>
                <a:cs typeface="Arial" panose="020B0604020202020204" pitchFamily="34" charset="0"/>
              </a:rPr>
              <a:t>EVALUACIÓN DE LOS APRENDIZAJES</a:t>
            </a:r>
          </a:p>
        </p:txBody>
      </p:sp>
      <p:graphicFrame>
        <p:nvGraphicFramePr>
          <p:cNvPr id="7" name="Tabla 1">
            <a:extLst>
              <a:ext uri="{FF2B5EF4-FFF2-40B4-BE49-F238E27FC236}">
                <a16:creationId xmlns:a16="http://schemas.microsoft.com/office/drawing/2014/main" id="{ED52E612-1D18-4808-8F68-2029D7D13B82}"/>
              </a:ext>
            </a:extLst>
          </p:cNvPr>
          <p:cNvGraphicFramePr>
            <a:graphicFrameLocks noGrp="1"/>
          </p:cNvGraphicFramePr>
          <p:nvPr>
            <p:extLst>
              <p:ext uri="{D42A27DB-BD31-4B8C-83A1-F6EECF244321}">
                <p14:modId xmlns:p14="http://schemas.microsoft.com/office/powerpoint/2010/main" val="2331320780"/>
              </p:ext>
            </p:extLst>
          </p:nvPr>
        </p:nvGraphicFramePr>
        <p:xfrm>
          <a:off x="768083" y="810894"/>
          <a:ext cx="8028635" cy="3970624"/>
        </p:xfrm>
        <a:graphic>
          <a:graphicData uri="http://schemas.openxmlformats.org/drawingml/2006/table">
            <a:tbl>
              <a:tblPr firstRow="1" bandRow="1">
                <a:tableStyleId>{93296810-A885-4BE3-A3E7-6D5BEEA58F35}</a:tableStyleId>
              </a:tblPr>
              <a:tblGrid>
                <a:gridCol w="459462">
                  <a:extLst>
                    <a:ext uri="{9D8B030D-6E8A-4147-A177-3AD203B41FA5}">
                      <a16:colId xmlns:a16="http://schemas.microsoft.com/office/drawing/2014/main" val="3084327813"/>
                    </a:ext>
                  </a:extLst>
                </a:gridCol>
                <a:gridCol w="4504425">
                  <a:extLst>
                    <a:ext uri="{9D8B030D-6E8A-4147-A177-3AD203B41FA5}">
                      <a16:colId xmlns:a16="http://schemas.microsoft.com/office/drawing/2014/main" val="2425493854"/>
                    </a:ext>
                  </a:extLst>
                </a:gridCol>
                <a:gridCol w="798684">
                  <a:extLst>
                    <a:ext uri="{9D8B030D-6E8A-4147-A177-3AD203B41FA5}">
                      <a16:colId xmlns:a16="http://schemas.microsoft.com/office/drawing/2014/main" val="888771253"/>
                    </a:ext>
                  </a:extLst>
                </a:gridCol>
                <a:gridCol w="799787">
                  <a:extLst>
                    <a:ext uri="{9D8B030D-6E8A-4147-A177-3AD203B41FA5}">
                      <a16:colId xmlns:a16="http://schemas.microsoft.com/office/drawing/2014/main" val="4073246773"/>
                    </a:ext>
                  </a:extLst>
                </a:gridCol>
                <a:gridCol w="722698">
                  <a:extLst>
                    <a:ext uri="{9D8B030D-6E8A-4147-A177-3AD203B41FA5}">
                      <a16:colId xmlns:a16="http://schemas.microsoft.com/office/drawing/2014/main" val="3959084445"/>
                    </a:ext>
                  </a:extLst>
                </a:gridCol>
                <a:gridCol w="743579">
                  <a:extLst>
                    <a:ext uri="{9D8B030D-6E8A-4147-A177-3AD203B41FA5}">
                      <a16:colId xmlns:a16="http://schemas.microsoft.com/office/drawing/2014/main" val="2441518381"/>
                    </a:ext>
                  </a:extLst>
                </a:gridCol>
              </a:tblGrid>
              <a:tr h="483261">
                <a:tc gridSpan="2">
                  <a:txBody>
                    <a:bodyPr/>
                    <a:lstStyle/>
                    <a:p>
                      <a:r>
                        <a:rPr lang="es-ES" sz="1600" dirty="0"/>
                        <a:t>Evaluaciones realizadas en el cuatrienio</a:t>
                      </a:r>
                      <a:endParaRPr lang="es-DO" sz="1600" dirty="0"/>
                    </a:p>
                  </a:txBody>
                  <a:tcPr>
                    <a:lnB w="12700" cap="flat" cmpd="sng" algn="ctr">
                      <a:solidFill>
                        <a:schemeClr val="accent3">
                          <a:lumMod val="60000"/>
                          <a:lumOff val="40000"/>
                        </a:schemeClr>
                      </a:solidFill>
                      <a:prstDash val="solid"/>
                      <a:round/>
                      <a:headEnd type="none" w="med" len="med"/>
                      <a:tailEnd type="none" w="med" len="med"/>
                    </a:lnB>
                    <a:solidFill>
                      <a:srgbClr val="548235"/>
                    </a:solidFill>
                  </a:tcPr>
                </a:tc>
                <a:tc hMerge="1">
                  <a:txBody>
                    <a:bodyPr/>
                    <a:lstStyle/>
                    <a:p>
                      <a:endParaRPr lang="es-DO" dirty="0"/>
                    </a:p>
                  </a:txBody>
                  <a:tcPr>
                    <a:solidFill>
                      <a:srgbClr val="548235"/>
                    </a:solidFill>
                  </a:tcPr>
                </a:tc>
                <a:tc>
                  <a:txBody>
                    <a:bodyPr/>
                    <a:lstStyle/>
                    <a:p>
                      <a:pPr algn="ctr"/>
                      <a:r>
                        <a:rPr lang="es-ES" sz="1600" dirty="0"/>
                        <a:t>2016</a:t>
                      </a:r>
                      <a:endParaRPr lang="es-DO" sz="1600" dirty="0"/>
                    </a:p>
                  </a:txBody>
                  <a:tcPr>
                    <a:lnB w="12700" cap="flat" cmpd="sng" algn="ctr">
                      <a:solidFill>
                        <a:schemeClr val="accent3">
                          <a:lumMod val="60000"/>
                          <a:lumOff val="40000"/>
                        </a:schemeClr>
                      </a:solidFill>
                      <a:prstDash val="solid"/>
                      <a:round/>
                      <a:headEnd type="none" w="med" len="med"/>
                      <a:tailEnd type="none" w="med" len="med"/>
                    </a:lnB>
                    <a:solidFill>
                      <a:srgbClr val="548235"/>
                    </a:solidFill>
                  </a:tcPr>
                </a:tc>
                <a:tc>
                  <a:txBody>
                    <a:bodyPr/>
                    <a:lstStyle/>
                    <a:p>
                      <a:pPr algn="ctr"/>
                      <a:r>
                        <a:rPr lang="es-ES" sz="1600" dirty="0"/>
                        <a:t>2017</a:t>
                      </a:r>
                      <a:endParaRPr lang="es-DO" sz="1600" dirty="0"/>
                    </a:p>
                  </a:txBody>
                  <a:tcPr>
                    <a:lnB w="12700" cap="flat" cmpd="sng" algn="ctr">
                      <a:solidFill>
                        <a:schemeClr val="accent3">
                          <a:lumMod val="60000"/>
                          <a:lumOff val="40000"/>
                        </a:schemeClr>
                      </a:solidFill>
                      <a:prstDash val="solid"/>
                      <a:round/>
                      <a:headEnd type="none" w="med" len="med"/>
                      <a:tailEnd type="none" w="med" len="med"/>
                    </a:lnB>
                    <a:solidFill>
                      <a:srgbClr val="548235"/>
                    </a:solidFill>
                  </a:tcPr>
                </a:tc>
                <a:tc>
                  <a:txBody>
                    <a:bodyPr/>
                    <a:lstStyle/>
                    <a:p>
                      <a:pPr algn="ctr"/>
                      <a:r>
                        <a:rPr lang="es-ES" sz="1600" dirty="0"/>
                        <a:t>2018</a:t>
                      </a:r>
                      <a:endParaRPr lang="es-DO" sz="1600" dirty="0"/>
                    </a:p>
                  </a:txBody>
                  <a:tcPr>
                    <a:lnB w="12700" cap="flat" cmpd="sng" algn="ctr">
                      <a:solidFill>
                        <a:schemeClr val="accent3">
                          <a:lumMod val="60000"/>
                          <a:lumOff val="40000"/>
                        </a:schemeClr>
                      </a:solidFill>
                      <a:prstDash val="solid"/>
                      <a:round/>
                      <a:headEnd type="none" w="med" len="med"/>
                      <a:tailEnd type="none" w="med" len="med"/>
                    </a:lnB>
                    <a:solidFill>
                      <a:srgbClr val="548235"/>
                    </a:solidFill>
                  </a:tcPr>
                </a:tc>
                <a:tc>
                  <a:txBody>
                    <a:bodyPr/>
                    <a:lstStyle/>
                    <a:p>
                      <a:pPr algn="ctr"/>
                      <a:r>
                        <a:rPr lang="es-ES" sz="1600" dirty="0"/>
                        <a:t>2019</a:t>
                      </a:r>
                      <a:endParaRPr lang="es-DO" sz="1600" dirty="0"/>
                    </a:p>
                  </a:txBody>
                  <a:tcPr>
                    <a:lnB w="12700" cap="flat" cmpd="sng" algn="ctr">
                      <a:solidFill>
                        <a:schemeClr val="accent3">
                          <a:lumMod val="60000"/>
                          <a:lumOff val="40000"/>
                        </a:schemeClr>
                      </a:solidFill>
                      <a:prstDash val="solid"/>
                      <a:round/>
                      <a:headEnd type="none" w="med" len="med"/>
                      <a:tailEnd type="none" w="med" len="med"/>
                    </a:lnB>
                    <a:solidFill>
                      <a:srgbClr val="548235"/>
                    </a:solidFill>
                  </a:tcPr>
                </a:tc>
                <a:extLst>
                  <a:ext uri="{0D108BD9-81ED-4DB2-BD59-A6C34878D82A}">
                    <a16:rowId xmlns:a16="http://schemas.microsoft.com/office/drawing/2014/main" val="973798325"/>
                  </a:ext>
                </a:extLst>
              </a:tr>
              <a:tr h="342467">
                <a:tc rowSpan="4">
                  <a:txBody>
                    <a:bodyPr/>
                    <a:lstStyle/>
                    <a:p>
                      <a:pPr algn="ctr"/>
                      <a:r>
                        <a:rPr lang="es-ES" sz="1600" b="1" dirty="0"/>
                        <a:t>Nacionales</a:t>
                      </a:r>
                      <a:endParaRPr lang="es-DO" sz="1600" b="1" dirty="0"/>
                    </a:p>
                  </a:txBody>
                  <a:tcPr vert="vert270">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noFill/>
                  </a:tcPr>
                </a:tc>
                <a:tc>
                  <a:txBody>
                    <a:bodyPr/>
                    <a:lstStyle/>
                    <a:p>
                      <a:pPr>
                        <a:lnSpc>
                          <a:spcPts val="1400"/>
                        </a:lnSpc>
                      </a:pPr>
                      <a:r>
                        <a:rPr lang="es-DO" sz="1600" kern="1200" dirty="0">
                          <a:solidFill>
                            <a:schemeClr val="dk1"/>
                          </a:solidFill>
                          <a:effectLst/>
                          <a:latin typeface="+mn-lt"/>
                          <a:ea typeface="+mn-ea"/>
                          <a:cs typeface="+mn-cs"/>
                        </a:rPr>
                        <a:t>Diagnóstica de 3º de Primaria</a:t>
                      </a:r>
                      <a:endParaRPr lang="es-DO" sz="1600" dirty="0"/>
                    </a:p>
                  </a:txBody>
                  <a:tcPr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noFill/>
                  </a:tcPr>
                </a:tc>
                <a:tc>
                  <a:txBody>
                    <a:bodyPr/>
                    <a:lstStyle/>
                    <a:p>
                      <a:pPr algn="ctr">
                        <a:lnSpc>
                          <a:spcPts val="1400"/>
                        </a:lnSpc>
                      </a:pPr>
                      <a:r>
                        <a:rPr lang="es-ES" sz="1400" dirty="0"/>
                        <a:t>Piloto</a:t>
                      </a:r>
                      <a:endParaRPr lang="es-DO" sz="1400" dirty="0"/>
                    </a:p>
                  </a:txBody>
                  <a:tcPr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3">
                        <a:lumMod val="20000"/>
                        <a:lumOff val="80000"/>
                      </a:schemeClr>
                    </a:solidFill>
                  </a:tcPr>
                </a:tc>
                <a:tc>
                  <a:txBody>
                    <a:bodyPr/>
                    <a:lstStyle/>
                    <a:p>
                      <a:pPr algn="ctr">
                        <a:lnSpc>
                          <a:spcPts val="1400"/>
                        </a:lnSpc>
                      </a:pPr>
                      <a:r>
                        <a:rPr lang="es-ES" sz="1400" dirty="0"/>
                        <a:t>Prueba</a:t>
                      </a:r>
                      <a:endParaRPr lang="es-DO" sz="1400" dirty="0"/>
                    </a:p>
                  </a:txBody>
                  <a:tcPr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chemeClr val="accent6">
                        <a:lumMod val="60000"/>
                        <a:lumOff val="40000"/>
                      </a:schemeClr>
                    </a:solidFill>
                  </a:tcPr>
                </a:tc>
                <a:tc>
                  <a:txBody>
                    <a:bodyPr/>
                    <a:lstStyle/>
                    <a:p>
                      <a:pPr algn="ctr">
                        <a:lnSpc>
                          <a:spcPts val="1400"/>
                        </a:lnSpc>
                      </a:pPr>
                      <a:endParaRPr lang="es-DO" sz="1400" dirty="0"/>
                    </a:p>
                  </a:txBody>
                  <a:tcPr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noFill/>
                  </a:tcPr>
                </a:tc>
                <a:tc>
                  <a:txBody>
                    <a:bodyPr/>
                    <a:lstStyle/>
                    <a:p>
                      <a:pPr algn="ctr">
                        <a:lnSpc>
                          <a:spcPts val="1400"/>
                        </a:lnSpc>
                      </a:pPr>
                      <a:endParaRPr lang="es-DO" sz="1400" dirty="0"/>
                    </a:p>
                  </a:txBody>
                  <a:tcPr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912466498"/>
                  </a:ext>
                </a:extLst>
              </a:tr>
              <a:tr h="366343">
                <a:tc vMerge="1">
                  <a:txBody>
                    <a:bodyPr/>
                    <a:lstStyle/>
                    <a:p>
                      <a:endParaRPr lang="es-DO"/>
                    </a:p>
                  </a:txBody>
                  <a:tcPr/>
                </a:tc>
                <a:tc>
                  <a:txBody>
                    <a:bodyPr/>
                    <a:lstStyle/>
                    <a:p>
                      <a:pPr marL="0" marR="0" lvl="0" indent="0" algn="l" defTabSz="457200" rtl="0" eaLnBrk="1" fontAlgn="auto" latinLnBrk="0" hangingPunct="1">
                        <a:lnSpc>
                          <a:spcPts val="1400"/>
                        </a:lnSpc>
                        <a:spcBef>
                          <a:spcPts val="0"/>
                        </a:spcBef>
                        <a:spcAft>
                          <a:spcPts val="0"/>
                        </a:spcAft>
                        <a:buClrTx/>
                        <a:buSzTx/>
                        <a:buFontTx/>
                        <a:buNone/>
                        <a:tabLst/>
                        <a:defRPr/>
                      </a:pPr>
                      <a:r>
                        <a:rPr lang="es-DO" sz="1600" kern="1200" dirty="0">
                          <a:solidFill>
                            <a:schemeClr val="dk1"/>
                          </a:solidFill>
                          <a:effectLst/>
                          <a:latin typeface="+mn-lt"/>
                          <a:ea typeface="+mn-ea"/>
                          <a:cs typeface="+mn-cs"/>
                        </a:rPr>
                        <a:t>Diagnóstica de 6º de Primaria</a:t>
                      </a:r>
                      <a:endParaRPr lang="es-DO" sz="1600" dirty="0"/>
                    </a:p>
                  </a:txBody>
                  <a:tcPr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noFill/>
                  </a:tcPr>
                </a:tc>
                <a:tc>
                  <a:txBody>
                    <a:bodyPr/>
                    <a:lstStyle/>
                    <a:p>
                      <a:pPr algn="ctr">
                        <a:lnSpc>
                          <a:spcPts val="1400"/>
                        </a:lnSpc>
                      </a:pPr>
                      <a:endParaRPr lang="es-DO" sz="1400" dirty="0"/>
                    </a:p>
                  </a:txBody>
                  <a:tcPr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noFill/>
                  </a:tcPr>
                </a:tc>
                <a:tc>
                  <a:txBody>
                    <a:bodyPr/>
                    <a:lstStyle/>
                    <a:p>
                      <a:pPr algn="ctr">
                        <a:lnSpc>
                          <a:spcPts val="1400"/>
                        </a:lnSpc>
                      </a:pPr>
                      <a:r>
                        <a:rPr lang="es-ES" sz="1400" dirty="0"/>
                        <a:t>Piloto</a:t>
                      </a:r>
                      <a:endParaRPr lang="es-DO" sz="1400" dirty="0"/>
                    </a:p>
                  </a:txBody>
                  <a:tcPr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EBF1DE"/>
                    </a:solidFill>
                  </a:tcPr>
                </a:tc>
                <a:tc>
                  <a:txBody>
                    <a:bodyPr/>
                    <a:lstStyle/>
                    <a:p>
                      <a:pPr algn="ctr">
                        <a:lnSpc>
                          <a:spcPts val="1400"/>
                        </a:lnSpc>
                      </a:pPr>
                      <a:r>
                        <a:rPr lang="es-ES" sz="1400" dirty="0"/>
                        <a:t>Prueba</a:t>
                      </a:r>
                      <a:endParaRPr lang="es-DO" sz="1400" dirty="0"/>
                    </a:p>
                  </a:txBody>
                  <a:tcPr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AC090"/>
                    </a:solidFill>
                  </a:tcPr>
                </a:tc>
                <a:tc>
                  <a:txBody>
                    <a:bodyPr/>
                    <a:lstStyle/>
                    <a:p>
                      <a:pPr algn="ctr">
                        <a:lnSpc>
                          <a:spcPts val="1400"/>
                        </a:lnSpc>
                      </a:pPr>
                      <a:endParaRPr lang="es-DO" sz="1400" dirty="0"/>
                    </a:p>
                  </a:txBody>
                  <a:tcPr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717371383"/>
                  </a:ext>
                </a:extLst>
              </a:tr>
              <a:tr h="321937">
                <a:tc vMerge="1">
                  <a:txBody>
                    <a:bodyPr/>
                    <a:lstStyle/>
                    <a:p>
                      <a:endParaRPr lang="es-DO"/>
                    </a:p>
                  </a:txBody>
                  <a:tcPr/>
                </a:tc>
                <a:tc>
                  <a:txBody>
                    <a:bodyPr/>
                    <a:lstStyle/>
                    <a:p>
                      <a:pPr>
                        <a:lnSpc>
                          <a:spcPts val="1400"/>
                        </a:lnSpc>
                      </a:pPr>
                      <a:r>
                        <a:rPr lang="es-ES" sz="1600" dirty="0"/>
                        <a:t>Diagnóstica de 1er Ciclo de Secundaria</a:t>
                      </a:r>
                      <a:endParaRPr lang="es-DO" sz="1600" dirty="0"/>
                    </a:p>
                  </a:txBody>
                  <a:tcPr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noFill/>
                  </a:tcPr>
                </a:tc>
                <a:tc>
                  <a:txBody>
                    <a:bodyPr/>
                    <a:lstStyle/>
                    <a:p>
                      <a:pPr algn="ctr">
                        <a:lnSpc>
                          <a:spcPts val="1400"/>
                        </a:lnSpc>
                      </a:pPr>
                      <a:endParaRPr lang="es-DO" sz="1400" dirty="0"/>
                    </a:p>
                  </a:txBody>
                  <a:tcPr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noFill/>
                  </a:tcPr>
                </a:tc>
                <a:tc>
                  <a:txBody>
                    <a:bodyPr/>
                    <a:lstStyle/>
                    <a:p>
                      <a:pPr algn="ctr">
                        <a:lnSpc>
                          <a:spcPts val="1400"/>
                        </a:lnSpc>
                      </a:pPr>
                      <a:endParaRPr lang="es-DO" sz="1400" dirty="0"/>
                    </a:p>
                  </a:txBody>
                  <a:tcPr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noFill/>
                  </a:tcPr>
                </a:tc>
                <a:tc>
                  <a:txBody>
                    <a:bodyPr/>
                    <a:lstStyle/>
                    <a:p>
                      <a:pPr algn="ctr">
                        <a:lnSpc>
                          <a:spcPts val="1400"/>
                        </a:lnSpc>
                      </a:pPr>
                      <a:r>
                        <a:rPr lang="es-ES" sz="1400" dirty="0"/>
                        <a:t>Piloto</a:t>
                      </a:r>
                      <a:endParaRPr lang="es-DO" sz="1400" dirty="0"/>
                    </a:p>
                  </a:txBody>
                  <a:tcPr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EBF1DE"/>
                    </a:solidFill>
                  </a:tcPr>
                </a:tc>
                <a:tc>
                  <a:txBody>
                    <a:bodyPr/>
                    <a:lstStyle/>
                    <a:p>
                      <a:pPr algn="ctr">
                        <a:lnSpc>
                          <a:spcPts val="1400"/>
                        </a:lnSpc>
                      </a:pPr>
                      <a:r>
                        <a:rPr lang="es-ES" sz="1400" dirty="0"/>
                        <a:t>Prueba</a:t>
                      </a:r>
                      <a:endParaRPr lang="es-DO" sz="1400" dirty="0"/>
                    </a:p>
                  </a:txBody>
                  <a:tcPr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AC090"/>
                    </a:solidFill>
                  </a:tcPr>
                </a:tc>
                <a:extLst>
                  <a:ext uri="{0D108BD9-81ED-4DB2-BD59-A6C34878D82A}">
                    <a16:rowId xmlns:a16="http://schemas.microsoft.com/office/drawing/2014/main" val="377218422"/>
                  </a:ext>
                </a:extLst>
              </a:tr>
              <a:tr h="577265">
                <a:tc vMerge="1">
                  <a:txBody>
                    <a:bodyPr/>
                    <a:lstStyle/>
                    <a:p>
                      <a:endParaRPr lang="es-DO" sz="2000" dirty="0"/>
                    </a:p>
                  </a:txBody>
                  <a:tcPr/>
                </a:tc>
                <a:tc>
                  <a:txBody>
                    <a:bodyPr/>
                    <a:lstStyle/>
                    <a:p>
                      <a:pPr>
                        <a:lnSpc>
                          <a:spcPts val="1400"/>
                        </a:lnSpc>
                      </a:pPr>
                      <a:r>
                        <a:rPr lang="es-DO" sz="1600" kern="1200" dirty="0">
                          <a:solidFill>
                            <a:schemeClr val="dk1"/>
                          </a:solidFill>
                          <a:effectLst/>
                          <a:latin typeface="+mn-lt"/>
                          <a:ea typeface="+mn-ea"/>
                          <a:cs typeface="+mn-cs"/>
                        </a:rPr>
                        <a:t>Pruebas Nacionales de Educación Básica para Adultos y de Educación Media</a:t>
                      </a:r>
                      <a:endParaRPr lang="es-DO" sz="1600" dirty="0"/>
                    </a:p>
                  </a:txBody>
                  <a:tcPr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noFill/>
                  </a:tcPr>
                </a:tc>
                <a:tc>
                  <a:txBody>
                    <a:bodyPr/>
                    <a:lstStyle/>
                    <a:p>
                      <a:pPr marL="0" marR="0" lvl="0" indent="0" algn="ctr" defTabSz="457200" rtl="0" eaLnBrk="1" fontAlgn="auto" latinLnBrk="0" hangingPunct="1">
                        <a:lnSpc>
                          <a:spcPts val="14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Calibri"/>
                          <a:ea typeface="+mn-ea"/>
                          <a:cs typeface="+mn-cs"/>
                        </a:rPr>
                        <a:t>Prueba</a:t>
                      </a:r>
                      <a:endParaRPr kumimoji="0" lang="es-DO" sz="1400" b="0" i="0" u="none" strike="noStrike" kern="1200" cap="none" spc="0" normalizeH="0" baseline="0" noProof="0" dirty="0">
                        <a:ln>
                          <a:noFill/>
                        </a:ln>
                        <a:solidFill>
                          <a:prstClr val="black"/>
                        </a:solidFill>
                        <a:effectLst/>
                        <a:uLnTx/>
                        <a:uFillTx/>
                        <a:latin typeface="Calibri"/>
                        <a:ea typeface="+mn-ea"/>
                        <a:cs typeface="+mn-cs"/>
                      </a:endParaRPr>
                    </a:p>
                  </a:txBody>
                  <a:tcPr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AC090"/>
                    </a:solidFill>
                  </a:tcPr>
                </a:tc>
                <a:tc>
                  <a:txBody>
                    <a:bodyPr/>
                    <a:lstStyle/>
                    <a:p>
                      <a:pPr marL="0" marR="0" lvl="0" indent="0" algn="ctr" defTabSz="457200" rtl="0" eaLnBrk="1" fontAlgn="auto" latinLnBrk="0" hangingPunct="1">
                        <a:lnSpc>
                          <a:spcPts val="14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Calibri"/>
                          <a:ea typeface="+mn-ea"/>
                          <a:cs typeface="+mn-cs"/>
                        </a:rPr>
                        <a:t>Prueba</a:t>
                      </a:r>
                      <a:endParaRPr kumimoji="0" lang="es-DO" sz="1400" b="0" i="0" u="none" strike="noStrike" kern="1200" cap="none" spc="0" normalizeH="0" baseline="0" noProof="0" dirty="0">
                        <a:ln>
                          <a:noFill/>
                        </a:ln>
                        <a:solidFill>
                          <a:prstClr val="black"/>
                        </a:solidFill>
                        <a:effectLst/>
                        <a:uLnTx/>
                        <a:uFillTx/>
                        <a:latin typeface="Calibri"/>
                        <a:ea typeface="+mn-ea"/>
                        <a:cs typeface="+mn-cs"/>
                      </a:endParaRPr>
                    </a:p>
                  </a:txBody>
                  <a:tcPr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AC090"/>
                    </a:solidFill>
                  </a:tcPr>
                </a:tc>
                <a:tc>
                  <a:txBody>
                    <a:bodyPr/>
                    <a:lstStyle/>
                    <a:p>
                      <a:pPr marL="0" marR="0" lvl="0" indent="0" algn="ctr" defTabSz="457200" rtl="0" eaLnBrk="1" fontAlgn="auto" latinLnBrk="0" hangingPunct="1">
                        <a:lnSpc>
                          <a:spcPts val="14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Calibri"/>
                          <a:ea typeface="+mn-ea"/>
                          <a:cs typeface="+mn-cs"/>
                        </a:rPr>
                        <a:t>Prueba</a:t>
                      </a:r>
                      <a:endParaRPr kumimoji="0" lang="es-DO" sz="1400" b="0" i="0" u="none" strike="noStrike" kern="1200" cap="none" spc="0" normalizeH="0" baseline="0" noProof="0" dirty="0">
                        <a:ln>
                          <a:noFill/>
                        </a:ln>
                        <a:solidFill>
                          <a:prstClr val="black"/>
                        </a:solidFill>
                        <a:effectLst/>
                        <a:uLnTx/>
                        <a:uFillTx/>
                        <a:latin typeface="Calibri"/>
                        <a:ea typeface="+mn-ea"/>
                        <a:cs typeface="+mn-cs"/>
                      </a:endParaRPr>
                    </a:p>
                  </a:txBody>
                  <a:tcPr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AC090"/>
                    </a:solidFill>
                  </a:tcPr>
                </a:tc>
                <a:tc>
                  <a:txBody>
                    <a:bodyPr/>
                    <a:lstStyle/>
                    <a:p>
                      <a:pPr marL="0" marR="0" lvl="0" indent="0" algn="ctr" defTabSz="457200" rtl="0" eaLnBrk="1" fontAlgn="auto" latinLnBrk="0" hangingPunct="1">
                        <a:lnSpc>
                          <a:spcPts val="14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Calibri"/>
                          <a:ea typeface="+mn-ea"/>
                          <a:cs typeface="+mn-cs"/>
                        </a:rPr>
                        <a:t>Prueba</a:t>
                      </a:r>
                      <a:endParaRPr kumimoji="0" lang="es-DO" sz="1400" b="0" i="0" u="none" strike="noStrike" kern="1200" cap="none" spc="0" normalizeH="0" baseline="0" noProof="0" dirty="0">
                        <a:ln>
                          <a:noFill/>
                        </a:ln>
                        <a:solidFill>
                          <a:prstClr val="black"/>
                        </a:solidFill>
                        <a:effectLst/>
                        <a:uLnTx/>
                        <a:uFillTx/>
                        <a:latin typeface="Calibri"/>
                        <a:ea typeface="+mn-ea"/>
                        <a:cs typeface="+mn-cs"/>
                      </a:endParaRPr>
                    </a:p>
                  </a:txBody>
                  <a:tcPr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AC090"/>
                    </a:solidFill>
                  </a:tcPr>
                </a:tc>
                <a:extLst>
                  <a:ext uri="{0D108BD9-81ED-4DB2-BD59-A6C34878D82A}">
                    <a16:rowId xmlns:a16="http://schemas.microsoft.com/office/drawing/2014/main" val="1350707420"/>
                  </a:ext>
                </a:extLst>
              </a:tr>
              <a:tr h="555064">
                <a:tc rowSpan="3">
                  <a:txBody>
                    <a:bodyPr/>
                    <a:lstStyle/>
                    <a:p>
                      <a:pPr algn="ctr"/>
                      <a:r>
                        <a:rPr lang="es-ES" sz="1600" b="1" dirty="0"/>
                        <a:t>Internacionales</a:t>
                      </a:r>
                      <a:endParaRPr lang="es-DO" sz="1600" b="1" dirty="0"/>
                    </a:p>
                  </a:txBody>
                  <a:tcPr vert="vert270">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noFill/>
                  </a:tcPr>
                </a:tc>
                <a:tc>
                  <a:txBody>
                    <a:bodyPr/>
                    <a:lstStyle/>
                    <a:p>
                      <a:pPr>
                        <a:lnSpc>
                          <a:spcPts val="1400"/>
                        </a:lnSpc>
                      </a:pPr>
                      <a:r>
                        <a:rPr lang="es-DO" sz="1600" dirty="0"/>
                        <a:t>Estudio Internacional de Educación Cívica y Ciudadana (ICCS) </a:t>
                      </a:r>
                    </a:p>
                  </a:txBody>
                  <a:tcPr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noFill/>
                  </a:tcPr>
                </a:tc>
                <a:tc>
                  <a:txBody>
                    <a:bodyPr/>
                    <a:lstStyle/>
                    <a:p>
                      <a:pPr marL="0" marR="0" lvl="0" indent="0" algn="ctr" defTabSz="457200" rtl="0" eaLnBrk="1" fontAlgn="auto" latinLnBrk="0" hangingPunct="1">
                        <a:lnSpc>
                          <a:spcPts val="14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mn-lt"/>
                          <a:ea typeface="+mn-ea"/>
                          <a:cs typeface="+mn-cs"/>
                        </a:rPr>
                        <a:t>Prueba</a:t>
                      </a:r>
                      <a:endParaRPr kumimoji="0" lang="es-DO" sz="1400" b="0" i="0" u="none" strike="noStrike" kern="1200" cap="none" spc="0" normalizeH="0" baseline="0" noProof="0" dirty="0">
                        <a:ln>
                          <a:noFill/>
                        </a:ln>
                        <a:solidFill>
                          <a:prstClr val="black"/>
                        </a:solidFill>
                        <a:effectLst/>
                        <a:uLnTx/>
                        <a:uFillTx/>
                        <a:latin typeface="+mn-lt"/>
                        <a:ea typeface="+mn-ea"/>
                        <a:cs typeface="+mn-cs"/>
                      </a:endParaRPr>
                    </a:p>
                  </a:txBody>
                  <a:tcPr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AC090"/>
                    </a:solidFill>
                  </a:tcPr>
                </a:tc>
                <a:tc>
                  <a:txBody>
                    <a:bodyPr/>
                    <a:lstStyle/>
                    <a:p>
                      <a:pPr algn="ctr">
                        <a:lnSpc>
                          <a:spcPts val="1400"/>
                        </a:lnSpc>
                      </a:pPr>
                      <a:endParaRPr lang="es-DO" sz="1400" dirty="0"/>
                    </a:p>
                  </a:txBody>
                  <a:tcPr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noFill/>
                  </a:tcPr>
                </a:tc>
                <a:tc>
                  <a:txBody>
                    <a:bodyPr/>
                    <a:lstStyle/>
                    <a:p>
                      <a:pPr algn="ctr">
                        <a:lnSpc>
                          <a:spcPts val="1400"/>
                        </a:lnSpc>
                      </a:pPr>
                      <a:endParaRPr lang="es-DO" sz="1400" dirty="0"/>
                    </a:p>
                  </a:txBody>
                  <a:tcPr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noFill/>
                  </a:tcPr>
                </a:tc>
                <a:tc>
                  <a:txBody>
                    <a:bodyPr/>
                    <a:lstStyle/>
                    <a:p>
                      <a:pPr algn="ctr">
                        <a:lnSpc>
                          <a:spcPts val="1400"/>
                        </a:lnSpc>
                      </a:pPr>
                      <a:endParaRPr lang="es-DO" sz="1400" dirty="0"/>
                    </a:p>
                  </a:txBody>
                  <a:tcPr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050041762"/>
                  </a:ext>
                </a:extLst>
              </a:tr>
              <a:tr h="632350">
                <a:tc vMerge="1">
                  <a:txBody>
                    <a:bodyPr/>
                    <a:lstStyle/>
                    <a:p>
                      <a:pPr algn="ctr"/>
                      <a:endParaRPr lang="es-DO" sz="1600" b="1" dirty="0"/>
                    </a:p>
                  </a:txBody>
                  <a:tcPr vert="vert270">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noFill/>
                  </a:tcPr>
                </a:tc>
                <a:tc>
                  <a:txBody>
                    <a:bodyPr/>
                    <a:lstStyle/>
                    <a:p>
                      <a:pPr>
                        <a:lnSpc>
                          <a:spcPts val="1400"/>
                        </a:lnSpc>
                      </a:pPr>
                      <a:r>
                        <a:rPr lang="es-DO" sz="1600" kern="1200" dirty="0">
                          <a:solidFill>
                            <a:schemeClr val="dk1"/>
                          </a:solidFill>
                          <a:effectLst/>
                          <a:latin typeface="+mn-lt"/>
                          <a:ea typeface="+mn-ea"/>
                          <a:cs typeface="+mn-cs"/>
                        </a:rPr>
                        <a:t>Programa para la Evaluación Internacional de Estudiantes (PISA) en 240 centros educativos</a:t>
                      </a:r>
                      <a:endParaRPr lang="es-DO" sz="1600" dirty="0"/>
                    </a:p>
                  </a:txBody>
                  <a:tcPr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noFill/>
                  </a:tcPr>
                </a:tc>
                <a:tc>
                  <a:txBody>
                    <a:bodyPr/>
                    <a:lstStyle/>
                    <a:p>
                      <a:pPr algn="ctr">
                        <a:lnSpc>
                          <a:spcPts val="1400"/>
                        </a:lnSpc>
                      </a:pPr>
                      <a:endParaRPr lang="es-DO" sz="1400" dirty="0"/>
                    </a:p>
                  </a:txBody>
                  <a:tcPr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noFill/>
                  </a:tcPr>
                </a:tc>
                <a:tc>
                  <a:txBody>
                    <a:bodyPr/>
                    <a:lstStyle/>
                    <a:p>
                      <a:pPr algn="ctr">
                        <a:lnSpc>
                          <a:spcPts val="1400"/>
                        </a:lnSpc>
                      </a:pPr>
                      <a:r>
                        <a:rPr lang="es-ES" sz="1400" dirty="0"/>
                        <a:t>Piloto</a:t>
                      </a:r>
                      <a:endParaRPr lang="es-DO" sz="1400" dirty="0"/>
                    </a:p>
                  </a:txBody>
                  <a:tcPr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EBF1DE"/>
                    </a:solidFill>
                  </a:tcPr>
                </a:tc>
                <a:tc>
                  <a:txBody>
                    <a:bodyPr/>
                    <a:lstStyle/>
                    <a:p>
                      <a:pPr algn="ctr">
                        <a:lnSpc>
                          <a:spcPts val="1400"/>
                        </a:lnSpc>
                      </a:pPr>
                      <a:r>
                        <a:rPr lang="es-ES" sz="1400" dirty="0"/>
                        <a:t>Prueba</a:t>
                      </a:r>
                      <a:endParaRPr lang="es-DO" sz="1400" dirty="0"/>
                    </a:p>
                  </a:txBody>
                  <a:tcPr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AC090"/>
                    </a:solidFill>
                  </a:tcPr>
                </a:tc>
                <a:tc>
                  <a:txBody>
                    <a:bodyPr/>
                    <a:lstStyle/>
                    <a:p>
                      <a:pPr algn="ctr">
                        <a:lnSpc>
                          <a:spcPts val="1400"/>
                        </a:lnSpc>
                      </a:pPr>
                      <a:endParaRPr lang="es-DO" sz="1400" dirty="0"/>
                    </a:p>
                  </a:txBody>
                  <a:tcPr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32194806"/>
                  </a:ext>
                </a:extLst>
              </a:tr>
              <a:tr h="691937">
                <a:tc vMerge="1">
                  <a:txBody>
                    <a:bodyPr/>
                    <a:lstStyle/>
                    <a:p>
                      <a:endParaRPr lang="es-DO" sz="2000" dirty="0"/>
                    </a:p>
                  </a:txBody>
                  <a:tcPr/>
                </a:tc>
                <a:tc>
                  <a:txBody>
                    <a:bodyPr/>
                    <a:lstStyle/>
                    <a:p>
                      <a:pPr>
                        <a:lnSpc>
                          <a:spcPts val="1400"/>
                        </a:lnSpc>
                      </a:pPr>
                      <a:r>
                        <a:rPr lang="es-DO" sz="1600" kern="1200" dirty="0">
                          <a:solidFill>
                            <a:schemeClr val="dk1"/>
                          </a:solidFill>
                          <a:effectLst/>
                          <a:latin typeface="+mn-lt"/>
                          <a:ea typeface="+mn-ea"/>
                          <a:cs typeface="+mn-cs"/>
                        </a:rPr>
                        <a:t>Estudio Regional Comparativo y Explicativo (LLECE – UNESCO)</a:t>
                      </a:r>
                      <a:endParaRPr lang="es-DO" sz="1600" dirty="0"/>
                    </a:p>
                  </a:txBody>
                  <a:tcPr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noFill/>
                  </a:tcPr>
                </a:tc>
                <a:tc>
                  <a:txBody>
                    <a:bodyPr/>
                    <a:lstStyle/>
                    <a:p>
                      <a:pPr algn="ctr">
                        <a:lnSpc>
                          <a:spcPts val="1400"/>
                        </a:lnSpc>
                      </a:pPr>
                      <a:endParaRPr lang="es-DO" sz="1400" dirty="0"/>
                    </a:p>
                  </a:txBody>
                  <a:tcPr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noFill/>
                  </a:tcPr>
                </a:tc>
                <a:tc>
                  <a:txBody>
                    <a:bodyPr/>
                    <a:lstStyle/>
                    <a:p>
                      <a:pPr algn="ctr">
                        <a:lnSpc>
                          <a:spcPts val="1400"/>
                        </a:lnSpc>
                      </a:pPr>
                      <a:endParaRPr lang="es-DO" sz="1400" dirty="0"/>
                    </a:p>
                  </a:txBody>
                  <a:tcPr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noFill/>
                  </a:tcPr>
                </a:tc>
                <a:tc>
                  <a:txBody>
                    <a:bodyPr/>
                    <a:lstStyle/>
                    <a:p>
                      <a:pPr algn="ctr">
                        <a:lnSpc>
                          <a:spcPts val="1400"/>
                        </a:lnSpc>
                      </a:pPr>
                      <a:r>
                        <a:rPr lang="es-ES" sz="1400" dirty="0"/>
                        <a:t>Piloto</a:t>
                      </a:r>
                      <a:endParaRPr lang="es-DO" sz="1400" dirty="0"/>
                    </a:p>
                  </a:txBody>
                  <a:tcPr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EBF1DE"/>
                    </a:solidFill>
                  </a:tcPr>
                </a:tc>
                <a:tc>
                  <a:txBody>
                    <a:bodyPr/>
                    <a:lstStyle/>
                    <a:p>
                      <a:pPr algn="ctr">
                        <a:lnSpc>
                          <a:spcPts val="1400"/>
                        </a:lnSpc>
                      </a:pPr>
                      <a:r>
                        <a:rPr lang="es-ES" sz="1400" dirty="0"/>
                        <a:t>Prueba</a:t>
                      </a:r>
                      <a:endParaRPr lang="es-DO" sz="1400" dirty="0"/>
                    </a:p>
                  </a:txBody>
                  <a:tcPr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solidFill>
                      <a:srgbClr val="FAC090"/>
                    </a:solidFill>
                  </a:tcPr>
                </a:tc>
                <a:extLst>
                  <a:ext uri="{0D108BD9-81ED-4DB2-BD59-A6C34878D82A}">
                    <a16:rowId xmlns:a16="http://schemas.microsoft.com/office/drawing/2014/main" val="2749411024"/>
                  </a:ext>
                </a:extLst>
              </a:tr>
            </a:tbl>
          </a:graphicData>
        </a:graphic>
      </p:graphicFrame>
      <p:pic>
        <p:nvPicPr>
          <p:cNvPr id="8"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2" name="Marcador de número de diapositiva 1"/>
          <p:cNvSpPr>
            <a:spLocks noGrp="1"/>
          </p:cNvSpPr>
          <p:nvPr>
            <p:ph type="sldNum" sz="quarter" idx="12"/>
          </p:nvPr>
        </p:nvSpPr>
        <p:spPr/>
        <p:txBody>
          <a:bodyPr/>
          <a:lstStyle/>
          <a:p>
            <a:fld id="{A4124D19-2283-FC49-A358-736FA83B63DF}" type="slidenum">
              <a:rPr lang="en-US" smtClean="0"/>
              <a:t>48</a:t>
            </a:fld>
            <a:endParaRPr lang="en-US"/>
          </a:p>
        </p:txBody>
      </p:sp>
    </p:spTree>
    <p:extLst>
      <p:ext uri="{BB962C8B-B14F-4D97-AF65-F5344CB8AC3E}">
        <p14:creationId xmlns:p14="http://schemas.microsoft.com/office/powerpoint/2010/main" val="12070065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FB9BD7C-45D6-45C1-B8FF-9630DE7099F8}"/>
              </a:ext>
            </a:extLst>
          </p:cNvPr>
          <p:cNvPicPr>
            <a:picLocks noChangeAspect="1"/>
          </p:cNvPicPr>
          <p:nvPr/>
        </p:nvPicPr>
        <p:blipFill>
          <a:blip r:embed="rId2"/>
          <a:stretch>
            <a:fillRect/>
          </a:stretch>
        </p:blipFill>
        <p:spPr>
          <a:xfrm>
            <a:off x="7350172" y="166179"/>
            <a:ext cx="1484180" cy="674327"/>
          </a:xfrm>
          <a:prstGeom prst="rect">
            <a:avLst/>
          </a:prstGeom>
          <a:noFill/>
          <a:ln cap="flat">
            <a:noFill/>
          </a:ln>
        </p:spPr>
      </p:pic>
      <p:sp>
        <p:nvSpPr>
          <p:cNvPr id="3" name="Rectangle 2"/>
          <p:cNvSpPr/>
          <p:nvPr/>
        </p:nvSpPr>
        <p:spPr>
          <a:xfrm>
            <a:off x="1465718" y="2018263"/>
            <a:ext cx="7029697" cy="1938992"/>
          </a:xfrm>
          <a:prstGeom prst="rect">
            <a:avLst/>
          </a:prstGeom>
        </p:spPr>
        <p:txBody>
          <a:bodyPr wrap="square">
            <a:spAutoFit/>
          </a:bodyPr>
          <a:lstStyle/>
          <a:p>
            <a:r>
              <a:rPr lang="es-ES" sz="4000" b="1" dirty="0">
                <a:solidFill>
                  <a:schemeClr val="accent1">
                    <a:lumMod val="50000"/>
                  </a:schemeClr>
                </a:solidFill>
                <a:latin typeface="Arial Black"/>
                <a:cs typeface="Arial Black"/>
              </a:rPr>
              <a:t>INSTALACIONES ESCOLARES SEGURAS</a:t>
            </a:r>
            <a:r>
              <a:rPr lang="en-US" sz="4000" dirty="0">
                <a:solidFill>
                  <a:schemeClr val="accent1">
                    <a:lumMod val="50000"/>
                  </a:schemeClr>
                </a:solidFill>
                <a:latin typeface="Arial Black"/>
                <a:cs typeface="Arial Black"/>
              </a:rPr>
              <a:t> E INCLUSIVAS</a:t>
            </a:r>
            <a:endParaRPr lang="es-ES" sz="4000" b="1" dirty="0">
              <a:solidFill>
                <a:schemeClr val="accent1">
                  <a:lumMod val="50000"/>
                </a:schemeClr>
              </a:solidFill>
              <a:latin typeface="Arial Black"/>
              <a:cs typeface="Arial Black"/>
            </a:endParaRPr>
          </a:p>
        </p:txBody>
      </p:sp>
      <p:pic>
        <p:nvPicPr>
          <p:cNvPr id="7" name="Picture 6" descr="Screen Shot 2019-04-24 at 6.14.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4" y="903587"/>
            <a:ext cx="1578667" cy="3045660"/>
          </a:xfrm>
          <a:prstGeom prst="rect">
            <a:avLst/>
          </a:prstGeom>
        </p:spPr>
      </p:pic>
      <p:sp>
        <p:nvSpPr>
          <p:cNvPr id="2" name="Marcador de número de diapositiva 1"/>
          <p:cNvSpPr>
            <a:spLocks noGrp="1"/>
          </p:cNvSpPr>
          <p:nvPr>
            <p:ph type="sldNum" sz="quarter" idx="12"/>
          </p:nvPr>
        </p:nvSpPr>
        <p:spPr/>
        <p:txBody>
          <a:bodyPr/>
          <a:lstStyle/>
          <a:p>
            <a:fld id="{A4124D19-2283-FC49-A358-736FA83B63DF}" type="slidenum">
              <a:rPr lang="en-US" smtClean="0"/>
              <a:t>49</a:t>
            </a:fld>
            <a:endParaRPr lang="en-US"/>
          </a:p>
        </p:txBody>
      </p:sp>
    </p:spTree>
    <p:extLst>
      <p:ext uri="{BB962C8B-B14F-4D97-AF65-F5344CB8AC3E}">
        <p14:creationId xmlns:p14="http://schemas.microsoft.com/office/powerpoint/2010/main" val="3922772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41D61882-5C96-4899-9DDE-9FD55232AEA0}"/>
              </a:ext>
            </a:extLst>
          </p:cNvPr>
          <p:cNvGrpSpPr/>
          <p:nvPr/>
        </p:nvGrpSpPr>
        <p:grpSpPr>
          <a:xfrm>
            <a:off x="0" y="0"/>
            <a:ext cx="9144000" cy="741600"/>
            <a:chOff x="0" y="0"/>
            <a:chExt cx="9144000" cy="859844"/>
          </a:xfrm>
        </p:grpSpPr>
        <p:pic>
          <p:nvPicPr>
            <p:cNvPr id="2" name="Picture 1" descr="TOP-01.jpg"/>
            <p:cNvPicPr>
              <a:picLocks noChangeAspect="1"/>
            </p:cNvPicPr>
            <p:nvPr/>
          </p:nvPicPr>
          <p:blipFill rotWithShape="1">
            <a:blip r:embed="rId2">
              <a:extLst>
                <a:ext uri="{28A0092B-C50C-407E-A947-70E740481C1C}">
                  <a14:useLocalDpi xmlns:a14="http://schemas.microsoft.com/office/drawing/2010/main" val="0"/>
                </a:ext>
              </a:extLst>
            </a:blip>
            <a:srcRect b="76731"/>
            <a:stretch/>
          </p:blipFill>
          <p:spPr>
            <a:xfrm>
              <a:off x="0" y="0"/>
              <a:ext cx="9144000" cy="859844"/>
            </a:xfrm>
            <a:prstGeom prst="rect">
              <a:avLst/>
            </a:prstGeom>
          </p:spPr>
        </p:pic>
        <p:sp>
          <p:nvSpPr>
            <p:cNvPr id="4" name="TextBox 3"/>
            <p:cNvSpPr txBox="1"/>
            <p:nvPr/>
          </p:nvSpPr>
          <p:spPr>
            <a:xfrm>
              <a:off x="700980" y="2654"/>
              <a:ext cx="398041" cy="523220"/>
            </a:xfrm>
            <a:prstGeom prst="rect">
              <a:avLst/>
            </a:prstGeom>
            <a:noFill/>
          </p:spPr>
          <p:txBody>
            <a:bodyPr wrap="none" rtlCol="0">
              <a:spAutoFit/>
            </a:bodyPr>
            <a:lstStyle/>
            <a:p>
              <a:r>
                <a:rPr lang="en-US" sz="2800" b="1" dirty="0">
                  <a:solidFill>
                    <a:schemeClr val="bg1"/>
                  </a:solidFill>
                  <a:latin typeface="Gill Sans"/>
                  <a:cs typeface="Gill Sans"/>
                </a:rPr>
                <a:t>1</a:t>
              </a:r>
            </a:p>
          </p:txBody>
        </p:sp>
      </p:grpSp>
      <p:sp>
        <p:nvSpPr>
          <p:cNvPr id="19" name="Rectángulo 6">
            <a:extLst>
              <a:ext uri="{FF2B5EF4-FFF2-40B4-BE49-F238E27FC236}">
                <a16:creationId xmlns:a16="http://schemas.microsoft.com/office/drawing/2014/main" id="{898A1D25-BF65-4344-8848-7E2D4A994634}"/>
              </a:ext>
            </a:extLst>
          </p:cNvPr>
          <p:cNvSpPr/>
          <p:nvPr/>
        </p:nvSpPr>
        <p:spPr>
          <a:xfrm>
            <a:off x="1219450" y="389323"/>
            <a:ext cx="2936253" cy="307777"/>
          </a:xfrm>
          <a:prstGeom prst="rect">
            <a:avLst/>
          </a:prstGeom>
          <a:noFill/>
        </p:spPr>
        <p:txBody>
          <a:bodyPr wrap="none" rtlCol="0">
            <a:spAutoFit/>
          </a:bodyP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EVOLUCIÓN DE LA MATRÍCULA</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2" name="Imagen 5">
            <a:extLst>
              <a:ext uri="{FF2B5EF4-FFF2-40B4-BE49-F238E27FC236}">
                <a16:creationId xmlns:a16="http://schemas.microsoft.com/office/drawing/2014/main" id="{C4EC0706-A616-4A3F-98C7-4FEC384E2DC9}"/>
              </a:ext>
            </a:extLst>
          </p:cNvPr>
          <p:cNvPicPr>
            <a:picLocks noChangeAspect="1"/>
          </p:cNvPicPr>
          <p:nvPr/>
        </p:nvPicPr>
        <p:blipFill>
          <a:blip r:embed="rId3"/>
          <a:stretch>
            <a:fillRect/>
          </a:stretch>
        </p:blipFill>
        <p:spPr>
          <a:xfrm>
            <a:off x="7913083" y="244700"/>
            <a:ext cx="1062424" cy="482705"/>
          </a:xfrm>
          <a:prstGeom prst="rect">
            <a:avLst/>
          </a:prstGeom>
          <a:noFill/>
          <a:ln cap="flat">
            <a:noFill/>
          </a:ln>
        </p:spPr>
      </p:pic>
      <p:sp>
        <p:nvSpPr>
          <p:cNvPr id="5" name="Marcador de número de diapositiva 4"/>
          <p:cNvSpPr>
            <a:spLocks noGrp="1"/>
          </p:cNvSpPr>
          <p:nvPr>
            <p:ph type="sldNum" sz="quarter" idx="12"/>
          </p:nvPr>
        </p:nvSpPr>
        <p:spPr/>
        <p:txBody>
          <a:bodyPr/>
          <a:lstStyle/>
          <a:p>
            <a:fld id="{A4124D19-2283-FC49-A358-736FA83B63DF}" type="slidenum">
              <a:rPr lang="en-US" smtClean="0"/>
              <a:t>5</a:t>
            </a:fld>
            <a:endParaRPr lang="en-US" dirty="0"/>
          </a:p>
        </p:txBody>
      </p:sp>
      <p:graphicFrame>
        <p:nvGraphicFramePr>
          <p:cNvPr id="6" name="Tabla 5">
            <a:extLst>
              <a:ext uri="{FF2B5EF4-FFF2-40B4-BE49-F238E27FC236}">
                <a16:creationId xmlns:a16="http://schemas.microsoft.com/office/drawing/2014/main" id="{C2EAC065-8CA2-4E9A-83A8-708C609CF0B4}"/>
              </a:ext>
            </a:extLst>
          </p:cNvPr>
          <p:cNvGraphicFramePr>
            <a:graphicFrameLocks noGrp="1"/>
          </p:cNvGraphicFramePr>
          <p:nvPr>
            <p:extLst>
              <p:ext uri="{D42A27DB-BD31-4B8C-83A1-F6EECF244321}">
                <p14:modId xmlns:p14="http://schemas.microsoft.com/office/powerpoint/2010/main" val="974637188"/>
              </p:ext>
            </p:extLst>
          </p:nvPr>
        </p:nvGraphicFramePr>
        <p:xfrm>
          <a:off x="408289" y="855214"/>
          <a:ext cx="8327422" cy="2069091"/>
        </p:xfrm>
        <a:graphic>
          <a:graphicData uri="http://schemas.openxmlformats.org/drawingml/2006/table">
            <a:tbl>
              <a:tblPr>
                <a:tableStyleId>{E8B1032C-EA38-4F05-BA0D-38AFFFC7BED3}</a:tableStyleId>
              </a:tblPr>
              <a:tblGrid>
                <a:gridCol w="2620502">
                  <a:extLst>
                    <a:ext uri="{9D8B030D-6E8A-4147-A177-3AD203B41FA5}">
                      <a16:colId xmlns:a16="http://schemas.microsoft.com/office/drawing/2014/main" val="2428415119"/>
                    </a:ext>
                  </a:extLst>
                </a:gridCol>
                <a:gridCol w="701137">
                  <a:extLst>
                    <a:ext uri="{9D8B030D-6E8A-4147-A177-3AD203B41FA5}">
                      <a16:colId xmlns:a16="http://schemas.microsoft.com/office/drawing/2014/main" val="3381268003"/>
                    </a:ext>
                  </a:extLst>
                </a:gridCol>
                <a:gridCol w="701137">
                  <a:extLst>
                    <a:ext uri="{9D8B030D-6E8A-4147-A177-3AD203B41FA5}">
                      <a16:colId xmlns:a16="http://schemas.microsoft.com/office/drawing/2014/main" val="1550532075"/>
                    </a:ext>
                  </a:extLst>
                </a:gridCol>
                <a:gridCol w="701137">
                  <a:extLst>
                    <a:ext uri="{9D8B030D-6E8A-4147-A177-3AD203B41FA5}">
                      <a16:colId xmlns:a16="http://schemas.microsoft.com/office/drawing/2014/main" val="2607561303"/>
                    </a:ext>
                  </a:extLst>
                </a:gridCol>
                <a:gridCol w="701137">
                  <a:extLst>
                    <a:ext uri="{9D8B030D-6E8A-4147-A177-3AD203B41FA5}">
                      <a16:colId xmlns:a16="http://schemas.microsoft.com/office/drawing/2014/main" val="2412422350"/>
                    </a:ext>
                  </a:extLst>
                </a:gridCol>
                <a:gridCol w="701137">
                  <a:extLst>
                    <a:ext uri="{9D8B030D-6E8A-4147-A177-3AD203B41FA5}">
                      <a16:colId xmlns:a16="http://schemas.microsoft.com/office/drawing/2014/main" val="9969629"/>
                    </a:ext>
                  </a:extLst>
                </a:gridCol>
                <a:gridCol w="701137">
                  <a:extLst>
                    <a:ext uri="{9D8B030D-6E8A-4147-A177-3AD203B41FA5}">
                      <a16:colId xmlns:a16="http://schemas.microsoft.com/office/drawing/2014/main" val="3592171536"/>
                    </a:ext>
                  </a:extLst>
                </a:gridCol>
                <a:gridCol w="806762">
                  <a:extLst>
                    <a:ext uri="{9D8B030D-6E8A-4147-A177-3AD203B41FA5}">
                      <a16:colId xmlns:a16="http://schemas.microsoft.com/office/drawing/2014/main" val="2841492406"/>
                    </a:ext>
                  </a:extLst>
                </a:gridCol>
                <a:gridCol w="693336">
                  <a:extLst>
                    <a:ext uri="{9D8B030D-6E8A-4147-A177-3AD203B41FA5}">
                      <a16:colId xmlns:a16="http://schemas.microsoft.com/office/drawing/2014/main" val="3306853053"/>
                    </a:ext>
                  </a:extLst>
                </a:gridCol>
              </a:tblGrid>
              <a:tr h="477499">
                <a:tc>
                  <a:txBody>
                    <a:bodyPr/>
                    <a:lstStyle/>
                    <a:p>
                      <a:pPr algn="just" fontAlgn="ctr"/>
                      <a:r>
                        <a:rPr lang="es-DO" sz="1600" b="1" u="none" strike="noStrike" dirty="0">
                          <a:solidFill>
                            <a:schemeClr val="bg1"/>
                          </a:solidFill>
                          <a:effectLst/>
                        </a:rPr>
                        <a:t>Matrícula Nivel Secundario</a:t>
                      </a:r>
                      <a:endParaRPr lang="es-DO" sz="1600" b="1" i="0" u="none" strike="noStrike" dirty="0">
                        <a:solidFill>
                          <a:schemeClr val="bg1"/>
                        </a:solidFill>
                        <a:effectLst/>
                        <a:latin typeface="Calibri" panose="020F0502020204030204" pitchFamily="34" charset="0"/>
                      </a:endParaRPr>
                    </a:p>
                  </a:txBody>
                  <a:tcPr marL="8767" marR="8767" marT="8767" marB="0" anchor="ctr">
                    <a:lnR w="12700" cap="flat" cmpd="sng" algn="ctr">
                      <a:solidFill>
                        <a:schemeClr val="bg1"/>
                      </a:solidFill>
                      <a:prstDash val="solid"/>
                      <a:round/>
                      <a:headEnd type="none" w="med" len="med"/>
                      <a:tailEnd type="none" w="med" len="med"/>
                    </a:lnR>
                    <a:solidFill>
                      <a:srgbClr val="ED7D31"/>
                    </a:solidFill>
                  </a:tcPr>
                </a:tc>
                <a:tc>
                  <a:txBody>
                    <a:bodyPr/>
                    <a:lstStyle/>
                    <a:p>
                      <a:pPr algn="ctr" fontAlgn="ctr"/>
                      <a:r>
                        <a:rPr lang="es-DO" sz="1300" b="1" u="none" strike="noStrike" dirty="0">
                          <a:solidFill>
                            <a:schemeClr val="bg1"/>
                          </a:solidFill>
                          <a:effectLst/>
                        </a:rPr>
                        <a:t>2012/13</a:t>
                      </a:r>
                      <a:endParaRPr lang="es-DO" sz="1300" b="1" i="0" u="none" strike="noStrike" dirty="0">
                        <a:solidFill>
                          <a:schemeClr val="bg1"/>
                        </a:solidFill>
                        <a:effectLst/>
                        <a:latin typeface="Calibri" panose="020F0502020204030204" pitchFamily="34" charset="0"/>
                      </a:endParaRPr>
                    </a:p>
                  </a:txBody>
                  <a:tcPr marL="8767" marR="8767" marT="87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D7D31"/>
                    </a:solidFill>
                  </a:tcPr>
                </a:tc>
                <a:tc>
                  <a:txBody>
                    <a:bodyPr/>
                    <a:lstStyle/>
                    <a:p>
                      <a:pPr algn="ctr" fontAlgn="ctr"/>
                      <a:r>
                        <a:rPr lang="es-DO" sz="1300" b="1" u="none" strike="noStrike" dirty="0">
                          <a:solidFill>
                            <a:schemeClr val="bg1"/>
                          </a:solidFill>
                          <a:effectLst/>
                        </a:rPr>
                        <a:t>2013/14</a:t>
                      </a:r>
                      <a:endParaRPr lang="es-DO" sz="1300" b="1" i="0" u="none" strike="noStrike" dirty="0">
                        <a:solidFill>
                          <a:schemeClr val="bg1"/>
                        </a:solidFill>
                        <a:effectLst/>
                        <a:latin typeface="Calibri" panose="020F0502020204030204" pitchFamily="34" charset="0"/>
                      </a:endParaRPr>
                    </a:p>
                  </a:txBody>
                  <a:tcPr marL="8767" marR="8767" marT="87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D7D31"/>
                    </a:solidFill>
                  </a:tcPr>
                </a:tc>
                <a:tc>
                  <a:txBody>
                    <a:bodyPr/>
                    <a:lstStyle/>
                    <a:p>
                      <a:pPr algn="ctr" fontAlgn="ctr"/>
                      <a:r>
                        <a:rPr lang="es-DO" sz="1300" b="1" u="none" strike="noStrike" dirty="0">
                          <a:solidFill>
                            <a:schemeClr val="bg1"/>
                          </a:solidFill>
                          <a:effectLst/>
                        </a:rPr>
                        <a:t>2014/15</a:t>
                      </a:r>
                      <a:endParaRPr lang="es-DO" sz="1300" b="1" i="0" u="none" strike="noStrike" dirty="0">
                        <a:solidFill>
                          <a:schemeClr val="bg1"/>
                        </a:solidFill>
                        <a:effectLst/>
                        <a:latin typeface="Calibri" panose="020F0502020204030204" pitchFamily="34" charset="0"/>
                      </a:endParaRPr>
                    </a:p>
                  </a:txBody>
                  <a:tcPr marL="8767" marR="8767" marT="87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D7D31"/>
                    </a:solidFill>
                  </a:tcPr>
                </a:tc>
                <a:tc>
                  <a:txBody>
                    <a:bodyPr/>
                    <a:lstStyle/>
                    <a:p>
                      <a:pPr algn="ctr" fontAlgn="ctr"/>
                      <a:r>
                        <a:rPr lang="es-DO" sz="1300" b="1" u="none" strike="noStrike" dirty="0">
                          <a:solidFill>
                            <a:schemeClr val="bg1"/>
                          </a:solidFill>
                          <a:effectLst/>
                        </a:rPr>
                        <a:t>2015/16</a:t>
                      </a:r>
                      <a:endParaRPr lang="es-DO" sz="1300" b="1" i="0" u="none" strike="noStrike" dirty="0">
                        <a:solidFill>
                          <a:schemeClr val="bg1"/>
                        </a:solidFill>
                        <a:effectLst/>
                        <a:latin typeface="Calibri" panose="020F0502020204030204" pitchFamily="34" charset="0"/>
                      </a:endParaRPr>
                    </a:p>
                  </a:txBody>
                  <a:tcPr marL="8767" marR="8767" marT="87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D7D31"/>
                    </a:solidFill>
                  </a:tcPr>
                </a:tc>
                <a:tc>
                  <a:txBody>
                    <a:bodyPr/>
                    <a:lstStyle/>
                    <a:p>
                      <a:pPr algn="ctr" fontAlgn="ctr"/>
                      <a:r>
                        <a:rPr lang="es-DO" sz="1300" b="1" u="none" strike="noStrike" dirty="0">
                          <a:solidFill>
                            <a:schemeClr val="bg1"/>
                          </a:solidFill>
                          <a:effectLst/>
                        </a:rPr>
                        <a:t>2016/17</a:t>
                      </a:r>
                      <a:endParaRPr lang="es-DO" sz="1300" b="1" i="0" u="none" strike="noStrike" dirty="0">
                        <a:solidFill>
                          <a:schemeClr val="bg1"/>
                        </a:solidFill>
                        <a:effectLst/>
                        <a:latin typeface="Calibri" panose="020F0502020204030204" pitchFamily="34" charset="0"/>
                      </a:endParaRPr>
                    </a:p>
                  </a:txBody>
                  <a:tcPr marL="8767" marR="8767" marT="87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D7D31"/>
                    </a:solidFill>
                  </a:tcPr>
                </a:tc>
                <a:tc>
                  <a:txBody>
                    <a:bodyPr/>
                    <a:lstStyle/>
                    <a:p>
                      <a:pPr algn="ctr" fontAlgn="ctr"/>
                      <a:r>
                        <a:rPr lang="es-DO" sz="1300" b="1" u="none" strike="noStrike" dirty="0">
                          <a:solidFill>
                            <a:schemeClr val="bg1"/>
                          </a:solidFill>
                          <a:effectLst/>
                        </a:rPr>
                        <a:t>2017/18</a:t>
                      </a:r>
                      <a:endParaRPr lang="es-DO" sz="1300" b="1" i="0" u="none" strike="noStrike" dirty="0">
                        <a:solidFill>
                          <a:schemeClr val="bg1"/>
                        </a:solidFill>
                        <a:effectLst/>
                        <a:latin typeface="Calibri" panose="020F0502020204030204" pitchFamily="34" charset="0"/>
                      </a:endParaRPr>
                    </a:p>
                  </a:txBody>
                  <a:tcPr marL="8767" marR="8767" marT="87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D7D31"/>
                    </a:solidFill>
                  </a:tcPr>
                </a:tc>
                <a:tc>
                  <a:txBody>
                    <a:bodyPr/>
                    <a:lstStyle/>
                    <a:p>
                      <a:pPr algn="ctr" fontAlgn="ctr"/>
                      <a:r>
                        <a:rPr lang="es-DO" sz="1300" b="1" u="none" strike="noStrike" dirty="0">
                          <a:solidFill>
                            <a:schemeClr val="bg1"/>
                          </a:solidFill>
                          <a:effectLst/>
                        </a:rPr>
                        <a:t>Variación 2017/2012</a:t>
                      </a:r>
                      <a:endParaRPr lang="es-DO" sz="1300" b="1" i="0" u="none" strike="noStrike" dirty="0">
                        <a:solidFill>
                          <a:schemeClr val="bg1"/>
                        </a:solidFill>
                        <a:effectLst/>
                        <a:latin typeface="Calibri" panose="020F0502020204030204" pitchFamily="34" charset="0"/>
                      </a:endParaRPr>
                    </a:p>
                  </a:txBody>
                  <a:tcPr marL="8767" marR="8767" marT="876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ED7D31"/>
                    </a:solidFill>
                  </a:tcPr>
                </a:tc>
                <a:tc>
                  <a:txBody>
                    <a:bodyPr/>
                    <a:lstStyle/>
                    <a:p>
                      <a:pPr algn="ctr" fontAlgn="ctr"/>
                      <a:r>
                        <a:rPr lang="es-DO" sz="1300" b="1" u="none" strike="noStrike" dirty="0">
                          <a:solidFill>
                            <a:schemeClr val="bg1"/>
                          </a:solidFill>
                          <a:effectLst/>
                        </a:rPr>
                        <a:t>% variación</a:t>
                      </a:r>
                      <a:endParaRPr lang="es-DO" sz="1300" b="1" i="0" u="none" strike="noStrike" dirty="0">
                        <a:solidFill>
                          <a:schemeClr val="bg1"/>
                        </a:solidFill>
                        <a:effectLst/>
                        <a:latin typeface="Calibri" panose="020F0502020204030204" pitchFamily="34" charset="0"/>
                      </a:endParaRPr>
                    </a:p>
                  </a:txBody>
                  <a:tcPr marL="8767" marR="8767" marT="8767" marB="0" anchor="ctr">
                    <a:lnL w="12700" cap="flat" cmpd="sng" algn="ctr">
                      <a:solidFill>
                        <a:schemeClr val="bg1"/>
                      </a:solidFill>
                      <a:prstDash val="solid"/>
                      <a:round/>
                      <a:headEnd type="none" w="med" len="med"/>
                      <a:tailEnd type="none" w="med" len="med"/>
                    </a:lnL>
                    <a:solidFill>
                      <a:srgbClr val="ED7D31"/>
                    </a:solidFill>
                  </a:tcPr>
                </a:tc>
                <a:extLst>
                  <a:ext uri="{0D108BD9-81ED-4DB2-BD59-A6C34878D82A}">
                    <a16:rowId xmlns:a16="http://schemas.microsoft.com/office/drawing/2014/main" val="3151121568"/>
                  </a:ext>
                </a:extLst>
              </a:tr>
              <a:tr h="175347">
                <a:tc>
                  <a:txBody>
                    <a:bodyPr/>
                    <a:lstStyle/>
                    <a:p>
                      <a:pPr algn="l" fontAlgn="ctr"/>
                      <a:r>
                        <a:rPr lang="es-DO" sz="1400" b="1" u="none" strike="noStrike" dirty="0">
                          <a:effectLst/>
                          <a:latin typeface="+mn-lt"/>
                        </a:rPr>
                        <a:t>Matrícula sector público y semioficial</a:t>
                      </a:r>
                      <a:endParaRPr lang="es-DO" sz="1400" b="1" i="0" u="none" strike="noStrike" dirty="0">
                        <a:solidFill>
                          <a:srgbClr val="000000"/>
                        </a:solidFill>
                        <a:effectLst/>
                        <a:latin typeface="+mn-lt"/>
                      </a:endParaRPr>
                    </a:p>
                  </a:txBody>
                  <a:tcPr marL="8767" marR="8767" marT="8767" marB="0" anchor="ctr"/>
                </a:tc>
                <a:tc>
                  <a:txBody>
                    <a:bodyPr/>
                    <a:lstStyle/>
                    <a:p>
                      <a:pPr algn="r" fontAlgn="ctr"/>
                      <a:r>
                        <a:rPr lang="es-DO" sz="1300" b="0" i="0" u="none" strike="noStrike" dirty="0">
                          <a:solidFill>
                            <a:srgbClr val="000000"/>
                          </a:solidFill>
                          <a:effectLst/>
                          <a:latin typeface="+mn-lt"/>
                        </a:rPr>
                        <a:t>738,285</a:t>
                      </a:r>
                    </a:p>
                  </a:txBody>
                  <a:tcPr marL="9525" marR="9525" marT="9525" marB="0" anchor="ctr"/>
                </a:tc>
                <a:tc>
                  <a:txBody>
                    <a:bodyPr/>
                    <a:lstStyle/>
                    <a:p>
                      <a:pPr algn="r" fontAlgn="ctr"/>
                      <a:r>
                        <a:rPr lang="es-DO" sz="1300" b="0" i="0" u="none" strike="noStrike" dirty="0">
                          <a:solidFill>
                            <a:srgbClr val="000000"/>
                          </a:solidFill>
                          <a:effectLst/>
                          <a:latin typeface="+mn-lt"/>
                        </a:rPr>
                        <a:t>753,247</a:t>
                      </a:r>
                    </a:p>
                  </a:txBody>
                  <a:tcPr marL="9525" marR="9525" marT="9525" marB="0" anchor="ctr"/>
                </a:tc>
                <a:tc>
                  <a:txBody>
                    <a:bodyPr/>
                    <a:lstStyle/>
                    <a:p>
                      <a:pPr algn="r" fontAlgn="ctr"/>
                      <a:r>
                        <a:rPr lang="es-DO" sz="1300" b="0" i="0" u="none" strike="noStrike" dirty="0">
                          <a:solidFill>
                            <a:srgbClr val="000000"/>
                          </a:solidFill>
                          <a:effectLst/>
                          <a:latin typeface="+mn-lt"/>
                        </a:rPr>
                        <a:t>756,012</a:t>
                      </a:r>
                    </a:p>
                  </a:txBody>
                  <a:tcPr marL="9525" marR="9525" marT="9525" marB="0" anchor="ctr"/>
                </a:tc>
                <a:tc>
                  <a:txBody>
                    <a:bodyPr/>
                    <a:lstStyle/>
                    <a:p>
                      <a:pPr algn="r" fontAlgn="ctr"/>
                      <a:r>
                        <a:rPr lang="es-DO" sz="1300" b="0" i="0" u="none" strike="noStrike" dirty="0">
                          <a:solidFill>
                            <a:srgbClr val="000000"/>
                          </a:solidFill>
                          <a:effectLst/>
                          <a:latin typeface="+mn-lt"/>
                        </a:rPr>
                        <a:t>761,818</a:t>
                      </a:r>
                    </a:p>
                  </a:txBody>
                  <a:tcPr marL="9525" marR="9525" marT="9525" marB="0" anchor="ctr"/>
                </a:tc>
                <a:tc>
                  <a:txBody>
                    <a:bodyPr/>
                    <a:lstStyle/>
                    <a:p>
                      <a:pPr algn="r" fontAlgn="ctr"/>
                      <a:r>
                        <a:rPr lang="es-DO" sz="1300" b="0" i="0" u="none" strike="noStrike" dirty="0">
                          <a:solidFill>
                            <a:srgbClr val="000000"/>
                          </a:solidFill>
                          <a:effectLst/>
                          <a:latin typeface="+mn-lt"/>
                        </a:rPr>
                        <a:t>760,090</a:t>
                      </a:r>
                    </a:p>
                  </a:txBody>
                  <a:tcPr marL="9525" marR="9525" marT="9525" marB="0" anchor="ctr"/>
                </a:tc>
                <a:tc>
                  <a:txBody>
                    <a:bodyPr/>
                    <a:lstStyle/>
                    <a:p>
                      <a:pPr algn="r" fontAlgn="ctr"/>
                      <a:r>
                        <a:rPr lang="es-DO" sz="1300" b="0" i="0" u="none" strike="noStrike" dirty="0">
                          <a:solidFill>
                            <a:srgbClr val="000000"/>
                          </a:solidFill>
                          <a:effectLst/>
                          <a:latin typeface="+mn-lt"/>
                        </a:rPr>
                        <a:t>759,195</a:t>
                      </a:r>
                    </a:p>
                  </a:txBody>
                  <a:tcPr marL="9525" marR="9525" marT="9525" marB="0" anchor="ctr"/>
                </a:tc>
                <a:tc>
                  <a:txBody>
                    <a:bodyPr/>
                    <a:lstStyle/>
                    <a:p>
                      <a:pPr algn="ctr" fontAlgn="ctr"/>
                      <a:r>
                        <a:rPr lang="es-DO" sz="1300" b="0" i="0" u="none" strike="noStrike" dirty="0">
                          <a:solidFill>
                            <a:srgbClr val="000000"/>
                          </a:solidFill>
                          <a:effectLst/>
                          <a:latin typeface="+mn-lt"/>
                        </a:rPr>
                        <a:t>21,805</a:t>
                      </a:r>
                    </a:p>
                  </a:txBody>
                  <a:tcPr marL="9525" marR="9525" marT="9525" marB="0" anchor="ctr"/>
                </a:tc>
                <a:tc>
                  <a:txBody>
                    <a:bodyPr/>
                    <a:lstStyle/>
                    <a:p>
                      <a:pPr algn="ctr" fontAlgn="ctr"/>
                      <a:r>
                        <a:rPr lang="es-DO" sz="1300" b="0" i="0" u="none" strike="noStrike" dirty="0">
                          <a:solidFill>
                            <a:srgbClr val="000000"/>
                          </a:solidFill>
                          <a:effectLst/>
                          <a:latin typeface="+mn-lt"/>
                        </a:rPr>
                        <a:t>2.95%</a:t>
                      </a:r>
                    </a:p>
                  </a:txBody>
                  <a:tcPr marL="9525" marR="9525" marT="9525" marB="0" anchor="ctr"/>
                </a:tc>
                <a:extLst>
                  <a:ext uri="{0D108BD9-81ED-4DB2-BD59-A6C34878D82A}">
                    <a16:rowId xmlns:a16="http://schemas.microsoft.com/office/drawing/2014/main" val="984767351"/>
                  </a:ext>
                </a:extLst>
              </a:tr>
              <a:tr h="175347">
                <a:tc>
                  <a:txBody>
                    <a:bodyPr/>
                    <a:lstStyle/>
                    <a:p>
                      <a:pPr algn="l" fontAlgn="ctr"/>
                      <a:r>
                        <a:rPr lang="es-DO" sz="1400" b="1" u="none" strike="noStrike" dirty="0">
                          <a:effectLst/>
                          <a:latin typeface="+mn-lt"/>
                        </a:rPr>
                        <a:t>Matrícula Sector Privado</a:t>
                      </a:r>
                      <a:endParaRPr lang="es-DO" sz="1400" b="1" i="0" u="none" strike="noStrike" dirty="0">
                        <a:solidFill>
                          <a:srgbClr val="000000"/>
                        </a:solidFill>
                        <a:effectLst/>
                        <a:latin typeface="+mn-lt"/>
                      </a:endParaRPr>
                    </a:p>
                  </a:txBody>
                  <a:tcPr marL="8767" marR="8767" marT="8767" marB="0" anchor="ctr"/>
                </a:tc>
                <a:tc>
                  <a:txBody>
                    <a:bodyPr/>
                    <a:lstStyle/>
                    <a:p>
                      <a:pPr algn="r" fontAlgn="ctr"/>
                      <a:r>
                        <a:rPr lang="es-DO" sz="1300" b="0" i="0" u="none" strike="noStrike">
                          <a:solidFill>
                            <a:srgbClr val="000000"/>
                          </a:solidFill>
                          <a:effectLst/>
                          <a:latin typeface="+mn-lt"/>
                        </a:rPr>
                        <a:t>181,478</a:t>
                      </a:r>
                    </a:p>
                  </a:txBody>
                  <a:tcPr marL="9525" marR="9525" marT="9525" marB="0" anchor="ctr"/>
                </a:tc>
                <a:tc>
                  <a:txBody>
                    <a:bodyPr/>
                    <a:lstStyle/>
                    <a:p>
                      <a:pPr algn="r" fontAlgn="ctr"/>
                      <a:r>
                        <a:rPr lang="es-DO" sz="1300" b="0" i="0" u="none" strike="noStrike">
                          <a:solidFill>
                            <a:srgbClr val="000000"/>
                          </a:solidFill>
                          <a:effectLst/>
                          <a:latin typeface="+mn-lt"/>
                        </a:rPr>
                        <a:t>179,758</a:t>
                      </a:r>
                    </a:p>
                  </a:txBody>
                  <a:tcPr marL="9525" marR="9525" marT="9525" marB="0" anchor="ctr"/>
                </a:tc>
                <a:tc>
                  <a:txBody>
                    <a:bodyPr/>
                    <a:lstStyle/>
                    <a:p>
                      <a:pPr algn="r" fontAlgn="ctr"/>
                      <a:r>
                        <a:rPr lang="es-DO" sz="1300" b="0" i="0" u="none" strike="noStrike" dirty="0">
                          <a:solidFill>
                            <a:srgbClr val="000000"/>
                          </a:solidFill>
                          <a:effectLst/>
                          <a:latin typeface="+mn-lt"/>
                        </a:rPr>
                        <a:t>173,481</a:t>
                      </a:r>
                    </a:p>
                  </a:txBody>
                  <a:tcPr marL="9525" marR="9525" marT="9525" marB="0" anchor="ctr"/>
                </a:tc>
                <a:tc>
                  <a:txBody>
                    <a:bodyPr/>
                    <a:lstStyle/>
                    <a:p>
                      <a:pPr algn="r" fontAlgn="ctr"/>
                      <a:r>
                        <a:rPr lang="es-DO" sz="1300" b="0" i="0" u="none" strike="noStrike" dirty="0">
                          <a:solidFill>
                            <a:srgbClr val="000000"/>
                          </a:solidFill>
                          <a:effectLst/>
                          <a:latin typeface="+mn-lt"/>
                        </a:rPr>
                        <a:t>167,036</a:t>
                      </a:r>
                    </a:p>
                  </a:txBody>
                  <a:tcPr marL="9525" marR="9525" marT="9525" marB="0" anchor="ctr"/>
                </a:tc>
                <a:tc>
                  <a:txBody>
                    <a:bodyPr/>
                    <a:lstStyle/>
                    <a:p>
                      <a:pPr algn="r" fontAlgn="ctr"/>
                      <a:r>
                        <a:rPr lang="es-DO" sz="1300" b="0" i="0" u="none" strike="noStrike" dirty="0">
                          <a:solidFill>
                            <a:srgbClr val="000000"/>
                          </a:solidFill>
                          <a:effectLst/>
                          <a:latin typeface="+mn-lt"/>
                        </a:rPr>
                        <a:t>164,647</a:t>
                      </a:r>
                    </a:p>
                  </a:txBody>
                  <a:tcPr marL="9525" marR="9525" marT="9525" marB="0" anchor="ctr"/>
                </a:tc>
                <a:tc>
                  <a:txBody>
                    <a:bodyPr/>
                    <a:lstStyle/>
                    <a:p>
                      <a:pPr algn="r" fontAlgn="ctr"/>
                      <a:r>
                        <a:rPr lang="es-DO" sz="1300" b="0" i="0" u="none" strike="noStrike" dirty="0">
                          <a:solidFill>
                            <a:srgbClr val="000000"/>
                          </a:solidFill>
                          <a:effectLst/>
                          <a:latin typeface="+mn-lt"/>
                        </a:rPr>
                        <a:t>165,519</a:t>
                      </a:r>
                    </a:p>
                  </a:txBody>
                  <a:tcPr marL="9525" marR="9525" marT="9525" marB="0" anchor="ctr"/>
                </a:tc>
                <a:tc>
                  <a:txBody>
                    <a:bodyPr/>
                    <a:lstStyle/>
                    <a:p>
                      <a:pPr algn="ctr" fontAlgn="ctr"/>
                      <a:r>
                        <a:rPr lang="es-DO" sz="1300" b="0" i="0" u="none" strike="noStrike" dirty="0">
                          <a:solidFill>
                            <a:srgbClr val="000000"/>
                          </a:solidFill>
                          <a:effectLst/>
                          <a:latin typeface="+mn-lt"/>
                        </a:rPr>
                        <a:t>-15,959</a:t>
                      </a:r>
                    </a:p>
                  </a:txBody>
                  <a:tcPr marL="9525" marR="9525" marT="9525" marB="0" anchor="ctr"/>
                </a:tc>
                <a:tc>
                  <a:txBody>
                    <a:bodyPr/>
                    <a:lstStyle/>
                    <a:p>
                      <a:pPr algn="ctr" fontAlgn="ctr"/>
                      <a:r>
                        <a:rPr lang="es-DO" sz="1300" b="0" i="0" u="none" strike="noStrike" dirty="0">
                          <a:solidFill>
                            <a:srgbClr val="000000"/>
                          </a:solidFill>
                          <a:effectLst/>
                          <a:latin typeface="+mn-lt"/>
                        </a:rPr>
                        <a:t>-8.79%</a:t>
                      </a:r>
                    </a:p>
                  </a:txBody>
                  <a:tcPr marL="9525" marR="9525" marT="9525" marB="0" anchor="ctr"/>
                </a:tc>
                <a:extLst>
                  <a:ext uri="{0D108BD9-81ED-4DB2-BD59-A6C34878D82A}">
                    <a16:rowId xmlns:a16="http://schemas.microsoft.com/office/drawing/2014/main" val="1570294807"/>
                  </a:ext>
                </a:extLst>
              </a:tr>
              <a:tr h="260504">
                <a:tc>
                  <a:txBody>
                    <a:bodyPr/>
                    <a:lstStyle/>
                    <a:p>
                      <a:pPr algn="l" fontAlgn="ctr"/>
                      <a:r>
                        <a:rPr lang="es-DO" sz="1400" b="1" u="none" strike="noStrike" dirty="0">
                          <a:effectLst/>
                          <a:latin typeface="+mn-lt"/>
                        </a:rPr>
                        <a:t>Total Matrícula</a:t>
                      </a:r>
                      <a:endParaRPr lang="es-DO" sz="1400" b="1" i="0" u="none" strike="noStrike" dirty="0">
                        <a:solidFill>
                          <a:srgbClr val="000000"/>
                        </a:solidFill>
                        <a:effectLst/>
                        <a:latin typeface="+mn-lt"/>
                      </a:endParaRPr>
                    </a:p>
                  </a:txBody>
                  <a:tcPr marL="8767" marR="8767" marT="8767" marB="0" anchor="ctr"/>
                </a:tc>
                <a:tc>
                  <a:txBody>
                    <a:bodyPr/>
                    <a:lstStyle/>
                    <a:p>
                      <a:pPr algn="r" fontAlgn="ctr"/>
                      <a:r>
                        <a:rPr lang="es-DO" sz="1300" b="1" i="0" u="none" strike="noStrike">
                          <a:solidFill>
                            <a:srgbClr val="000000"/>
                          </a:solidFill>
                          <a:effectLst/>
                          <a:latin typeface="+mn-lt"/>
                        </a:rPr>
                        <a:t>919,763</a:t>
                      </a:r>
                    </a:p>
                  </a:txBody>
                  <a:tcPr marL="9525" marR="9525" marT="9525" marB="0" anchor="ctr"/>
                </a:tc>
                <a:tc>
                  <a:txBody>
                    <a:bodyPr/>
                    <a:lstStyle/>
                    <a:p>
                      <a:pPr algn="r" fontAlgn="ctr"/>
                      <a:r>
                        <a:rPr lang="es-DO" sz="1300" b="1" i="0" u="none" strike="noStrike">
                          <a:solidFill>
                            <a:srgbClr val="000000"/>
                          </a:solidFill>
                          <a:effectLst/>
                          <a:latin typeface="+mn-lt"/>
                        </a:rPr>
                        <a:t>933,005</a:t>
                      </a:r>
                    </a:p>
                  </a:txBody>
                  <a:tcPr marL="9525" marR="9525" marT="9525" marB="0" anchor="ctr"/>
                </a:tc>
                <a:tc>
                  <a:txBody>
                    <a:bodyPr/>
                    <a:lstStyle/>
                    <a:p>
                      <a:pPr algn="r" fontAlgn="ctr"/>
                      <a:r>
                        <a:rPr lang="es-DO" sz="1300" b="1" i="0" u="none" strike="noStrike">
                          <a:solidFill>
                            <a:srgbClr val="000000"/>
                          </a:solidFill>
                          <a:effectLst/>
                          <a:latin typeface="+mn-lt"/>
                        </a:rPr>
                        <a:t>929,493</a:t>
                      </a:r>
                    </a:p>
                  </a:txBody>
                  <a:tcPr marL="9525" marR="9525" marT="9525" marB="0" anchor="ctr"/>
                </a:tc>
                <a:tc>
                  <a:txBody>
                    <a:bodyPr/>
                    <a:lstStyle/>
                    <a:p>
                      <a:pPr algn="r" fontAlgn="ctr"/>
                      <a:r>
                        <a:rPr lang="es-DO" sz="1300" b="1" i="0" u="none" strike="noStrike" dirty="0">
                          <a:solidFill>
                            <a:srgbClr val="000000"/>
                          </a:solidFill>
                          <a:effectLst/>
                          <a:latin typeface="+mn-lt"/>
                        </a:rPr>
                        <a:t>928,854</a:t>
                      </a:r>
                    </a:p>
                  </a:txBody>
                  <a:tcPr marL="9525" marR="9525" marT="9525" marB="0" anchor="ctr"/>
                </a:tc>
                <a:tc>
                  <a:txBody>
                    <a:bodyPr/>
                    <a:lstStyle/>
                    <a:p>
                      <a:pPr algn="r" fontAlgn="ctr"/>
                      <a:r>
                        <a:rPr lang="es-DO" sz="1300" b="1" i="0" u="none" strike="noStrike" dirty="0">
                          <a:solidFill>
                            <a:srgbClr val="000000"/>
                          </a:solidFill>
                          <a:effectLst/>
                          <a:latin typeface="+mn-lt"/>
                        </a:rPr>
                        <a:t>924,737</a:t>
                      </a:r>
                    </a:p>
                  </a:txBody>
                  <a:tcPr marL="9525" marR="9525" marT="9525" marB="0" anchor="ctr"/>
                </a:tc>
                <a:tc>
                  <a:txBody>
                    <a:bodyPr/>
                    <a:lstStyle/>
                    <a:p>
                      <a:pPr algn="r" fontAlgn="ctr"/>
                      <a:r>
                        <a:rPr lang="es-DO" sz="1300" b="1" i="0" u="none" strike="noStrike" dirty="0">
                          <a:solidFill>
                            <a:srgbClr val="000000"/>
                          </a:solidFill>
                          <a:effectLst/>
                          <a:latin typeface="+mn-lt"/>
                        </a:rPr>
                        <a:t>924,714</a:t>
                      </a:r>
                    </a:p>
                  </a:txBody>
                  <a:tcPr marL="9525" marR="9525" marT="9525" marB="0" anchor="ctr"/>
                </a:tc>
                <a:tc>
                  <a:txBody>
                    <a:bodyPr/>
                    <a:lstStyle/>
                    <a:p>
                      <a:pPr algn="ctr" fontAlgn="ctr"/>
                      <a:r>
                        <a:rPr lang="es-DO" sz="1300" b="0" i="0" u="none" strike="noStrike" dirty="0">
                          <a:solidFill>
                            <a:srgbClr val="000000"/>
                          </a:solidFill>
                          <a:effectLst/>
                          <a:latin typeface="+mn-lt"/>
                        </a:rPr>
                        <a:t>4,974</a:t>
                      </a:r>
                    </a:p>
                  </a:txBody>
                  <a:tcPr marL="9525" marR="9525" marT="9525" marB="0" anchor="ctr"/>
                </a:tc>
                <a:tc>
                  <a:txBody>
                    <a:bodyPr/>
                    <a:lstStyle/>
                    <a:p>
                      <a:pPr algn="ctr" fontAlgn="ctr"/>
                      <a:r>
                        <a:rPr lang="es-DO" sz="1300" b="0" i="0" u="none" strike="noStrike" dirty="0">
                          <a:solidFill>
                            <a:srgbClr val="000000"/>
                          </a:solidFill>
                          <a:effectLst/>
                          <a:latin typeface="+mn-lt"/>
                        </a:rPr>
                        <a:t>0.54%</a:t>
                      </a:r>
                    </a:p>
                  </a:txBody>
                  <a:tcPr marL="9525" marR="9525" marT="9525" marB="0" anchor="ctr"/>
                </a:tc>
                <a:extLst>
                  <a:ext uri="{0D108BD9-81ED-4DB2-BD59-A6C34878D82A}">
                    <a16:rowId xmlns:a16="http://schemas.microsoft.com/office/drawing/2014/main" val="3463091171"/>
                  </a:ext>
                </a:extLst>
              </a:tr>
              <a:tr h="200967">
                <a:tc>
                  <a:txBody>
                    <a:bodyPr/>
                    <a:lstStyle/>
                    <a:p>
                      <a:pPr algn="l" fontAlgn="ctr"/>
                      <a:r>
                        <a:rPr lang="es-DO" sz="1400" b="1" i="0" u="none" strike="noStrike" dirty="0">
                          <a:solidFill>
                            <a:srgbClr val="000000"/>
                          </a:solidFill>
                          <a:effectLst/>
                          <a:latin typeface="+mn-lt"/>
                        </a:rPr>
                        <a:t>% Sector Público sobre total</a:t>
                      </a:r>
                    </a:p>
                  </a:txBody>
                  <a:tcPr marL="9525" marR="9525" marT="9525" marB="0" anchor="ctr"/>
                </a:tc>
                <a:tc>
                  <a:txBody>
                    <a:bodyPr/>
                    <a:lstStyle/>
                    <a:p>
                      <a:pPr algn="ctr" fontAlgn="ctr"/>
                      <a:r>
                        <a:rPr lang="es-DO" sz="1300" b="1" i="0" u="none" strike="noStrike" dirty="0">
                          <a:solidFill>
                            <a:srgbClr val="000000"/>
                          </a:solidFill>
                          <a:effectLst/>
                          <a:latin typeface="+mn-lt"/>
                        </a:rPr>
                        <a:t>80.3%</a:t>
                      </a:r>
                    </a:p>
                  </a:txBody>
                  <a:tcPr marL="9525" marR="9525" marT="9525" marB="0" anchor="ctr"/>
                </a:tc>
                <a:tc>
                  <a:txBody>
                    <a:bodyPr/>
                    <a:lstStyle/>
                    <a:p>
                      <a:pPr algn="ctr" fontAlgn="ctr"/>
                      <a:r>
                        <a:rPr lang="es-DO" sz="1300" b="1" i="0" u="none" strike="noStrike" dirty="0">
                          <a:solidFill>
                            <a:srgbClr val="000000"/>
                          </a:solidFill>
                          <a:effectLst/>
                          <a:latin typeface="+mn-lt"/>
                        </a:rPr>
                        <a:t>80.7%</a:t>
                      </a:r>
                    </a:p>
                  </a:txBody>
                  <a:tcPr marL="9525" marR="9525" marT="9525" marB="0" anchor="ctr"/>
                </a:tc>
                <a:tc>
                  <a:txBody>
                    <a:bodyPr/>
                    <a:lstStyle/>
                    <a:p>
                      <a:pPr algn="ctr" fontAlgn="ctr"/>
                      <a:r>
                        <a:rPr lang="es-DO" sz="1300" b="1" i="0" u="none" strike="noStrike" dirty="0">
                          <a:solidFill>
                            <a:srgbClr val="000000"/>
                          </a:solidFill>
                          <a:effectLst/>
                          <a:latin typeface="+mn-lt"/>
                        </a:rPr>
                        <a:t>81.3%</a:t>
                      </a:r>
                    </a:p>
                  </a:txBody>
                  <a:tcPr marL="9525" marR="9525" marT="9525" marB="0" anchor="ctr"/>
                </a:tc>
                <a:tc>
                  <a:txBody>
                    <a:bodyPr/>
                    <a:lstStyle/>
                    <a:p>
                      <a:pPr algn="ctr" fontAlgn="ctr"/>
                      <a:r>
                        <a:rPr lang="es-DO" sz="1300" b="1" i="0" u="none" strike="noStrike" dirty="0">
                          <a:solidFill>
                            <a:srgbClr val="000000"/>
                          </a:solidFill>
                          <a:effectLst/>
                          <a:latin typeface="+mn-lt"/>
                        </a:rPr>
                        <a:t>82.0%</a:t>
                      </a:r>
                    </a:p>
                  </a:txBody>
                  <a:tcPr marL="9525" marR="9525" marT="9525" marB="0" anchor="ctr"/>
                </a:tc>
                <a:tc>
                  <a:txBody>
                    <a:bodyPr/>
                    <a:lstStyle/>
                    <a:p>
                      <a:pPr algn="ctr" fontAlgn="ctr"/>
                      <a:r>
                        <a:rPr lang="es-DO" sz="1300" b="1" i="0" u="none" strike="noStrike" dirty="0">
                          <a:solidFill>
                            <a:srgbClr val="000000"/>
                          </a:solidFill>
                          <a:effectLst/>
                          <a:latin typeface="+mn-lt"/>
                        </a:rPr>
                        <a:t>82.2%</a:t>
                      </a:r>
                    </a:p>
                  </a:txBody>
                  <a:tcPr marL="9525" marR="9525" marT="9525" marB="0" anchor="ctr"/>
                </a:tc>
                <a:tc>
                  <a:txBody>
                    <a:bodyPr/>
                    <a:lstStyle/>
                    <a:p>
                      <a:pPr algn="ctr" fontAlgn="ctr"/>
                      <a:r>
                        <a:rPr lang="es-DO" sz="1300" b="1" i="0" u="none" strike="noStrike" dirty="0">
                          <a:solidFill>
                            <a:srgbClr val="000000"/>
                          </a:solidFill>
                          <a:effectLst/>
                          <a:latin typeface="+mn-lt"/>
                        </a:rPr>
                        <a:t>82.1%</a:t>
                      </a:r>
                    </a:p>
                  </a:txBody>
                  <a:tcPr marL="9525" marR="9525" marT="9525" marB="0" anchor="ctr"/>
                </a:tc>
                <a:tc>
                  <a:txBody>
                    <a:bodyPr/>
                    <a:lstStyle/>
                    <a:p>
                      <a:pPr algn="ctr" fontAlgn="ctr"/>
                      <a:r>
                        <a:rPr lang="es-DO" sz="1300" b="1" i="0" u="none" strike="noStrike" dirty="0">
                          <a:solidFill>
                            <a:srgbClr val="000000"/>
                          </a:solidFill>
                          <a:effectLst/>
                          <a:latin typeface="+mn-lt"/>
                        </a:rPr>
                        <a:t>1.8%</a:t>
                      </a:r>
                    </a:p>
                  </a:txBody>
                  <a:tcPr marL="9525" marR="9525" marT="9525" marB="0" anchor="ctr"/>
                </a:tc>
                <a:tc>
                  <a:txBody>
                    <a:bodyPr/>
                    <a:lstStyle/>
                    <a:p>
                      <a:pPr algn="ctr" fontAlgn="b"/>
                      <a:r>
                        <a:rPr lang="es-DO" sz="1300" b="0" u="none" strike="noStrike" dirty="0">
                          <a:effectLst/>
                          <a:latin typeface="+mn-lt"/>
                        </a:rPr>
                        <a:t> </a:t>
                      </a:r>
                      <a:endParaRPr lang="es-DO" sz="1300" b="0" i="0" u="none" strike="noStrike" dirty="0">
                        <a:solidFill>
                          <a:srgbClr val="000000"/>
                        </a:solidFill>
                        <a:effectLst/>
                        <a:latin typeface="+mn-lt"/>
                      </a:endParaRPr>
                    </a:p>
                  </a:txBody>
                  <a:tcPr marL="8767" marR="8767" marT="8767" marB="0" anchor="b"/>
                </a:tc>
                <a:extLst>
                  <a:ext uri="{0D108BD9-81ED-4DB2-BD59-A6C34878D82A}">
                    <a16:rowId xmlns:a16="http://schemas.microsoft.com/office/drawing/2014/main" val="2340818163"/>
                  </a:ext>
                </a:extLst>
              </a:tr>
              <a:tr h="227704">
                <a:tc>
                  <a:txBody>
                    <a:bodyPr/>
                    <a:lstStyle/>
                    <a:p>
                      <a:pPr algn="l" fontAlgn="ctr"/>
                      <a:r>
                        <a:rPr lang="es-DO" sz="1400" b="1" i="0" u="none" strike="noStrike" dirty="0">
                          <a:solidFill>
                            <a:srgbClr val="000000"/>
                          </a:solidFill>
                          <a:effectLst/>
                          <a:latin typeface="+mn-lt"/>
                        </a:rPr>
                        <a:t>Población 12-17</a:t>
                      </a:r>
                    </a:p>
                  </a:txBody>
                  <a:tcPr marL="9525" marR="9525" marT="9525" marB="0" anchor="ctr"/>
                </a:tc>
                <a:tc>
                  <a:txBody>
                    <a:bodyPr/>
                    <a:lstStyle/>
                    <a:p>
                      <a:pPr algn="r" fontAlgn="ctr"/>
                      <a:r>
                        <a:rPr lang="es-DO" sz="1300" b="0" i="0" u="none" strike="noStrike">
                          <a:solidFill>
                            <a:srgbClr val="000000"/>
                          </a:solidFill>
                          <a:effectLst/>
                          <a:latin typeface="+mn-lt"/>
                        </a:rPr>
                        <a:t>1,161,253</a:t>
                      </a:r>
                    </a:p>
                  </a:txBody>
                  <a:tcPr marL="9525" marR="9525" marT="9525" marB="0" anchor="ctr"/>
                </a:tc>
                <a:tc>
                  <a:txBody>
                    <a:bodyPr/>
                    <a:lstStyle/>
                    <a:p>
                      <a:pPr algn="r" fontAlgn="ctr"/>
                      <a:r>
                        <a:rPr lang="es-DO" sz="1300" b="0" i="0" u="none" strike="noStrike">
                          <a:solidFill>
                            <a:srgbClr val="000000"/>
                          </a:solidFill>
                          <a:effectLst/>
                          <a:latin typeface="+mn-lt"/>
                        </a:rPr>
                        <a:t>1,161,735</a:t>
                      </a:r>
                    </a:p>
                  </a:txBody>
                  <a:tcPr marL="9525" marR="9525" marT="9525" marB="0" anchor="ctr"/>
                </a:tc>
                <a:tc>
                  <a:txBody>
                    <a:bodyPr/>
                    <a:lstStyle/>
                    <a:p>
                      <a:pPr algn="r" fontAlgn="ctr"/>
                      <a:r>
                        <a:rPr lang="es-DO" sz="1300" b="0" i="0" u="none" strike="noStrike">
                          <a:solidFill>
                            <a:srgbClr val="000000"/>
                          </a:solidFill>
                          <a:effectLst/>
                          <a:latin typeface="+mn-lt"/>
                        </a:rPr>
                        <a:t>1,162,171</a:t>
                      </a:r>
                    </a:p>
                  </a:txBody>
                  <a:tcPr marL="9525" marR="9525" marT="9525" marB="0" anchor="ctr"/>
                </a:tc>
                <a:tc>
                  <a:txBody>
                    <a:bodyPr/>
                    <a:lstStyle/>
                    <a:p>
                      <a:pPr algn="r" fontAlgn="ctr"/>
                      <a:r>
                        <a:rPr lang="es-DO" sz="1300" b="0" i="0" u="none" strike="noStrike">
                          <a:solidFill>
                            <a:srgbClr val="000000"/>
                          </a:solidFill>
                          <a:effectLst/>
                          <a:latin typeface="+mn-lt"/>
                        </a:rPr>
                        <a:t>1,162,769</a:t>
                      </a:r>
                    </a:p>
                  </a:txBody>
                  <a:tcPr marL="9525" marR="9525" marT="9525" marB="0" anchor="ctr"/>
                </a:tc>
                <a:tc>
                  <a:txBody>
                    <a:bodyPr/>
                    <a:lstStyle/>
                    <a:p>
                      <a:pPr algn="r" fontAlgn="ctr"/>
                      <a:r>
                        <a:rPr lang="es-DO" sz="1300" b="0" i="0" u="none" strike="noStrike">
                          <a:solidFill>
                            <a:srgbClr val="000000"/>
                          </a:solidFill>
                          <a:effectLst/>
                          <a:latin typeface="+mn-lt"/>
                        </a:rPr>
                        <a:t>1,159,698</a:t>
                      </a:r>
                    </a:p>
                  </a:txBody>
                  <a:tcPr marL="9525" marR="9525" marT="9525" marB="0" anchor="ctr"/>
                </a:tc>
                <a:tc>
                  <a:txBody>
                    <a:bodyPr/>
                    <a:lstStyle/>
                    <a:p>
                      <a:pPr algn="r" fontAlgn="ctr"/>
                      <a:r>
                        <a:rPr lang="es-DO" sz="1300" b="0" i="0" u="none" strike="noStrike">
                          <a:solidFill>
                            <a:srgbClr val="000000"/>
                          </a:solidFill>
                          <a:effectLst/>
                          <a:latin typeface="+mn-lt"/>
                        </a:rPr>
                        <a:t>1,156,779</a:t>
                      </a:r>
                    </a:p>
                  </a:txBody>
                  <a:tcPr marL="9525" marR="9525" marT="9525" marB="0" anchor="ctr"/>
                </a:tc>
                <a:tc>
                  <a:txBody>
                    <a:bodyPr/>
                    <a:lstStyle/>
                    <a:p>
                      <a:pPr algn="ctr" fontAlgn="ctr"/>
                      <a:r>
                        <a:rPr lang="es-DO" sz="1300" b="0" i="0" u="none" strike="noStrike" dirty="0">
                          <a:solidFill>
                            <a:srgbClr val="000000"/>
                          </a:solidFill>
                          <a:effectLst/>
                          <a:latin typeface="+mn-lt"/>
                        </a:rPr>
                        <a:t>-4,474</a:t>
                      </a:r>
                    </a:p>
                  </a:txBody>
                  <a:tcPr marL="9525" marR="9525" marT="9525" marB="0" anchor="ctr"/>
                </a:tc>
                <a:tc>
                  <a:txBody>
                    <a:bodyPr/>
                    <a:lstStyle/>
                    <a:p>
                      <a:pPr algn="ctr" fontAlgn="ctr"/>
                      <a:r>
                        <a:rPr lang="es-DO" sz="1300" b="0" i="0" u="none" strike="noStrike" dirty="0">
                          <a:solidFill>
                            <a:srgbClr val="000000"/>
                          </a:solidFill>
                          <a:effectLst/>
                          <a:latin typeface="+mn-lt"/>
                        </a:rPr>
                        <a:t>-0.39%</a:t>
                      </a:r>
                    </a:p>
                  </a:txBody>
                  <a:tcPr marL="9525" marR="9525" marT="9525" marB="0" anchor="ctr"/>
                </a:tc>
                <a:extLst>
                  <a:ext uri="{0D108BD9-81ED-4DB2-BD59-A6C34878D82A}">
                    <a16:rowId xmlns:a16="http://schemas.microsoft.com/office/drawing/2014/main" val="1818069011"/>
                  </a:ext>
                </a:extLst>
              </a:tr>
              <a:tr h="180870">
                <a:tc>
                  <a:txBody>
                    <a:bodyPr/>
                    <a:lstStyle/>
                    <a:p>
                      <a:pPr algn="l" fontAlgn="ctr"/>
                      <a:r>
                        <a:rPr lang="es-DO" sz="1400" b="1" i="0" u="none" strike="noStrike" dirty="0">
                          <a:solidFill>
                            <a:srgbClr val="000000"/>
                          </a:solidFill>
                          <a:effectLst/>
                          <a:latin typeface="+mn-lt"/>
                        </a:rPr>
                        <a:t>%  Matrícula sobre Población</a:t>
                      </a:r>
                    </a:p>
                  </a:txBody>
                  <a:tcPr marL="9525" marR="9525" marT="9525" marB="0" anchor="ctr"/>
                </a:tc>
                <a:tc>
                  <a:txBody>
                    <a:bodyPr/>
                    <a:lstStyle/>
                    <a:p>
                      <a:pPr algn="ctr" fontAlgn="ctr"/>
                      <a:r>
                        <a:rPr lang="es-DO" sz="1300" b="0" i="0" u="none" strike="noStrike">
                          <a:solidFill>
                            <a:srgbClr val="000000"/>
                          </a:solidFill>
                          <a:effectLst/>
                          <a:latin typeface="+mn-lt"/>
                        </a:rPr>
                        <a:t>79.2%</a:t>
                      </a:r>
                    </a:p>
                  </a:txBody>
                  <a:tcPr marL="9525" marR="9525" marT="9525" marB="0" anchor="ctr"/>
                </a:tc>
                <a:tc>
                  <a:txBody>
                    <a:bodyPr/>
                    <a:lstStyle/>
                    <a:p>
                      <a:pPr algn="ctr" fontAlgn="ctr"/>
                      <a:r>
                        <a:rPr lang="es-DO" sz="1300" b="0" i="0" u="none" strike="noStrike">
                          <a:solidFill>
                            <a:srgbClr val="000000"/>
                          </a:solidFill>
                          <a:effectLst/>
                          <a:latin typeface="+mn-lt"/>
                        </a:rPr>
                        <a:t>80.3%</a:t>
                      </a:r>
                    </a:p>
                  </a:txBody>
                  <a:tcPr marL="9525" marR="9525" marT="9525" marB="0" anchor="ctr"/>
                </a:tc>
                <a:tc>
                  <a:txBody>
                    <a:bodyPr/>
                    <a:lstStyle/>
                    <a:p>
                      <a:pPr algn="ctr" fontAlgn="ctr"/>
                      <a:r>
                        <a:rPr lang="es-DO" sz="1300" b="0" i="0" u="none" strike="noStrike">
                          <a:solidFill>
                            <a:srgbClr val="000000"/>
                          </a:solidFill>
                          <a:effectLst/>
                          <a:latin typeface="+mn-lt"/>
                        </a:rPr>
                        <a:t>80.0%</a:t>
                      </a:r>
                    </a:p>
                  </a:txBody>
                  <a:tcPr marL="9525" marR="9525" marT="9525" marB="0" anchor="ctr"/>
                </a:tc>
                <a:tc>
                  <a:txBody>
                    <a:bodyPr/>
                    <a:lstStyle/>
                    <a:p>
                      <a:pPr algn="ctr" fontAlgn="ctr"/>
                      <a:r>
                        <a:rPr lang="es-DO" sz="1300" b="0" i="0" u="none" strike="noStrike">
                          <a:solidFill>
                            <a:srgbClr val="000000"/>
                          </a:solidFill>
                          <a:effectLst/>
                          <a:latin typeface="+mn-lt"/>
                        </a:rPr>
                        <a:t>79.9%</a:t>
                      </a:r>
                    </a:p>
                  </a:txBody>
                  <a:tcPr marL="9525" marR="9525" marT="9525" marB="0" anchor="ctr"/>
                </a:tc>
                <a:tc>
                  <a:txBody>
                    <a:bodyPr/>
                    <a:lstStyle/>
                    <a:p>
                      <a:pPr algn="ctr" fontAlgn="ctr"/>
                      <a:r>
                        <a:rPr lang="es-DO" sz="1300" b="0" i="0" u="none" strike="noStrike">
                          <a:solidFill>
                            <a:srgbClr val="000000"/>
                          </a:solidFill>
                          <a:effectLst/>
                          <a:latin typeface="+mn-lt"/>
                        </a:rPr>
                        <a:t>79.7%</a:t>
                      </a:r>
                    </a:p>
                  </a:txBody>
                  <a:tcPr marL="9525" marR="9525" marT="9525" marB="0" anchor="ctr"/>
                </a:tc>
                <a:tc>
                  <a:txBody>
                    <a:bodyPr/>
                    <a:lstStyle/>
                    <a:p>
                      <a:pPr algn="ctr" fontAlgn="ctr"/>
                      <a:r>
                        <a:rPr lang="es-DO" sz="1300" b="0" i="0" u="none" strike="noStrike">
                          <a:solidFill>
                            <a:srgbClr val="000000"/>
                          </a:solidFill>
                          <a:effectLst/>
                          <a:latin typeface="+mn-lt"/>
                        </a:rPr>
                        <a:t>79.9%</a:t>
                      </a:r>
                    </a:p>
                  </a:txBody>
                  <a:tcPr marL="9525" marR="9525" marT="9525" marB="0" anchor="ctr"/>
                </a:tc>
                <a:tc>
                  <a:txBody>
                    <a:bodyPr/>
                    <a:lstStyle/>
                    <a:p>
                      <a:pPr algn="ctr" fontAlgn="ctr"/>
                      <a:r>
                        <a:rPr lang="es-DO" sz="1300" b="0" i="0" u="none" strike="noStrike" dirty="0">
                          <a:solidFill>
                            <a:srgbClr val="000000"/>
                          </a:solidFill>
                          <a:effectLst/>
                          <a:latin typeface="+mn-lt"/>
                        </a:rPr>
                        <a:t>0.7%</a:t>
                      </a:r>
                    </a:p>
                  </a:txBody>
                  <a:tcPr marL="9525" marR="9525" marT="9525" marB="0" anchor="ctr"/>
                </a:tc>
                <a:tc>
                  <a:txBody>
                    <a:bodyPr/>
                    <a:lstStyle/>
                    <a:p>
                      <a:pPr algn="ctr" fontAlgn="ctr"/>
                      <a:r>
                        <a:rPr lang="es-DO" sz="1300" b="0" i="0" u="none" strike="noStrike" dirty="0">
                          <a:solidFill>
                            <a:srgbClr val="000000"/>
                          </a:solidFill>
                          <a:effectLst/>
                          <a:latin typeface="+mn-lt"/>
                        </a:rPr>
                        <a:t> </a:t>
                      </a:r>
                    </a:p>
                  </a:txBody>
                  <a:tcPr marL="9525" marR="9525" marT="9525" marB="0" anchor="ctr"/>
                </a:tc>
                <a:extLst>
                  <a:ext uri="{0D108BD9-81ED-4DB2-BD59-A6C34878D82A}">
                    <a16:rowId xmlns:a16="http://schemas.microsoft.com/office/drawing/2014/main" val="2654528138"/>
                  </a:ext>
                </a:extLst>
              </a:tr>
            </a:tbl>
          </a:graphicData>
        </a:graphic>
      </p:graphicFrame>
      <p:sp>
        <p:nvSpPr>
          <p:cNvPr id="14" name="Rectángulo 1">
            <a:extLst>
              <a:ext uri="{FF2B5EF4-FFF2-40B4-BE49-F238E27FC236}">
                <a16:creationId xmlns:a16="http://schemas.microsoft.com/office/drawing/2014/main" id="{3E310749-E8E9-4A79-8A03-DDDB7F2394B5}"/>
              </a:ext>
            </a:extLst>
          </p:cNvPr>
          <p:cNvSpPr/>
          <p:nvPr/>
        </p:nvSpPr>
        <p:spPr>
          <a:xfrm>
            <a:off x="1229699" y="3049458"/>
            <a:ext cx="7506012" cy="1708160"/>
          </a:xfrm>
          <a:prstGeom prst="rect">
            <a:avLst/>
          </a:prstGeom>
        </p:spPr>
        <p:txBody>
          <a:bodyPr wrap="square">
            <a:spAutoFit/>
          </a:bodyPr>
          <a:lstStyle/>
          <a:p>
            <a:pPr marL="285750" indent="-285750" fontAlgn="auto">
              <a:spcAft>
                <a:spcPts val="0"/>
              </a:spcAft>
              <a:buFont typeface="Arial" panose="020B0604020202020204" pitchFamily="34" charset="0"/>
              <a:buChar char="•"/>
            </a:pPr>
            <a:r>
              <a:rPr lang="es-ES" sz="1500" dirty="0">
                <a:ea typeface="Calibri" panose="020F0502020204030204" pitchFamily="34" charset="0"/>
                <a:cs typeface="Arial"/>
              </a:rPr>
              <a:t>En el </a:t>
            </a:r>
            <a:r>
              <a:rPr lang="es-ES" sz="1500" b="1" dirty="0">
                <a:ea typeface="Calibri" panose="020F0502020204030204" pitchFamily="34" charset="0"/>
                <a:cs typeface="Arial"/>
              </a:rPr>
              <a:t>Nivel Secundario la matrícula del sector público creció en un 2.95 %, </a:t>
            </a:r>
            <a:r>
              <a:rPr lang="es-ES" sz="1500" dirty="0">
                <a:ea typeface="Calibri" panose="020F0502020204030204" pitchFamily="34" charset="0"/>
                <a:cs typeface="Arial"/>
              </a:rPr>
              <a:t>mientras que la población de 12 a 17 años se mantuvo estable (-0.39 %)</a:t>
            </a:r>
          </a:p>
          <a:p>
            <a:pPr marL="285750" indent="-285750" fontAlgn="auto">
              <a:spcAft>
                <a:spcPts val="0"/>
              </a:spcAft>
              <a:buFont typeface="Arial" panose="020B0604020202020204" pitchFamily="34" charset="0"/>
              <a:buChar char="•"/>
            </a:pPr>
            <a:r>
              <a:rPr lang="es-ES" sz="1500" dirty="0">
                <a:ea typeface="Calibri" panose="020F0502020204030204" pitchFamily="34" charset="0"/>
                <a:cs typeface="Arial"/>
              </a:rPr>
              <a:t>El sector Privado bajo su matrícula en un 8.79 %, lo que revela que </a:t>
            </a:r>
            <a:r>
              <a:rPr lang="es-ES" sz="1500" b="1" dirty="0">
                <a:ea typeface="Calibri" panose="020F0502020204030204" pitchFamily="34" charset="0"/>
                <a:cs typeface="Arial"/>
              </a:rPr>
              <a:t>hubo un traslado de estudiantes del sector privado al sector público. </a:t>
            </a:r>
            <a:r>
              <a:rPr lang="es-ES" sz="1500" dirty="0">
                <a:ea typeface="Calibri" panose="020F0502020204030204" pitchFamily="34" charset="0"/>
                <a:cs typeface="Arial"/>
              </a:rPr>
              <a:t>El porcentaje de estudiantes del sector público sobre el total de la matrícula pasó de un 80.3 % a un 82.1 %.</a:t>
            </a:r>
          </a:p>
          <a:p>
            <a:pPr marL="285750" indent="-285750" fontAlgn="auto">
              <a:spcAft>
                <a:spcPts val="0"/>
              </a:spcAft>
              <a:buFont typeface="Arial" panose="020B0604020202020204" pitchFamily="34" charset="0"/>
              <a:buChar char="•"/>
            </a:pPr>
            <a:r>
              <a:rPr lang="es-ES" sz="1500" dirty="0">
                <a:ea typeface="Calibri" panose="020F0502020204030204" pitchFamily="34" charset="0"/>
                <a:cs typeface="Arial"/>
              </a:rPr>
              <a:t>A estas cifras, hay que sumar los </a:t>
            </a:r>
            <a:r>
              <a:rPr lang="es-ES" sz="1500" b="1" dirty="0">
                <a:ea typeface="Calibri" panose="020F0502020204030204" pitchFamily="34" charset="0"/>
                <a:cs typeface="Arial"/>
              </a:rPr>
              <a:t>estudiantes con edades de 14 a 17 incluidos Subsistema de Educación de Adultos </a:t>
            </a:r>
            <a:r>
              <a:rPr lang="es-ES" sz="1500" dirty="0">
                <a:ea typeface="Calibri" panose="020F0502020204030204" pitchFamily="34" charset="0"/>
                <a:cs typeface="Arial"/>
              </a:rPr>
              <a:t>(60,555 estudiantes en el 2017-2018)</a:t>
            </a:r>
          </a:p>
        </p:txBody>
      </p:sp>
      <p:pic>
        <p:nvPicPr>
          <p:cNvPr id="11" name="Gráfico 10" descr="Gráfico de barras con tendencia alcista">
            <a:extLst>
              <a:ext uri="{FF2B5EF4-FFF2-40B4-BE49-F238E27FC236}">
                <a16:creationId xmlns:a16="http://schemas.microsoft.com/office/drawing/2014/main" id="{1A20DC08-9B3A-493B-B12F-854D8C8FE9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5051" y="3049458"/>
            <a:ext cx="914400" cy="914400"/>
          </a:xfrm>
          <a:prstGeom prst="rect">
            <a:avLst/>
          </a:prstGeom>
        </p:spPr>
      </p:pic>
    </p:spTree>
    <p:extLst>
      <p:ext uri="{BB962C8B-B14F-4D97-AF65-F5344CB8AC3E}">
        <p14:creationId xmlns:p14="http://schemas.microsoft.com/office/powerpoint/2010/main" val="2268233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P-06.jpg"/>
          <p:cNvPicPr>
            <a:picLocks noChangeAspect="1"/>
          </p:cNvPicPr>
          <p:nvPr/>
        </p:nvPicPr>
        <p:blipFill rotWithShape="1">
          <a:blip r:embed="rId2">
            <a:extLst>
              <a:ext uri="{28A0092B-C50C-407E-A947-70E740481C1C}">
                <a14:useLocalDpi xmlns:a14="http://schemas.microsoft.com/office/drawing/2010/main" val="0"/>
              </a:ext>
            </a:extLst>
          </a:blip>
          <a:srcRect b="79422"/>
          <a:stretch/>
        </p:blipFill>
        <p:spPr>
          <a:xfrm>
            <a:off x="11440" y="2036"/>
            <a:ext cx="9121927" cy="663932"/>
          </a:xfrm>
          <a:prstGeom prst="rect">
            <a:avLst/>
          </a:prstGeom>
        </p:spPr>
      </p:pic>
      <p:sp>
        <p:nvSpPr>
          <p:cNvPr id="4" name="TextBox 3"/>
          <p:cNvSpPr txBox="1"/>
          <p:nvPr/>
        </p:nvSpPr>
        <p:spPr>
          <a:xfrm>
            <a:off x="665605" y="57683"/>
            <a:ext cx="398041" cy="523220"/>
          </a:xfrm>
          <a:prstGeom prst="rect">
            <a:avLst/>
          </a:prstGeom>
          <a:noFill/>
        </p:spPr>
        <p:txBody>
          <a:bodyPr wrap="none" rtlCol="0">
            <a:spAutoFit/>
          </a:bodyPr>
          <a:lstStyle/>
          <a:p>
            <a:r>
              <a:rPr lang="en-US" sz="2800" b="1" dirty="0">
                <a:solidFill>
                  <a:schemeClr val="bg1"/>
                </a:solidFill>
                <a:latin typeface="Gill Sans"/>
                <a:cs typeface="Gill Sans"/>
              </a:rPr>
              <a:t>7</a:t>
            </a:r>
          </a:p>
        </p:txBody>
      </p:sp>
      <p:sp>
        <p:nvSpPr>
          <p:cNvPr id="6" name="Rectángulo 6">
            <a:extLst>
              <a:ext uri="{FF2B5EF4-FFF2-40B4-BE49-F238E27FC236}">
                <a16:creationId xmlns:a16="http://schemas.microsoft.com/office/drawing/2014/main" id="{898A1D25-BF65-4344-8848-7E2D4A994634}"/>
              </a:ext>
            </a:extLst>
          </p:cNvPr>
          <p:cNvSpPr/>
          <p:nvPr/>
        </p:nvSpPr>
        <p:spPr>
          <a:xfrm rot="5400000">
            <a:off x="3190322" y="-1514725"/>
            <a:ext cx="299180" cy="4069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DO" sz="1400" b="1" dirty="0">
                <a:solidFill>
                  <a:schemeClr val="tx1">
                    <a:lumMod val="50000"/>
                    <a:lumOff val="50000"/>
                  </a:schemeClr>
                </a:solidFill>
                <a:latin typeface="Arial" panose="020B0604020202020204" pitchFamily="34" charset="0"/>
                <a:cs typeface="Arial" panose="020B0604020202020204" pitchFamily="34" charset="0"/>
              </a:rPr>
              <a:t>CONSTRUCCIÓN DE CENTROS</a:t>
            </a:r>
          </a:p>
        </p:txBody>
      </p:sp>
      <p:graphicFrame>
        <p:nvGraphicFramePr>
          <p:cNvPr id="7" name="Tabla 1">
            <a:extLst>
              <a:ext uri="{FF2B5EF4-FFF2-40B4-BE49-F238E27FC236}">
                <a16:creationId xmlns:a16="http://schemas.microsoft.com/office/drawing/2014/main" id="{8A156464-75CC-4A7B-883D-7193E368AEC0}"/>
              </a:ext>
            </a:extLst>
          </p:cNvPr>
          <p:cNvGraphicFramePr>
            <a:graphicFrameLocks noGrp="1"/>
          </p:cNvGraphicFramePr>
          <p:nvPr>
            <p:extLst>
              <p:ext uri="{D42A27DB-BD31-4B8C-83A1-F6EECF244321}">
                <p14:modId xmlns:p14="http://schemas.microsoft.com/office/powerpoint/2010/main" val="1538113959"/>
              </p:ext>
            </p:extLst>
          </p:nvPr>
        </p:nvGraphicFramePr>
        <p:xfrm>
          <a:off x="684252" y="852217"/>
          <a:ext cx="7595591" cy="1955200"/>
        </p:xfrm>
        <a:graphic>
          <a:graphicData uri="http://schemas.openxmlformats.org/drawingml/2006/table">
            <a:tbl>
              <a:tblPr firstRow="1" firstCol="1" bandRow="1">
                <a:tableStyleId>{69012ECD-51FC-41F1-AA8D-1B2483CD663E}</a:tableStyleId>
              </a:tblPr>
              <a:tblGrid>
                <a:gridCol w="2768278">
                  <a:extLst>
                    <a:ext uri="{9D8B030D-6E8A-4147-A177-3AD203B41FA5}">
                      <a16:colId xmlns:a16="http://schemas.microsoft.com/office/drawing/2014/main" val="1428396383"/>
                    </a:ext>
                  </a:extLst>
                </a:gridCol>
                <a:gridCol w="1471867">
                  <a:extLst>
                    <a:ext uri="{9D8B030D-6E8A-4147-A177-3AD203B41FA5}">
                      <a16:colId xmlns:a16="http://schemas.microsoft.com/office/drawing/2014/main" val="1170318454"/>
                    </a:ext>
                  </a:extLst>
                </a:gridCol>
                <a:gridCol w="1193962">
                  <a:extLst>
                    <a:ext uri="{9D8B030D-6E8A-4147-A177-3AD203B41FA5}">
                      <a16:colId xmlns:a16="http://schemas.microsoft.com/office/drawing/2014/main" val="191976972"/>
                    </a:ext>
                  </a:extLst>
                </a:gridCol>
                <a:gridCol w="1070448">
                  <a:extLst>
                    <a:ext uri="{9D8B030D-6E8A-4147-A177-3AD203B41FA5}">
                      <a16:colId xmlns:a16="http://schemas.microsoft.com/office/drawing/2014/main" val="3076809100"/>
                    </a:ext>
                  </a:extLst>
                </a:gridCol>
                <a:gridCol w="1091036">
                  <a:extLst>
                    <a:ext uri="{9D8B030D-6E8A-4147-A177-3AD203B41FA5}">
                      <a16:colId xmlns:a16="http://schemas.microsoft.com/office/drawing/2014/main" val="537212854"/>
                    </a:ext>
                  </a:extLst>
                </a:gridCol>
              </a:tblGrid>
              <a:tr h="312096">
                <a:tc>
                  <a:txBody>
                    <a:bodyPr/>
                    <a:lstStyle/>
                    <a:p>
                      <a:pPr fontAlgn="auto">
                        <a:lnSpc>
                          <a:spcPct val="107000"/>
                        </a:lnSpc>
                        <a:spcAft>
                          <a:spcPts val="0"/>
                        </a:spcAft>
                      </a:pPr>
                      <a:r>
                        <a:rPr lang="es-DO" sz="1300" b="1" dirty="0">
                          <a:effectLst/>
                          <a:latin typeface="+mn-lt"/>
                        </a:rPr>
                        <a:t>Espacios escolares</a:t>
                      </a:r>
                      <a:endParaRPr lang="es-DO" sz="13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300" b="1" dirty="0">
                          <a:effectLst/>
                          <a:latin typeface="+mn-lt"/>
                        </a:rPr>
                        <a:t>Ene. 2013 / </a:t>
                      </a:r>
                      <a:r>
                        <a:rPr lang="es-DO" sz="1300" b="1" baseline="0" dirty="0">
                          <a:effectLst/>
                          <a:latin typeface="+mn-lt"/>
                        </a:rPr>
                        <a:t> </a:t>
                      </a:r>
                    </a:p>
                    <a:p>
                      <a:pPr algn="ctr" fontAlgn="auto">
                        <a:lnSpc>
                          <a:spcPct val="107000"/>
                        </a:lnSpc>
                        <a:spcAft>
                          <a:spcPts val="0"/>
                        </a:spcAft>
                      </a:pPr>
                      <a:r>
                        <a:rPr lang="es-DO" sz="1300" b="1" baseline="0" dirty="0">
                          <a:effectLst/>
                          <a:latin typeface="+mn-lt"/>
                        </a:rPr>
                        <a:t>Ago.</a:t>
                      </a:r>
                      <a:r>
                        <a:rPr lang="es-DO" sz="1300" b="1" dirty="0">
                          <a:effectLst/>
                          <a:latin typeface="+mn-lt"/>
                        </a:rPr>
                        <a:t> 2016</a:t>
                      </a:r>
                      <a:endParaRPr lang="es-DO" sz="13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300" b="1" dirty="0">
                          <a:effectLst/>
                          <a:latin typeface="+mn-lt"/>
                        </a:rPr>
                        <a:t>Sep. 2016 / </a:t>
                      </a:r>
                      <a:r>
                        <a:rPr lang="es-DO" sz="1300" b="1" baseline="0" dirty="0">
                          <a:effectLst/>
                          <a:latin typeface="+mn-lt"/>
                        </a:rPr>
                        <a:t> </a:t>
                      </a:r>
                    </a:p>
                    <a:p>
                      <a:pPr algn="ctr" fontAlgn="auto">
                        <a:lnSpc>
                          <a:spcPct val="107000"/>
                        </a:lnSpc>
                        <a:spcAft>
                          <a:spcPts val="0"/>
                        </a:spcAft>
                      </a:pPr>
                      <a:r>
                        <a:rPr lang="es-DO" sz="1300" b="1" dirty="0">
                          <a:effectLst/>
                          <a:latin typeface="+mn-lt"/>
                        </a:rPr>
                        <a:t>Dic. 2018</a:t>
                      </a:r>
                      <a:endParaRPr lang="es-DO" sz="13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ES" sz="1300" b="1" dirty="0">
                          <a:effectLst/>
                          <a:latin typeface="+mn-lt"/>
                          <a:ea typeface="Calibri" panose="020F0502020204030204" pitchFamily="34" charset="0"/>
                          <a:cs typeface="Times New Roman" panose="02020603050405020304" pitchFamily="18" charset="0"/>
                        </a:rPr>
                        <a:t>Ene. /May. 2019</a:t>
                      </a:r>
                      <a:endParaRPr lang="es-DO" sz="13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300" b="1" dirty="0">
                          <a:effectLst/>
                          <a:latin typeface="+mn-lt"/>
                        </a:rPr>
                        <a:t>Totales 2013-2019</a:t>
                      </a:r>
                      <a:endParaRPr lang="es-DO" sz="13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796800627"/>
                  </a:ext>
                </a:extLst>
              </a:tr>
              <a:tr h="220096">
                <a:tc>
                  <a:txBody>
                    <a:bodyPr/>
                    <a:lstStyle/>
                    <a:p>
                      <a:pPr algn="l" fontAlgn="auto">
                        <a:lnSpc>
                          <a:spcPct val="107000"/>
                        </a:lnSpc>
                        <a:spcAft>
                          <a:spcPts val="0"/>
                        </a:spcAft>
                      </a:pPr>
                      <a:r>
                        <a:rPr lang="es-DO" sz="1300" b="0" dirty="0">
                          <a:effectLst/>
                          <a:latin typeface="+mn-lt"/>
                        </a:rPr>
                        <a:t>Aulas nuevas</a:t>
                      </a:r>
                      <a:endParaRPr lang="es-DO" sz="1300" b="0"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300" dirty="0">
                          <a:effectLst/>
                          <a:latin typeface="+mn-lt"/>
                        </a:rPr>
                        <a:t>10,473</a:t>
                      </a:r>
                      <a:endParaRPr lang="es-DO" sz="1300"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rtl="0" fontAlgn="ctr"/>
                      <a:r>
                        <a:rPr lang="es-DO" sz="1300" b="0" i="0" u="none" strike="noStrike">
                          <a:solidFill>
                            <a:srgbClr val="000000"/>
                          </a:solidFill>
                          <a:effectLst/>
                          <a:latin typeface="+mn-lt"/>
                        </a:rPr>
                        <a:t>3,681</a:t>
                      </a:r>
                    </a:p>
                  </a:txBody>
                  <a:tcPr marL="9525" marR="9525" marT="9525"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ctr"/>
                      <a:r>
                        <a:rPr lang="es-DO" sz="1300" b="0" i="0" u="none" strike="noStrike">
                          <a:solidFill>
                            <a:srgbClr val="000000"/>
                          </a:solidFill>
                          <a:effectLst/>
                          <a:latin typeface="+mn-lt"/>
                        </a:rPr>
                        <a:t>942</a:t>
                      </a:r>
                    </a:p>
                  </a:txBody>
                  <a:tcPr marL="9525" marR="9525" marT="9525"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ctr"/>
                      <a:r>
                        <a:rPr lang="es-DO" sz="1300" b="0" i="0" u="none" strike="noStrike">
                          <a:solidFill>
                            <a:srgbClr val="000000"/>
                          </a:solidFill>
                          <a:effectLst/>
                          <a:latin typeface="+mn-lt"/>
                        </a:rPr>
                        <a:t>15,096</a:t>
                      </a:r>
                    </a:p>
                  </a:txBody>
                  <a:tcPr marL="9525" marR="9525" marT="9525"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906884503"/>
                  </a:ext>
                </a:extLst>
              </a:tr>
              <a:tr h="220096">
                <a:tc>
                  <a:txBody>
                    <a:bodyPr/>
                    <a:lstStyle/>
                    <a:p>
                      <a:pPr algn="l" fontAlgn="auto">
                        <a:lnSpc>
                          <a:spcPct val="107000"/>
                        </a:lnSpc>
                        <a:spcAft>
                          <a:spcPts val="0"/>
                        </a:spcAft>
                      </a:pPr>
                      <a:r>
                        <a:rPr lang="es-DO" sz="1300" b="0" dirty="0">
                          <a:effectLst/>
                          <a:latin typeface="+mn-lt"/>
                        </a:rPr>
                        <a:t>Aulas rehabilitadas</a:t>
                      </a:r>
                      <a:endParaRPr lang="es-DO" sz="1300" b="0"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300" dirty="0">
                          <a:effectLst/>
                          <a:latin typeface="+mn-lt"/>
                        </a:rPr>
                        <a:t>2,710</a:t>
                      </a:r>
                      <a:endParaRPr lang="es-DO" sz="1300"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rtl="0" fontAlgn="ctr"/>
                      <a:r>
                        <a:rPr lang="es-DO" sz="1300" b="0" i="0" u="none" strike="noStrike">
                          <a:solidFill>
                            <a:srgbClr val="000000"/>
                          </a:solidFill>
                          <a:effectLst/>
                          <a:latin typeface="+mn-lt"/>
                        </a:rPr>
                        <a:t>197</a:t>
                      </a:r>
                    </a:p>
                  </a:txBody>
                  <a:tcPr marL="9525" marR="9525" marT="9525"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ctr"/>
                      <a:r>
                        <a:rPr lang="es-DO" sz="1300" b="0" i="0" u="none" strike="noStrike">
                          <a:solidFill>
                            <a:srgbClr val="000000"/>
                          </a:solidFill>
                          <a:effectLst/>
                          <a:latin typeface="+mn-lt"/>
                        </a:rPr>
                        <a:t>37</a:t>
                      </a:r>
                    </a:p>
                  </a:txBody>
                  <a:tcPr marL="9525" marR="9525" marT="9525"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ctr"/>
                      <a:r>
                        <a:rPr lang="es-DO" sz="1300" b="0" i="0" u="none" strike="noStrike">
                          <a:solidFill>
                            <a:srgbClr val="000000"/>
                          </a:solidFill>
                          <a:effectLst/>
                          <a:latin typeface="+mn-lt"/>
                        </a:rPr>
                        <a:t>2,944</a:t>
                      </a:r>
                    </a:p>
                  </a:txBody>
                  <a:tcPr marL="9525" marR="9525" marT="9525"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26280252"/>
                  </a:ext>
                </a:extLst>
              </a:tr>
              <a:tr h="220096">
                <a:tc>
                  <a:txBody>
                    <a:bodyPr/>
                    <a:lstStyle/>
                    <a:p>
                      <a:pPr algn="l" fontAlgn="auto">
                        <a:lnSpc>
                          <a:spcPct val="107000"/>
                        </a:lnSpc>
                        <a:spcAft>
                          <a:spcPts val="0"/>
                        </a:spcAft>
                      </a:pPr>
                      <a:r>
                        <a:rPr lang="es-DO" sz="1300" b="0" dirty="0">
                          <a:effectLst/>
                          <a:latin typeface="+mn-lt"/>
                        </a:rPr>
                        <a:t>Laboratorios de Ciencias</a:t>
                      </a:r>
                      <a:endParaRPr lang="es-DO" sz="1300" b="0"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300" dirty="0">
                          <a:effectLst/>
                          <a:latin typeface="+mn-lt"/>
                        </a:rPr>
                        <a:t>263</a:t>
                      </a:r>
                      <a:endParaRPr lang="es-DO" sz="1300"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rtl="0" fontAlgn="ctr"/>
                      <a:r>
                        <a:rPr lang="es-DO" sz="1300" b="0" i="0" u="none" strike="noStrike">
                          <a:solidFill>
                            <a:srgbClr val="000000"/>
                          </a:solidFill>
                          <a:effectLst/>
                          <a:latin typeface="+mn-lt"/>
                        </a:rPr>
                        <a:t>81</a:t>
                      </a:r>
                    </a:p>
                  </a:txBody>
                  <a:tcPr marL="9525" marR="9525" marT="9525"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ctr"/>
                      <a:r>
                        <a:rPr lang="es-DO" sz="1300" b="0" i="0" u="none" strike="noStrike">
                          <a:solidFill>
                            <a:srgbClr val="000000"/>
                          </a:solidFill>
                          <a:effectLst/>
                          <a:latin typeface="+mn-lt"/>
                        </a:rPr>
                        <a:t>24</a:t>
                      </a:r>
                    </a:p>
                  </a:txBody>
                  <a:tcPr marL="9525" marR="9525" marT="9525"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ctr"/>
                      <a:r>
                        <a:rPr lang="es-DO" sz="1300" b="0" i="0" u="none" strike="noStrike">
                          <a:solidFill>
                            <a:srgbClr val="000000"/>
                          </a:solidFill>
                          <a:effectLst/>
                          <a:latin typeface="+mn-lt"/>
                        </a:rPr>
                        <a:t>368</a:t>
                      </a:r>
                    </a:p>
                  </a:txBody>
                  <a:tcPr marL="9525" marR="9525" marT="9525"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48991253"/>
                  </a:ext>
                </a:extLst>
              </a:tr>
              <a:tr h="220096">
                <a:tc>
                  <a:txBody>
                    <a:bodyPr/>
                    <a:lstStyle/>
                    <a:p>
                      <a:pPr algn="l" fontAlgn="auto">
                        <a:lnSpc>
                          <a:spcPct val="107000"/>
                        </a:lnSpc>
                        <a:spcAft>
                          <a:spcPts val="0"/>
                        </a:spcAft>
                      </a:pPr>
                      <a:r>
                        <a:rPr lang="es-DO" sz="1300" b="0" dirty="0">
                          <a:effectLst/>
                          <a:latin typeface="+mn-lt"/>
                        </a:rPr>
                        <a:t>Laboratorios de Informática</a:t>
                      </a:r>
                      <a:endParaRPr lang="es-DO" sz="1300" b="0"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300">
                          <a:effectLst/>
                          <a:latin typeface="+mn-lt"/>
                        </a:rPr>
                        <a:t>392</a:t>
                      </a:r>
                      <a:endParaRPr lang="es-DO" sz="130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rtl="0" fontAlgn="ctr"/>
                      <a:r>
                        <a:rPr lang="es-DO" sz="1300" b="0" i="0" u="none" strike="noStrike">
                          <a:solidFill>
                            <a:srgbClr val="000000"/>
                          </a:solidFill>
                          <a:effectLst/>
                          <a:latin typeface="+mn-lt"/>
                        </a:rPr>
                        <a:t>124</a:t>
                      </a:r>
                    </a:p>
                  </a:txBody>
                  <a:tcPr marL="9525" marR="9525" marT="9525"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ctr"/>
                      <a:r>
                        <a:rPr lang="es-DO" sz="1300" b="0" i="0" u="none" strike="noStrike">
                          <a:solidFill>
                            <a:srgbClr val="000000"/>
                          </a:solidFill>
                          <a:effectLst/>
                          <a:latin typeface="+mn-lt"/>
                        </a:rPr>
                        <a:t>28</a:t>
                      </a:r>
                    </a:p>
                  </a:txBody>
                  <a:tcPr marL="9525" marR="9525" marT="9525"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ctr"/>
                      <a:r>
                        <a:rPr lang="es-DO" sz="1300" b="0" i="0" u="none" strike="noStrike">
                          <a:solidFill>
                            <a:srgbClr val="000000"/>
                          </a:solidFill>
                          <a:effectLst/>
                          <a:latin typeface="+mn-lt"/>
                        </a:rPr>
                        <a:t>544</a:t>
                      </a:r>
                    </a:p>
                  </a:txBody>
                  <a:tcPr marL="9525" marR="9525" marT="9525"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32828219"/>
                  </a:ext>
                </a:extLst>
              </a:tr>
              <a:tr h="220096">
                <a:tc>
                  <a:txBody>
                    <a:bodyPr/>
                    <a:lstStyle/>
                    <a:p>
                      <a:pPr algn="l" fontAlgn="auto">
                        <a:lnSpc>
                          <a:spcPct val="107000"/>
                        </a:lnSpc>
                        <a:spcAft>
                          <a:spcPts val="0"/>
                        </a:spcAft>
                      </a:pPr>
                      <a:r>
                        <a:rPr lang="es-DO" sz="1300" b="0" dirty="0">
                          <a:effectLst/>
                          <a:latin typeface="+mn-lt"/>
                        </a:rPr>
                        <a:t>Bibliotecas</a:t>
                      </a:r>
                      <a:endParaRPr lang="es-DO" sz="1300" b="0"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300">
                          <a:effectLst/>
                          <a:latin typeface="+mn-lt"/>
                        </a:rPr>
                        <a:t>713</a:t>
                      </a:r>
                      <a:endParaRPr lang="es-DO" sz="130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rtl="0" fontAlgn="ctr"/>
                      <a:r>
                        <a:rPr lang="es-DO" sz="1300" b="0" i="0" u="none" strike="noStrike">
                          <a:solidFill>
                            <a:srgbClr val="000000"/>
                          </a:solidFill>
                          <a:effectLst/>
                          <a:latin typeface="+mn-lt"/>
                        </a:rPr>
                        <a:t>211</a:t>
                      </a:r>
                    </a:p>
                  </a:txBody>
                  <a:tcPr marL="9525" marR="9525" marT="9525"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ctr"/>
                      <a:r>
                        <a:rPr lang="es-DO" sz="1300" b="0" i="0" u="none" strike="noStrike">
                          <a:solidFill>
                            <a:srgbClr val="000000"/>
                          </a:solidFill>
                          <a:effectLst/>
                          <a:latin typeface="+mn-lt"/>
                        </a:rPr>
                        <a:t>47</a:t>
                      </a:r>
                    </a:p>
                  </a:txBody>
                  <a:tcPr marL="9525" marR="9525" marT="9525"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ctr"/>
                      <a:r>
                        <a:rPr lang="es-DO" sz="1300" b="0" i="0" u="none" strike="noStrike">
                          <a:solidFill>
                            <a:srgbClr val="000000"/>
                          </a:solidFill>
                          <a:effectLst/>
                          <a:latin typeface="+mn-lt"/>
                        </a:rPr>
                        <a:t>971</a:t>
                      </a:r>
                    </a:p>
                  </a:txBody>
                  <a:tcPr marL="9525" marR="9525" marT="9525"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865588009"/>
                  </a:ext>
                </a:extLst>
              </a:tr>
              <a:tr h="220096">
                <a:tc>
                  <a:txBody>
                    <a:bodyPr/>
                    <a:lstStyle/>
                    <a:p>
                      <a:pPr algn="l" fontAlgn="auto">
                        <a:lnSpc>
                          <a:spcPct val="107000"/>
                        </a:lnSpc>
                        <a:spcAft>
                          <a:spcPts val="0"/>
                        </a:spcAft>
                      </a:pPr>
                      <a:r>
                        <a:rPr lang="es-DO" sz="1300" b="0" dirty="0">
                          <a:effectLst/>
                          <a:latin typeface="+mn-lt"/>
                        </a:rPr>
                        <a:t>Talleres</a:t>
                      </a:r>
                      <a:endParaRPr lang="es-DO" sz="1300" b="0"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300" dirty="0">
                          <a:effectLst/>
                          <a:latin typeface="+mn-lt"/>
                        </a:rPr>
                        <a:t>40</a:t>
                      </a:r>
                      <a:endParaRPr lang="es-DO" sz="1300"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rtl="0" fontAlgn="ctr"/>
                      <a:r>
                        <a:rPr lang="es-DO" sz="1300" b="0" i="0" u="none" strike="noStrike">
                          <a:solidFill>
                            <a:srgbClr val="000000"/>
                          </a:solidFill>
                          <a:effectLst/>
                          <a:latin typeface="+mn-lt"/>
                        </a:rPr>
                        <a:t>17</a:t>
                      </a:r>
                    </a:p>
                  </a:txBody>
                  <a:tcPr marL="9525" marR="9525" marT="9525"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ctr"/>
                      <a:r>
                        <a:rPr lang="es-DO" sz="1300" b="0" i="0" u="none" strike="noStrike">
                          <a:solidFill>
                            <a:srgbClr val="000000"/>
                          </a:solidFill>
                          <a:effectLst/>
                          <a:latin typeface="+mn-lt"/>
                        </a:rPr>
                        <a:t>8</a:t>
                      </a:r>
                    </a:p>
                  </a:txBody>
                  <a:tcPr marL="9525" marR="9525" marT="9525"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ctr"/>
                      <a:r>
                        <a:rPr lang="es-DO" sz="1300" b="0" i="0" u="none" strike="noStrike">
                          <a:solidFill>
                            <a:srgbClr val="000000"/>
                          </a:solidFill>
                          <a:effectLst/>
                          <a:latin typeface="+mn-lt"/>
                        </a:rPr>
                        <a:t>65</a:t>
                      </a:r>
                    </a:p>
                  </a:txBody>
                  <a:tcPr marL="9525" marR="9525" marT="9525"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35916494"/>
                  </a:ext>
                </a:extLst>
              </a:tr>
              <a:tr h="220096">
                <a:tc>
                  <a:txBody>
                    <a:bodyPr/>
                    <a:lstStyle/>
                    <a:p>
                      <a:pPr algn="ctr" fontAlgn="auto">
                        <a:lnSpc>
                          <a:spcPct val="107000"/>
                        </a:lnSpc>
                        <a:spcAft>
                          <a:spcPts val="0"/>
                        </a:spcAft>
                      </a:pPr>
                      <a:r>
                        <a:rPr lang="es-DO" sz="1300" b="1" dirty="0">
                          <a:effectLst/>
                          <a:latin typeface="+mn-lt"/>
                        </a:rPr>
                        <a:t>Total espacios escolares</a:t>
                      </a:r>
                      <a:endParaRPr lang="es-DO" sz="13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auto">
                        <a:lnSpc>
                          <a:spcPct val="107000"/>
                        </a:lnSpc>
                        <a:spcAft>
                          <a:spcPts val="0"/>
                        </a:spcAft>
                      </a:pPr>
                      <a:r>
                        <a:rPr lang="es-DO" sz="1300" b="1" dirty="0">
                          <a:effectLst/>
                          <a:latin typeface="+mn-lt"/>
                        </a:rPr>
                        <a:t>14,591</a:t>
                      </a:r>
                      <a:endParaRPr lang="es-DO" sz="1300" b="1" dirty="0">
                        <a:effectLst/>
                        <a:latin typeface="+mn-lt"/>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rtl="0" fontAlgn="ctr"/>
                      <a:r>
                        <a:rPr lang="es-DO" sz="1300" b="1" i="0" u="none" strike="noStrike" dirty="0">
                          <a:solidFill>
                            <a:srgbClr val="000000"/>
                          </a:solidFill>
                          <a:effectLst/>
                          <a:latin typeface="+mn-lt"/>
                        </a:rPr>
                        <a:t>4,311</a:t>
                      </a:r>
                    </a:p>
                  </a:txBody>
                  <a:tcPr marL="9525" marR="9525" marT="9525"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ctr"/>
                      <a:r>
                        <a:rPr lang="es-DO" sz="1300" b="1" i="0" u="none" strike="noStrike" dirty="0">
                          <a:solidFill>
                            <a:srgbClr val="000000"/>
                          </a:solidFill>
                          <a:effectLst/>
                          <a:latin typeface="+mn-lt"/>
                        </a:rPr>
                        <a:t>1,086</a:t>
                      </a:r>
                    </a:p>
                  </a:txBody>
                  <a:tcPr marL="9525" marR="9525" marT="9525"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tc>
                  <a:txBody>
                    <a:bodyPr/>
                    <a:lstStyle/>
                    <a:p>
                      <a:pPr algn="ctr" fontAlgn="ctr"/>
                      <a:r>
                        <a:rPr lang="es-DO" sz="1300" b="1" i="0" u="none" strike="noStrike" dirty="0">
                          <a:solidFill>
                            <a:srgbClr val="000000"/>
                          </a:solidFill>
                          <a:effectLst/>
                          <a:latin typeface="+mn-lt"/>
                        </a:rPr>
                        <a:t>19,988</a:t>
                      </a:r>
                    </a:p>
                  </a:txBody>
                  <a:tcPr marL="9525" marR="9525" marT="9525" marB="0" anchor="ct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91912310"/>
                  </a:ext>
                </a:extLst>
              </a:tr>
            </a:tbl>
          </a:graphicData>
        </a:graphic>
      </p:graphicFrame>
      <p:sp>
        <p:nvSpPr>
          <p:cNvPr id="8" name="Rectángulo 10">
            <a:extLst>
              <a:ext uri="{FF2B5EF4-FFF2-40B4-BE49-F238E27FC236}">
                <a16:creationId xmlns:a16="http://schemas.microsoft.com/office/drawing/2014/main" id="{A4E32255-21E8-4C21-8088-65C7FCDCACC2}"/>
              </a:ext>
            </a:extLst>
          </p:cNvPr>
          <p:cNvSpPr/>
          <p:nvPr/>
        </p:nvSpPr>
        <p:spPr>
          <a:xfrm>
            <a:off x="1400709" y="2995981"/>
            <a:ext cx="6879134" cy="1815882"/>
          </a:xfrm>
          <a:prstGeom prst="rect">
            <a:avLst/>
          </a:prstGeom>
        </p:spPr>
        <p:txBody>
          <a:bodyPr wrap="square">
            <a:spAutoFit/>
          </a:bodyPr>
          <a:lstStyle/>
          <a:p>
            <a:pPr marL="285750" indent="-285750" algn="just">
              <a:buFont typeface="Arial" panose="020B0604020202020204" pitchFamily="34" charset="0"/>
              <a:buChar char="•"/>
            </a:pPr>
            <a:r>
              <a:rPr lang="es-ES" sz="1400" b="1" dirty="0">
                <a:cs typeface="Arial" panose="020B0604020202020204" pitchFamily="34" charset="0"/>
              </a:rPr>
              <a:t>Continúa la construcción de escuelas:</a:t>
            </a:r>
          </a:p>
          <a:p>
            <a:pPr marL="742950" lvl="1" indent="-285750" algn="just">
              <a:buFont typeface="Arial" panose="020B0604020202020204" pitchFamily="34" charset="0"/>
              <a:buChar char="•"/>
            </a:pPr>
            <a:r>
              <a:rPr lang="es-ES" sz="1400" b="1" dirty="0">
                <a:solidFill>
                  <a:srgbClr val="FF0000"/>
                </a:solidFill>
                <a:cs typeface="Arial" panose="020B0604020202020204" pitchFamily="34" charset="0"/>
              </a:rPr>
              <a:t>Desde 2013: </a:t>
            </a:r>
            <a:r>
              <a:rPr lang="es-ES" sz="1400" dirty="0">
                <a:cs typeface="Arial" panose="020B0604020202020204" pitchFamily="34" charset="0"/>
              </a:rPr>
              <a:t>15,096 aulas nuevas y 2,944 rehabilitadas.</a:t>
            </a:r>
          </a:p>
          <a:p>
            <a:pPr marL="742950" lvl="1" indent="-285750" algn="just">
              <a:buFont typeface="Arial" panose="020B0604020202020204" pitchFamily="34" charset="0"/>
              <a:buChar char="•"/>
            </a:pPr>
            <a:endParaRPr lang="es-ES" sz="1400" dirty="0">
              <a:cs typeface="Arial" panose="020B0604020202020204" pitchFamily="34" charset="0"/>
            </a:endParaRPr>
          </a:p>
          <a:p>
            <a:pPr marL="285750" indent="-285750" algn="just">
              <a:buFont typeface="Arial" panose="020B0604020202020204" pitchFamily="34" charset="0"/>
              <a:buChar char="•"/>
            </a:pPr>
            <a:r>
              <a:rPr lang="es-ES" sz="1400" b="1" dirty="0">
                <a:cs typeface="Arial" panose="020B0604020202020204" pitchFamily="34" charset="0"/>
              </a:rPr>
              <a:t>Nivel de avance:</a:t>
            </a:r>
          </a:p>
          <a:p>
            <a:pPr marL="742950" lvl="1" indent="-285750" algn="just">
              <a:buFont typeface="Arial" panose="020B0604020202020204" pitchFamily="34" charset="0"/>
              <a:buChar char="•"/>
            </a:pPr>
            <a:r>
              <a:rPr lang="es-ES" sz="1400" b="1" dirty="0">
                <a:solidFill>
                  <a:srgbClr val="FF0000"/>
                </a:solidFill>
                <a:cs typeface="Arial" panose="020B0604020202020204" pitchFamily="34" charset="0"/>
              </a:rPr>
              <a:t>Período PEE 2017-2018: </a:t>
            </a:r>
            <a:r>
              <a:rPr lang="es-ES" sz="1400" dirty="0">
                <a:cs typeface="Arial" panose="020B0604020202020204" pitchFamily="34" charset="0"/>
              </a:rPr>
              <a:t>4,623 aulas construidas de las 15,187 aulas nuevas proyectadas hasta el 2020.</a:t>
            </a:r>
          </a:p>
          <a:p>
            <a:pPr marL="742950" lvl="1" indent="-285750" algn="just">
              <a:buFont typeface="Arial" panose="020B0604020202020204" pitchFamily="34" charset="0"/>
              <a:buChar char="•"/>
            </a:pPr>
            <a:r>
              <a:rPr lang="es-ES" sz="1400" b="1" dirty="0">
                <a:solidFill>
                  <a:srgbClr val="FF0000"/>
                </a:solidFill>
                <a:cs typeface="Arial" panose="020B0604020202020204" pitchFamily="34" charset="0"/>
              </a:rPr>
              <a:t>Ene. 2013 - Jun. 2019 </a:t>
            </a:r>
            <a:r>
              <a:rPr lang="es-ES" sz="1400" dirty="0">
                <a:cs typeface="Arial" panose="020B0604020202020204" pitchFamily="34" charset="0"/>
              </a:rPr>
              <a:t>se han inaugurado 67 CAIPI. </a:t>
            </a:r>
            <a:r>
              <a:rPr lang="es-DO" sz="1400" dirty="0">
                <a:cs typeface="Arial" panose="020B0604020202020204" pitchFamily="34" charset="0"/>
              </a:rPr>
              <a:t>Según la meta habría que concluir 184 centros más en los próximos dos años. </a:t>
            </a:r>
            <a:endParaRPr lang="es-ES" sz="1400" dirty="0">
              <a:cs typeface="Arial" panose="020B0604020202020204" pitchFamily="34" charset="0"/>
            </a:endParaRPr>
          </a:p>
        </p:txBody>
      </p:sp>
      <p:pic>
        <p:nvPicPr>
          <p:cNvPr id="10"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pic>
        <p:nvPicPr>
          <p:cNvPr id="14" name="Picture 13" descr="shutterstock_270577898.jpg"/>
          <p:cNvPicPr>
            <a:picLocks noChangeAspect="1"/>
          </p:cNvPicPr>
          <p:nvPr/>
        </p:nvPicPr>
        <p:blipFill rotWithShape="1">
          <a:blip r:embed="rId4">
            <a:extLst>
              <a:ext uri="{28A0092B-C50C-407E-A947-70E740481C1C}">
                <a14:useLocalDpi xmlns:a14="http://schemas.microsoft.com/office/drawing/2010/main" val="0"/>
              </a:ext>
            </a:extLst>
          </a:blip>
          <a:srcRect l="33412" t="30712" r="48040" b="53931"/>
          <a:stretch/>
        </p:blipFill>
        <p:spPr>
          <a:xfrm>
            <a:off x="684251" y="2995981"/>
            <a:ext cx="788097" cy="652464"/>
          </a:xfrm>
          <a:prstGeom prst="rect">
            <a:avLst/>
          </a:prstGeom>
        </p:spPr>
      </p:pic>
      <p:sp>
        <p:nvSpPr>
          <p:cNvPr id="3" name="Marcador de número de diapositiva 2"/>
          <p:cNvSpPr>
            <a:spLocks noGrp="1"/>
          </p:cNvSpPr>
          <p:nvPr>
            <p:ph type="sldNum" sz="quarter" idx="12"/>
          </p:nvPr>
        </p:nvSpPr>
        <p:spPr/>
        <p:txBody>
          <a:bodyPr/>
          <a:lstStyle/>
          <a:p>
            <a:fld id="{A4124D19-2283-FC49-A358-736FA83B63DF}" type="slidenum">
              <a:rPr lang="en-US" smtClean="0"/>
              <a:t>50</a:t>
            </a:fld>
            <a:endParaRPr lang="en-US"/>
          </a:p>
        </p:txBody>
      </p:sp>
    </p:spTree>
    <p:extLst>
      <p:ext uri="{BB962C8B-B14F-4D97-AF65-F5344CB8AC3E}">
        <p14:creationId xmlns:p14="http://schemas.microsoft.com/office/powerpoint/2010/main" val="8544451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descr="TOP-06.jpg">
            <a:extLst>
              <a:ext uri="{FF2B5EF4-FFF2-40B4-BE49-F238E27FC236}">
                <a16:creationId xmlns:a16="http://schemas.microsoft.com/office/drawing/2014/main" id="{ECBF4A56-C6EC-4546-9B86-85013461B709}"/>
              </a:ext>
            </a:extLst>
          </p:cNvPr>
          <p:cNvPicPr>
            <a:picLocks noChangeAspect="1"/>
          </p:cNvPicPr>
          <p:nvPr/>
        </p:nvPicPr>
        <p:blipFill rotWithShape="1">
          <a:blip r:embed="rId2">
            <a:extLst>
              <a:ext uri="{28A0092B-C50C-407E-A947-70E740481C1C}">
                <a14:useLocalDpi xmlns:a14="http://schemas.microsoft.com/office/drawing/2010/main" val="0"/>
              </a:ext>
            </a:extLst>
          </a:blip>
          <a:srcRect b="79422"/>
          <a:stretch/>
        </p:blipFill>
        <p:spPr>
          <a:xfrm>
            <a:off x="0" y="1"/>
            <a:ext cx="9121927" cy="656446"/>
          </a:xfrm>
          <a:prstGeom prst="rect">
            <a:avLst/>
          </a:prstGeom>
        </p:spPr>
      </p:pic>
      <p:sp>
        <p:nvSpPr>
          <p:cNvPr id="13" name="TextBox 3">
            <a:extLst>
              <a:ext uri="{FF2B5EF4-FFF2-40B4-BE49-F238E27FC236}">
                <a16:creationId xmlns:a16="http://schemas.microsoft.com/office/drawing/2014/main" id="{76C45793-5BA3-4B27-8C75-D96E29512D5E}"/>
              </a:ext>
            </a:extLst>
          </p:cNvPr>
          <p:cNvSpPr txBox="1"/>
          <p:nvPr/>
        </p:nvSpPr>
        <p:spPr>
          <a:xfrm>
            <a:off x="665605" y="57683"/>
            <a:ext cx="398041" cy="523220"/>
          </a:xfrm>
          <a:prstGeom prst="rect">
            <a:avLst/>
          </a:prstGeom>
          <a:noFill/>
        </p:spPr>
        <p:txBody>
          <a:bodyPr wrap="none" rtlCol="0">
            <a:spAutoFit/>
          </a:bodyPr>
          <a:lstStyle/>
          <a:p>
            <a:r>
              <a:rPr lang="en-US" sz="2800" b="1" dirty="0">
                <a:solidFill>
                  <a:schemeClr val="bg1"/>
                </a:solidFill>
                <a:latin typeface="Gill Sans"/>
                <a:cs typeface="Gill Sans"/>
              </a:rPr>
              <a:t>7</a:t>
            </a:r>
          </a:p>
        </p:txBody>
      </p:sp>
      <p:sp>
        <p:nvSpPr>
          <p:cNvPr id="6" name="Rectángulo 6">
            <a:extLst>
              <a:ext uri="{FF2B5EF4-FFF2-40B4-BE49-F238E27FC236}">
                <a16:creationId xmlns:a16="http://schemas.microsoft.com/office/drawing/2014/main" id="{898A1D25-BF65-4344-8848-7E2D4A994634}"/>
              </a:ext>
            </a:extLst>
          </p:cNvPr>
          <p:cNvSpPr/>
          <p:nvPr/>
        </p:nvSpPr>
        <p:spPr>
          <a:xfrm rot="5400000">
            <a:off x="3183368" y="-1495831"/>
            <a:ext cx="299180" cy="4031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DO" sz="1400" b="1" dirty="0">
                <a:solidFill>
                  <a:schemeClr val="tx1">
                    <a:lumMod val="50000"/>
                    <a:lumOff val="50000"/>
                  </a:schemeClr>
                </a:solidFill>
                <a:latin typeface="Arial" panose="020B0604020202020204" pitchFamily="34" charset="0"/>
                <a:cs typeface="Arial" panose="020B0604020202020204" pitchFamily="34" charset="0"/>
              </a:rPr>
              <a:t>MANTENIMIENTO ESCOLAR</a:t>
            </a:r>
          </a:p>
        </p:txBody>
      </p:sp>
      <p:pic>
        <p:nvPicPr>
          <p:cNvPr id="9"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pic>
        <p:nvPicPr>
          <p:cNvPr id="12" name="Picture 2"/>
          <p:cNvPicPr>
            <a:picLocks noChangeAspect="1"/>
          </p:cNvPicPr>
          <p:nvPr/>
        </p:nvPicPr>
        <p:blipFill>
          <a:blip r:embed="rId4"/>
          <a:stretch>
            <a:fillRect/>
          </a:stretch>
        </p:blipFill>
        <p:spPr>
          <a:xfrm>
            <a:off x="7571799" y="3533029"/>
            <a:ext cx="1115001" cy="1115001"/>
          </a:xfrm>
          <a:prstGeom prst="rect">
            <a:avLst/>
          </a:prstGeom>
        </p:spPr>
      </p:pic>
      <p:sp>
        <p:nvSpPr>
          <p:cNvPr id="2" name="Marcador de número de diapositiva 1"/>
          <p:cNvSpPr>
            <a:spLocks noGrp="1"/>
          </p:cNvSpPr>
          <p:nvPr>
            <p:ph type="sldNum" sz="quarter" idx="12"/>
          </p:nvPr>
        </p:nvSpPr>
        <p:spPr/>
        <p:txBody>
          <a:bodyPr/>
          <a:lstStyle/>
          <a:p>
            <a:fld id="{A4124D19-2283-FC49-A358-736FA83B63DF}" type="slidenum">
              <a:rPr lang="en-US" smtClean="0"/>
              <a:t>51</a:t>
            </a:fld>
            <a:endParaRPr lang="en-US"/>
          </a:p>
        </p:txBody>
      </p:sp>
      <p:sp>
        <p:nvSpPr>
          <p:cNvPr id="10" name="Rectángulo 9">
            <a:extLst>
              <a:ext uri="{FF2B5EF4-FFF2-40B4-BE49-F238E27FC236}">
                <a16:creationId xmlns:a16="http://schemas.microsoft.com/office/drawing/2014/main" id="{F96EBABD-B1C0-4074-955A-BB1FC02DC3CD}"/>
              </a:ext>
            </a:extLst>
          </p:cNvPr>
          <p:cNvSpPr/>
          <p:nvPr/>
        </p:nvSpPr>
        <p:spPr>
          <a:xfrm>
            <a:off x="352540" y="828473"/>
            <a:ext cx="8438919" cy="2862322"/>
          </a:xfrm>
          <a:prstGeom prst="rect">
            <a:avLst/>
          </a:prstGeom>
        </p:spPr>
        <p:txBody>
          <a:bodyPr wrap="square">
            <a:spAutoFit/>
          </a:bodyPr>
          <a:lstStyle/>
          <a:p>
            <a:r>
              <a:rPr lang="es-ES" b="1" dirty="0">
                <a:solidFill>
                  <a:srgbClr val="7798DF"/>
                </a:solidFill>
              </a:rPr>
              <a:t>Avances en mantenimiento de infraestructura y mobiliario escolar</a:t>
            </a:r>
          </a:p>
          <a:p>
            <a:endParaRPr lang="es-ES" b="1" dirty="0">
              <a:solidFill>
                <a:srgbClr val="7798DF"/>
              </a:solidFill>
            </a:endParaRPr>
          </a:p>
          <a:p>
            <a:pPr marL="285750" indent="-285750" algn="just">
              <a:buFont typeface="Arial" panose="020B0604020202020204" pitchFamily="34" charset="0"/>
              <a:buChar char="•"/>
            </a:pPr>
            <a:r>
              <a:rPr lang="es-DO" dirty="0"/>
              <a:t>Más de 40 licitaciones publicadas en segundo semestre 2018 </a:t>
            </a:r>
            <a:r>
              <a:rPr lang="es-ES" dirty="0"/>
              <a:t>para rehabilitación y remodelación de centros </a:t>
            </a:r>
            <a:r>
              <a:rPr lang="es-DO" dirty="0"/>
              <a:t>por un importe de alrededor de 2,700 millones de pesos.</a:t>
            </a:r>
            <a:endParaRPr lang="es-ES" dirty="0"/>
          </a:p>
          <a:p>
            <a:pPr marL="285750" indent="-285750" fontAlgn="base">
              <a:buFont typeface="Arial" panose="020B0604020202020204" pitchFamily="34" charset="0"/>
              <a:buChar char="•"/>
            </a:pPr>
            <a:r>
              <a:rPr lang="es-DO" dirty="0"/>
              <a:t>Más de 20 licitaciones publicadas entre octubre y diciembre 2018, por un importe global de RD$15,000,000  para reparación de butacas.</a:t>
            </a:r>
          </a:p>
          <a:p>
            <a:pPr fontAlgn="base"/>
            <a:endParaRPr lang="es-DO" dirty="0"/>
          </a:p>
          <a:p>
            <a:pPr marL="285750" indent="-285750" fontAlgn="base">
              <a:buFont typeface="Arial" panose="020B0604020202020204" pitchFamily="34" charset="0"/>
              <a:buChar char="•"/>
            </a:pPr>
            <a:r>
              <a:rPr lang="es-DO" dirty="0"/>
              <a:t>A pesar de ello, a lo largo del semestre ha habido muchas denuncias en la prensa sobre el mal estado de planteles en varias provincias del país (</a:t>
            </a:r>
            <a:r>
              <a:rPr lang="es-ES" dirty="0"/>
              <a:t>filtraciones en techos, falta de butacas, persianas destruidas y baños en condiciones inservibles…</a:t>
            </a:r>
            <a:r>
              <a:rPr lang="es-DO" dirty="0"/>
              <a:t>)</a:t>
            </a:r>
          </a:p>
        </p:txBody>
      </p:sp>
    </p:spTree>
    <p:extLst>
      <p:ext uri="{BB962C8B-B14F-4D97-AF65-F5344CB8AC3E}">
        <p14:creationId xmlns:p14="http://schemas.microsoft.com/office/powerpoint/2010/main" val="28180595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FB9BD7C-45D6-45C1-B8FF-9630DE7099F8}"/>
              </a:ext>
            </a:extLst>
          </p:cNvPr>
          <p:cNvPicPr>
            <a:picLocks noChangeAspect="1"/>
          </p:cNvPicPr>
          <p:nvPr/>
        </p:nvPicPr>
        <p:blipFill>
          <a:blip r:embed="rId2"/>
          <a:stretch>
            <a:fillRect/>
          </a:stretch>
        </p:blipFill>
        <p:spPr>
          <a:xfrm>
            <a:off x="7350172" y="166179"/>
            <a:ext cx="1484180" cy="674327"/>
          </a:xfrm>
          <a:prstGeom prst="rect">
            <a:avLst/>
          </a:prstGeom>
          <a:noFill/>
          <a:ln cap="flat">
            <a:noFill/>
          </a:ln>
        </p:spPr>
      </p:pic>
      <p:sp>
        <p:nvSpPr>
          <p:cNvPr id="3" name="Rectangle 2"/>
          <p:cNvSpPr/>
          <p:nvPr/>
        </p:nvSpPr>
        <p:spPr>
          <a:xfrm>
            <a:off x="1578667" y="2051552"/>
            <a:ext cx="5778129" cy="1938992"/>
          </a:xfrm>
          <a:prstGeom prst="rect">
            <a:avLst/>
          </a:prstGeom>
        </p:spPr>
        <p:txBody>
          <a:bodyPr wrap="square">
            <a:spAutoFit/>
          </a:bodyPr>
          <a:lstStyle/>
          <a:p>
            <a:r>
              <a:rPr lang="en-US" sz="4000" b="1" dirty="0">
                <a:solidFill>
                  <a:schemeClr val="accent1">
                    <a:lumMod val="50000"/>
                  </a:schemeClr>
                </a:solidFill>
                <a:latin typeface="Arial Black"/>
                <a:cs typeface="Arial Black"/>
              </a:rPr>
              <a:t>FORMACIÓN Y CARRERA</a:t>
            </a:r>
            <a:r>
              <a:rPr lang="es-ES" sz="4000" b="1" dirty="0">
                <a:solidFill>
                  <a:schemeClr val="accent1">
                    <a:lumMod val="50000"/>
                  </a:schemeClr>
                </a:solidFill>
                <a:latin typeface="Arial Black"/>
                <a:cs typeface="Arial Black"/>
              </a:rPr>
              <a:t> DOCENTE</a:t>
            </a:r>
            <a:endParaRPr lang="en-US" sz="4000" b="1" dirty="0">
              <a:solidFill>
                <a:schemeClr val="accent1">
                  <a:lumMod val="50000"/>
                </a:schemeClr>
              </a:solidFill>
              <a:latin typeface="Arial Black"/>
              <a:cs typeface="Arial Black"/>
            </a:endParaRPr>
          </a:p>
        </p:txBody>
      </p:sp>
      <p:pic>
        <p:nvPicPr>
          <p:cNvPr id="2" name="Picture 1" descr="Screen Shot 2019-04-24 at 6.15.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4343"/>
            <a:ext cx="1578667" cy="3015339"/>
          </a:xfrm>
          <a:prstGeom prst="rect">
            <a:avLst/>
          </a:prstGeom>
        </p:spPr>
      </p:pic>
      <p:sp>
        <p:nvSpPr>
          <p:cNvPr id="4" name="Marcador de número de diapositiva 3"/>
          <p:cNvSpPr>
            <a:spLocks noGrp="1"/>
          </p:cNvSpPr>
          <p:nvPr>
            <p:ph type="sldNum" sz="quarter" idx="12"/>
          </p:nvPr>
        </p:nvSpPr>
        <p:spPr/>
        <p:txBody>
          <a:bodyPr/>
          <a:lstStyle/>
          <a:p>
            <a:fld id="{A4124D19-2283-FC49-A358-736FA83B63DF}" type="slidenum">
              <a:rPr lang="en-US" smtClean="0"/>
              <a:t>52</a:t>
            </a:fld>
            <a:endParaRPr lang="en-US"/>
          </a:p>
        </p:txBody>
      </p:sp>
    </p:spTree>
    <p:extLst>
      <p:ext uri="{BB962C8B-B14F-4D97-AF65-F5344CB8AC3E}">
        <p14:creationId xmlns:p14="http://schemas.microsoft.com/office/powerpoint/2010/main" val="6965195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OP-07.jpg"/>
          <p:cNvPicPr>
            <a:picLocks noChangeAspect="1"/>
          </p:cNvPicPr>
          <p:nvPr/>
        </p:nvPicPr>
        <p:blipFill rotWithShape="1">
          <a:blip r:embed="rId2">
            <a:extLst>
              <a:ext uri="{28A0092B-C50C-407E-A947-70E740481C1C}">
                <a14:useLocalDpi xmlns:a14="http://schemas.microsoft.com/office/drawing/2010/main" val="0"/>
              </a:ext>
            </a:extLst>
          </a:blip>
          <a:srcRect b="79739"/>
          <a:stretch/>
        </p:blipFill>
        <p:spPr>
          <a:xfrm>
            <a:off x="0" y="1"/>
            <a:ext cx="9127296" cy="641226"/>
          </a:xfrm>
          <a:prstGeom prst="rect">
            <a:avLst/>
          </a:prstGeom>
        </p:spPr>
      </p:pic>
      <p:sp>
        <p:nvSpPr>
          <p:cNvPr id="6" name="TextBox 5"/>
          <p:cNvSpPr txBox="1"/>
          <p:nvPr/>
        </p:nvSpPr>
        <p:spPr>
          <a:xfrm>
            <a:off x="604303" y="80436"/>
            <a:ext cx="398041" cy="523220"/>
          </a:xfrm>
          <a:prstGeom prst="rect">
            <a:avLst/>
          </a:prstGeom>
          <a:noFill/>
        </p:spPr>
        <p:txBody>
          <a:bodyPr wrap="none" rtlCol="0">
            <a:spAutoFit/>
          </a:bodyPr>
          <a:lstStyle/>
          <a:p>
            <a:r>
              <a:rPr lang="en-US" sz="2800" b="1" dirty="0">
                <a:solidFill>
                  <a:schemeClr val="bg1"/>
                </a:solidFill>
                <a:latin typeface="Gill Sans"/>
                <a:cs typeface="Gill Sans"/>
              </a:rPr>
              <a:t>8</a:t>
            </a:r>
          </a:p>
        </p:txBody>
      </p:sp>
      <p:graphicFrame>
        <p:nvGraphicFramePr>
          <p:cNvPr id="7" name="Tabla 2">
            <a:extLst>
              <a:ext uri="{FF2B5EF4-FFF2-40B4-BE49-F238E27FC236}">
                <a16:creationId xmlns:a16="http://schemas.microsoft.com/office/drawing/2014/main" id="{9B08FEDD-1309-4135-9654-0B70B6EABEE1}"/>
              </a:ext>
            </a:extLst>
          </p:cNvPr>
          <p:cNvGraphicFramePr>
            <a:graphicFrameLocks noGrp="1"/>
          </p:cNvGraphicFramePr>
          <p:nvPr>
            <p:extLst>
              <p:ext uri="{D42A27DB-BD31-4B8C-83A1-F6EECF244321}">
                <p14:modId xmlns:p14="http://schemas.microsoft.com/office/powerpoint/2010/main" val="838106613"/>
              </p:ext>
            </p:extLst>
          </p:nvPr>
        </p:nvGraphicFramePr>
        <p:xfrm>
          <a:off x="425303" y="814967"/>
          <a:ext cx="8261498" cy="3735527"/>
        </p:xfrm>
        <a:graphic>
          <a:graphicData uri="http://schemas.openxmlformats.org/drawingml/2006/table">
            <a:tbl>
              <a:tblPr firstRow="1" firstCol="1" bandRow="1">
                <a:tableStyleId>{69012ECD-51FC-41F1-AA8D-1B2483CD663E}</a:tableStyleId>
              </a:tblPr>
              <a:tblGrid>
                <a:gridCol w="1455766">
                  <a:extLst>
                    <a:ext uri="{9D8B030D-6E8A-4147-A177-3AD203B41FA5}">
                      <a16:colId xmlns:a16="http://schemas.microsoft.com/office/drawing/2014/main" val="1138127990"/>
                    </a:ext>
                  </a:extLst>
                </a:gridCol>
                <a:gridCol w="6805732">
                  <a:extLst>
                    <a:ext uri="{9D8B030D-6E8A-4147-A177-3AD203B41FA5}">
                      <a16:colId xmlns:a16="http://schemas.microsoft.com/office/drawing/2014/main" val="3237603029"/>
                    </a:ext>
                  </a:extLst>
                </a:gridCol>
              </a:tblGrid>
              <a:tr h="423367">
                <a:tc gridSpan="2">
                  <a:txBody>
                    <a:bodyPr/>
                    <a:lstStyle/>
                    <a:p>
                      <a:pPr algn="ctr"/>
                      <a:r>
                        <a:rPr lang="es-ES" sz="1400" dirty="0">
                          <a:latin typeface="+mn-lt"/>
                        </a:rPr>
                        <a:t>Programa de Formación de Docentes de Excelencia</a:t>
                      </a:r>
                      <a:endParaRPr lang="es-DO" sz="1400" dirty="0">
                        <a:latin typeface="+mn-lt"/>
                        <a:cs typeface="Arial" panose="020B0604020202020204" pitchFamily="34" charset="0"/>
                      </a:endParaRPr>
                    </a:p>
                  </a:txBody>
                  <a:tcPr anchor="ctr">
                    <a:lnB w="12700" cap="flat" cmpd="sng" algn="ctr">
                      <a:solidFill>
                        <a:schemeClr val="accent5">
                          <a:lumMod val="75000"/>
                        </a:schemeClr>
                      </a:solidFill>
                      <a:prstDash val="solid"/>
                      <a:round/>
                      <a:headEnd type="none" w="med" len="med"/>
                      <a:tailEnd type="none" w="med" len="med"/>
                    </a:lnB>
                    <a:solidFill>
                      <a:srgbClr val="7798DF"/>
                    </a:solidFill>
                  </a:tcPr>
                </a:tc>
                <a:tc hMerge="1">
                  <a:txBody>
                    <a:bodyPr/>
                    <a:lstStyle/>
                    <a:p>
                      <a:endParaRPr lang="es-DO" dirty="0"/>
                    </a:p>
                  </a:txBody>
                  <a:tcPr>
                    <a:solidFill>
                      <a:srgbClr val="8FAADC"/>
                    </a:solidFill>
                  </a:tcPr>
                </a:tc>
                <a:extLst>
                  <a:ext uri="{0D108BD9-81ED-4DB2-BD59-A6C34878D82A}">
                    <a16:rowId xmlns:a16="http://schemas.microsoft.com/office/drawing/2014/main" val="3449779487"/>
                  </a:ext>
                </a:extLst>
              </a:tr>
              <a:tr h="370840">
                <a:tc>
                  <a:txBody>
                    <a:bodyPr/>
                    <a:lstStyle/>
                    <a:p>
                      <a:pPr algn="ctr"/>
                      <a:r>
                        <a:rPr lang="es-ES" sz="1400" dirty="0">
                          <a:solidFill>
                            <a:schemeClr val="accent1">
                              <a:lumMod val="75000"/>
                            </a:schemeClr>
                          </a:solidFill>
                          <a:latin typeface="+mn-lt"/>
                        </a:rPr>
                        <a:t>Formación</a:t>
                      </a:r>
                      <a:endParaRPr lang="es-DO" sz="1400" b="1" dirty="0">
                        <a:solidFill>
                          <a:schemeClr val="accent1">
                            <a:lumMod val="75000"/>
                          </a:schemeClr>
                        </a:solidFill>
                        <a:latin typeface="+mn-lt"/>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tcPr>
                </a:tc>
                <a:tc>
                  <a:txBody>
                    <a:bodyPr/>
                    <a:lstStyle/>
                    <a:p>
                      <a:pPr rtl="0" fontAlgn="base">
                        <a:spcBef>
                          <a:spcPts val="0"/>
                        </a:spcBef>
                        <a:spcAft>
                          <a:spcPts val="0"/>
                        </a:spcAft>
                        <a:buFont typeface="Arial" panose="020B0604020202020204" pitchFamily="34" charset="0"/>
                        <a:buChar char="•"/>
                      </a:pPr>
                      <a:r>
                        <a:rPr lang="es-DO" sz="1400" u="none" strike="noStrike" dirty="0">
                          <a:effectLst/>
                          <a:latin typeface="+mn-lt"/>
                        </a:rPr>
                        <a:t>Normativa 09-15 para la Formación Docente de Calidad en República Dominicana.</a:t>
                      </a:r>
                      <a:endParaRPr lang="es-DO" sz="1400" b="0" i="0" u="none" strike="noStrike" dirty="0">
                        <a:solidFill>
                          <a:srgbClr val="000000"/>
                        </a:solidFill>
                        <a:effectLst/>
                        <a:latin typeface="+mn-lt"/>
                        <a:cs typeface="Arial" panose="020B0604020202020204" pitchFamily="34" charset="0"/>
                      </a:endParaRPr>
                    </a:p>
                  </a:txBody>
                  <a:tcPr marL="95250" marR="95250" marT="47625" marB="47625">
                    <a:lnL w="12700" cap="flat" cmpd="sng" algn="ctr">
                      <a:solidFill>
                        <a:schemeClr val="accent5">
                          <a:lumMod val="75000"/>
                        </a:schemeClr>
                      </a:solidFill>
                      <a:prstDash val="solid"/>
                      <a:round/>
                      <a:headEnd type="none" w="med" len="med"/>
                      <a:tailEnd type="none" w="med" len="med"/>
                    </a:lnL>
                  </a:tcPr>
                </a:tc>
                <a:extLst>
                  <a:ext uri="{0D108BD9-81ED-4DB2-BD59-A6C34878D82A}">
                    <a16:rowId xmlns:a16="http://schemas.microsoft.com/office/drawing/2014/main" val="961633555"/>
                  </a:ext>
                </a:extLst>
              </a:tr>
              <a:tr h="370840">
                <a:tc>
                  <a:txBody>
                    <a:bodyPr/>
                    <a:lstStyle/>
                    <a:p>
                      <a:pPr algn="ctr"/>
                      <a:r>
                        <a:rPr lang="es-ES" sz="1400" dirty="0">
                          <a:solidFill>
                            <a:schemeClr val="accent1">
                              <a:lumMod val="75000"/>
                            </a:schemeClr>
                          </a:solidFill>
                          <a:latin typeface="+mn-lt"/>
                        </a:rPr>
                        <a:t>Centros de Formación</a:t>
                      </a:r>
                      <a:endParaRPr lang="es-DO" sz="1400" b="1" dirty="0">
                        <a:solidFill>
                          <a:schemeClr val="accent1">
                            <a:lumMod val="75000"/>
                          </a:schemeClr>
                        </a:solidFill>
                        <a:latin typeface="+mn-lt"/>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tcPr>
                </a:tc>
                <a:tc>
                  <a:txBody>
                    <a:bodyPr/>
                    <a:lstStyle/>
                    <a:p>
                      <a:pPr rtl="0" fontAlgn="base">
                        <a:spcBef>
                          <a:spcPts val="0"/>
                        </a:spcBef>
                        <a:spcAft>
                          <a:spcPts val="0"/>
                        </a:spcAft>
                        <a:buFont typeface="Arial" panose="020B0604020202020204" pitchFamily="34" charset="0"/>
                        <a:buChar char="•"/>
                      </a:pPr>
                      <a:r>
                        <a:rPr lang="es-DO" sz="1400" u="none" strike="noStrike" dirty="0">
                          <a:effectLst/>
                          <a:latin typeface="+mn-lt"/>
                        </a:rPr>
                        <a:t>ISFODOSU (12,000 docentes)</a:t>
                      </a:r>
                    </a:p>
                    <a:p>
                      <a:pPr rtl="0" fontAlgn="base">
                        <a:spcBef>
                          <a:spcPts val="0"/>
                        </a:spcBef>
                        <a:spcAft>
                          <a:spcPts val="0"/>
                        </a:spcAft>
                        <a:buFont typeface="Arial" panose="020B0604020202020204" pitchFamily="34" charset="0"/>
                        <a:buChar char="•"/>
                      </a:pPr>
                      <a:r>
                        <a:rPr lang="es-DO" sz="1400" u="none" strike="noStrike" dirty="0">
                          <a:effectLst/>
                          <a:latin typeface="+mn-lt"/>
                        </a:rPr>
                        <a:t>IES seleccionadas (8,000 docentes):</a:t>
                      </a:r>
                    </a:p>
                    <a:p>
                      <a:pPr marL="742950" lvl="1" indent="-285750" rtl="0" fontAlgn="base">
                        <a:spcBef>
                          <a:spcPts val="0"/>
                        </a:spcBef>
                        <a:spcAft>
                          <a:spcPts val="0"/>
                        </a:spcAft>
                        <a:buFont typeface="Arial" panose="020B0604020202020204" pitchFamily="34" charset="0"/>
                        <a:buChar char="•"/>
                      </a:pPr>
                      <a:r>
                        <a:rPr lang="es-DO" sz="1400" u="none" strike="noStrike" dirty="0">
                          <a:effectLst/>
                          <a:latin typeface="+mn-lt"/>
                        </a:rPr>
                        <a:t>Autorizadas por </a:t>
                      </a:r>
                      <a:r>
                        <a:rPr lang="es-DO" sz="1400" u="none" strike="noStrike" dirty="0" err="1">
                          <a:effectLst/>
                          <a:latin typeface="+mn-lt"/>
                        </a:rPr>
                        <a:t>MESCyT</a:t>
                      </a:r>
                      <a:r>
                        <a:rPr lang="es-DO" sz="1400" u="none" strike="noStrike" dirty="0">
                          <a:effectLst/>
                          <a:latin typeface="+mn-lt"/>
                        </a:rPr>
                        <a:t> y MINERD.</a:t>
                      </a:r>
                    </a:p>
                    <a:p>
                      <a:pPr marL="742950" lvl="1" indent="-285750" rtl="0" fontAlgn="base">
                        <a:spcBef>
                          <a:spcPts val="0"/>
                        </a:spcBef>
                        <a:spcAft>
                          <a:spcPts val="0"/>
                        </a:spcAft>
                        <a:buFont typeface="Arial" panose="020B0604020202020204" pitchFamily="34" charset="0"/>
                        <a:buChar char="•"/>
                      </a:pPr>
                      <a:r>
                        <a:rPr lang="es-DO" sz="1400" u="none" strike="noStrike" dirty="0">
                          <a:effectLst/>
                          <a:latin typeface="+mn-lt"/>
                        </a:rPr>
                        <a:t>Correspondencia de la oferta formativa con proyecciones de necesidades de docentes preuniversitarios para el período 2017-2024.</a:t>
                      </a:r>
                      <a:endParaRPr lang="es-DO" sz="1400" b="0" i="0" u="none" strike="noStrike" dirty="0">
                        <a:solidFill>
                          <a:srgbClr val="000000"/>
                        </a:solidFill>
                        <a:effectLst/>
                        <a:latin typeface="+mn-lt"/>
                        <a:cs typeface="Arial" panose="020B0604020202020204" pitchFamily="34" charset="0"/>
                      </a:endParaRPr>
                    </a:p>
                  </a:txBody>
                  <a:tcPr marL="95250" marR="95250" marT="47625" marB="47625">
                    <a:lnL w="12700" cap="flat" cmpd="sng" algn="ctr">
                      <a:solidFill>
                        <a:schemeClr val="accent5">
                          <a:lumMod val="75000"/>
                        </a:schemeClr>
                      </a:solidFill>
                      <a:prstDash val="solid"/>
                      <a:round/>
                      <a:headEnd type="none" w="med" len="med"/>
                      <a:tailEnd type="none" w="med" len="med"/>
                    </a:lnL>
                  </a:tcPr>
                </a:tc>
                <a:extLst>
                  <a:ext uri="{0D108BD9-81ED-4DB2-BD59-A6C34878D82A}">
                    <a16:rowId xmlns:a16="http://schemas.microsoft.com/office/drawing/2014/main" val="377763265"/>
                  </a:ext>
                </a:extLst>
              </a:tr>
              <a:tr h="370840">
                <a:tc>
                  <a:txBody>
                    <a:bodyPr/>
                    <a:lstStyle/>
                    <a:p>
                      <a:pPr algn="ctr"/>
                      <a:r>
                        <a:rPr lang="es-ES" sz="1400" dirty="0">
                          <a:solidFill>
                            <a:schemeClr val="accent1">
                              <a:lumMod val="75000"/>
                            </a:schemeClr>
                          </a:solidFill>
                          <a:latin typeface="+mn-lt"/>
                        </a:rPr>
                        <a:t>Ayudas a IES</a:t>
                      </a:r>
                      <a:endParaRPr lang="es-DO" sz="1400" b="1" dirty="0">
                        <a:solidFill>
                          <a:schemeClr val="accent1">
                            <a:lumMod val="75000"/>
                          </a:schemeClr>
                        </a:solidFill>
                        <a:latin typeface="+mn-lt"/>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tcPr>
                </a:tc>
                <a:tc>
                  <a:txBody>
                    <a:bodyPr/>
                    <a:lstStyle/>
                    <a:p>
                      <a:pPr rtl="0" fontAlgn="base">
                        <a:spcBef>
                          <a:spcPts val="0"/>
                        </a:spcBef>
                        <a:spcAft>
                          <a:spcPts val="0"/>
                        </a:spcAft>
                        <a:buFont typeface="Arial" panose="020B0604020202020204" pitchFamily="34" charset="0"/>
                        <a:buChar char="•"/>
                      </a:pPr>
                      <a:r>
                        <a:rPr lang="es-DO" sz="1400" u="none" strike="noStrike" dirty="0">
                          <a:effectLst/>
                          <a:latin typeface="+mn-lt"/>
                        </a:rPr>
                        <a:t>Pago de matrícula por estudiante.</a:t>
                      </a:r>
                    </a:p>
                    <a:p>
                      <a:pPr rtl="0" fontAlgn="base">
                        <a:spcBef>
                          <a:spcPts val="0"/>
                        </a:spcBef>
                        <a:spcAft>
                          <a:spcPts val="0"/>
                        </a:spcAft>
                        <a:buFont typeface="Arial" panose="020B0604020202020204" pitchFamily="34" charset="0"/>
                        <a:buChar char="•"/>
                      </a:pPr>
                      <a:r>
                        <a:rPr lang="es-DO" sz="1400" u="none" strike="noStrike" dirty="0">
                          <a:effectLst/>
                          <a:latin typeface="+mn-lt"/>
                        </a:rPr>
                        <a:t>Cofinanciamiento para contratación de profesores de alta calificación.</a:t>
                      </a:r>
                    </a:p>
                    <a:p>
                      <a:pPr rtl="0" fontAlgn="base">
                        <a:spcBef>
                          <a:spcPts val="0"/>
                        </a:spcBef>
                        <a:spcAft>
                          <a:spcPts val="0"/>
                        </a:spcAft>
                        <a:buFont typeface="Arial" panose="020B0604020202020204" pitchFamily="34" charset="0"/>
                        <a:buChar char="•"/>
                      </a:pPr>
                      <a:r>
                        <a:rPr lang="es-DO" sz="1400" u="none" strike="noStrike" dirty="0">
                          <a:effectLst/>
                          <a:latin typeface="+mn-lt"/>
                        </a:rPr>
                        <a:t>Financiamiento de otros componentes del programa académico.</a:t>
                      </a:r>
                      <a:endParaRPr lang="es-DO" sz="1400" b="0" i="0" u="none" strike="noStrike" dirty="0">
                        <a:solidFill>
                          <a:srgbClr val="000000"/>
                        </a:solidFill>
                        <a:effectLst/>
                        <a:latin typeface="+mn-lt"/>
                        <a:cs typeface="Arial" panose="020B0604020202020204" pitchFamily="34" charset="0"/>
                      </a:endParaRPr>
                    </a:p>
                  </a:txBody>
                  <a:tcPr marL="95250" marR="95250" marT="47625" marB="47625">
                    <a:lnL w="12700" cap="flat" cmpd="sng" algn="ctr">
                      <a:solidFill>
                        <a:schemeClr val="accent5">
                          <a:lumMod val="75000"/>
                        </a:schemeClr>
                      </a:solidFill>
                      <a:prstDash val="solid"/>
                      <a:round/>
                      <a:headEnd type="none" w="med" len="med"/>
                      <a:tailEnd type="none" w="med" len="med"/>
                    </a:lnL>
                  </a:tcPr>
                </a:tc>
                <a:extLst>
                  <a:ext uri="{0D108BD9-81ED-4DB2-BD59-A6C34878D82A}">
                    <a16:rowId xmlns:a16="http://schemas.microsoft.com/office/drawing/2014/main" val="3788426200"/>
                  </a:ext>
                </a:extLst>
              </a:tr>
              <a:tr h="370840">
                <a:tc>
                  <a:txBody>
                    <a:bodyPr/>
                    <a:lstStyle/>
                    <a:p>
                      <a:pPr algn="ctr"/>
                      <a:r>
                        <a:rPr lang="es-ES" sz="1400" dirty="0">
                          <a:solidFill>
                            <a:schemeClr val="accent1">
                              <a:lumMod val="75000"/>
                            </a:schemeClr>
                          </a:solidFill>
                          <a:latin typeface="+mn-lt"/>
                        </a:rPr>
                        <a:t>Estudiantes</a:t>
                      </a:r>
                      <a:endParaRPr lang="es-DO" sz="1400" b="1" dirty="0">
                        <a:solidFill>
                          <a:schemeClr val="accent1">
                            <a:lumMod val="75000"/>
                          </a:schemeClr>
                        </a:solidFill>
                        <a:latin typeface="+mn-lt"/>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tcPr>
                </a:tc>
                <a:tc>
                  <a:txBody>
                    <a:bodyPr/>
                    <a:lstStyle/>
                    <a:p>
                      <a:pPr rtl="0" fontAlgn="base">
                        <a:spcBef>
                          <a:spcPts val="0"/>
                        </a:spcBef>
                        <a:spcAft>
                          <a:spcPts val="0"/>
                        </a:spcAft>
                        <a:buFont typeface="Arial" panose="020B0604020202020204" pitchFamily="34" charset="0"/>
                        <a:buChar char="•"/>
                      </a:pPr>
                      <a:r>
                        <a:rPr lang="es-DO" sz="1400" u="none" strike="noStrike" dirty="0">
                          <a:effectLst/>
                          <a:latin typeface="+mn-lt"/>
                        </a:rPr>
                        <a:t>Obtener más de 450 puntos en la Prueba de Orientación y Medición Académica (POMA).</a:t>
                      </a:r>
                    </a:p>
                    <a:p>
                      <a:pPr rtl="0" fontAlgn="base">
                        <a:spcBef>
                          <a:spcPts val="0"/>
                        </a:spcBef>
                        <a:spcAft>
                          <a:spcPts val="0"/>
                        </a:spcAft>
                        <a:buFont typeface="Arial" panose="020B0604020202020204" pitchFamily="34" charset="0"/>
                        <a:buChar char="•"/>
                      </a:pPr>
                      <a:r>
                        <a:rPr lang="es-DO" sz="1400" u="none" strike="noStrike" dirty="0">
                          <a:effectLst/>
                          <a:latin typeface="+mn-lt"/>
                        </a:rPr>
                        <a:t>Superar la Prueba de Aptitud Académica (PAA).</a:t>
                      </a:r>
                      <a:endParaRPr lang="es-DO" sz="1400" b="0" i="0" u="none" strike="noStrike" dirty="0">
                        <a:solidFill>
                          <a:srgbClr val="000000"/>
                        </a:solidFill>
                        <a:effectLst/>
                        <a:latin typeface="+mn-lt"/>
                        <a:cs typeface="Arial" panose="020B0604020202020204" pitchFamily="34" charset="0"/>
                      </a:endParaRPr>
                    </a:p>
                  </a:txBody>
                  <a:tcPr marL="95250" marR="95250" marT="47625" marB="47625">
                    <a:lnL w="12700" cap="flat" cmpd="sng" algn="ctr">
                      <a:solidFill>
                        <a:schemeClr val="accent5">
                          <a:lumMod val="75000"/>
                        </a:schemeClr>
                      </a:solidFill>
                      <a:prstDash val="solid"/>
                      <a:round/>
                      <a:headEnd type="none" w="med" len="med"/>
                      <a:tailEnd type="none" w="med" len="med"/>
                    </a:lnL>
                  </a:tcPr>
                </a:tc>
                <a:extLst>
                  <a:ext uri="{0D108BD9-81ED-4DB2-BD59-A6C34878D82A}">
                    <a16:rowId xmlns:a16="http://schemas.microsoft.com/office/drawing/2014/main" val="3320028682"/>
                  </a:ext>
                </a:extLst>
              </a:tr>
              <a:tr h="511731">
                <a:tc>
                  <a:txBody>
                    <a:bodyPr/>
                    <a:lstStyle/>
                    <a:p>
                      <a:pPr algn="ctr"/>
                      <a:r>
                        <a:rPr lang="es-ES" sz="1400" dirty="0">
                          <a:solidFill>
                            <a:schemeClr val="accent1">
                              <a:lumMod val="75000"/>
                            </a:schemeClr>
                          </a:solidFill>
                          <a:latin typeface="+mn-lt"/>
                        </a:rPr>
                        <a:t>Beneficios Estudiantes</a:t>
                      </a:r>
                      <a:endParaRPr lang="es-DO" sz="1400" b="1" dirty="0">
                        <a:solidFill>
                          <a:schemeClr val="accent1">
                            <a:lumMod val="75000"/>
                          </a:schemeClr>
                        </a:solidFill>
                        <a:latin typeface="+mn-lt"/>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B w="12700" cap="flat" cmpd="sng" algn="ctr">
                      <a:solidFill>
                        <a:schemeClr val="accent5">
                          <a:lumMod val="75000"/>
                        </a:schemeClr>
                      </a:solidFill>
                      <a:prstDash val="solid"/>
                      <a:round/>
                      <a:headEnd type="none" w="med" len="med"/>
                      <a:tailEnd type="none" w="med" len="med"/>
                    </a:lnB>
                  </a:tcPr>
                </a:tc>
                <a:tc>
                  <a:txBody>
                    <a:bodyPr/>
                    <a:lstStyle/>
                    <a:p>
                      <a:pPr rtl="0" fontAlgn="base">
                        <a:spcBef>
                          <a:spcPts val="0"/>
                        </a:spcBef>
                        <a:spcAft>
                          <a:spcPts val="0"/>
                        </a:spcAft>
                        <a:buFont typeface="Arial" panose="020B0604020202020204" pitchFamily="34" charset="0"/>
                        <a:buChar char="•"/>
                      </a:pPr>
                      <a:r>
                        <a:rPr lang="es-DO" sz="1400" u="none" strike="noStrike" dirty="0">
                          <a:effectLst/>
                          <a:latin typeface="+mn-lt"/>
                        </a:rPr>
                        <a:t>Pago total de la matrícula de la licenciatura magisterial de excelencia.</a:t>
                      </a:r>
                    </a:p>
                    <a:p>
                      <a:pPr rtl="0" fontAlgn="base">
                        <a:spcBef>
                          <a:spcPts val="0"/>
                        </a:spcBef>
                        <a:spcAft>
                          <a:spcPts val="0"/>
                        </a:spcAft>
                        <a:buFont typeface="Arial" panose="020B0604020202020204" pitchFamily="34" charset="0"/>
                        <a:buChar char="•"/>
                      </a:pPr>
                      <a:r>
                        <a:rPr lang="es-DO" sz="1400" u="none" strike="noStrike" dirty="0">
                          <a:effectLst/>
                          <a:latin typeface="+mn-lt"/>
                        </a:rPr>
                        <a:t>Estipendio mensual para que los aspirantes se dediquen a tiempo completo.</a:t>
                      </a:r>
                      <a:endParaRPr lang="es-DO" sz="1400" b="0" i="0" u="none" strike="noStrike" dirty="0">
                        <a:solidFill>
                          <a:srgbClr val="000000"/>
                        </a:solidFill>
                        <a:effectLst/>
                        <a:latin typeface="+mn-lt"/>
                        <a:cs typeface="Arial" panose="020B0604020202020204" pitchFamily="34" charset="0"/>
                      </a:endParaRPr>
                    </a:p>
                  </a:txBody>
                  <a:tcPr marL="95250" marR="95250" marT="47625" marB="47625">
                    <a:lnL w="12700" cap="flat" cmpd="sng" algn="ctr">
                      <a:solidFill>
                        <a:schemeClr val="accent5">
                          <a:lumMod val="75000"/>
                        </a:schemeClr>
                      </a:solidFill>
                      <a:prstDash val="solid"/>
                      <a:round/>
                      <a:headEnd type="none" w="med" len="med"/>
                      <a:tailEnd type="none" w="med" len="med"/>
                    </a:lnL>
                  </a:tcPr>
                </a:tc>
                <a:extLst>
                  <a:ext uri="{0D108BD9-81ED-4DB2-BD59-A6C34878D82A}">
                    <a16:rowId xmlns:a16="http://schemas.microsoft.com/office/drawing/2014/main" val="765316309"/>
                  </a:ext>
                </a:extLst>
              </a:tr>
            </a:tbl>
          </a:graphicData>
        </a:graphic>
      </p:graphicFrame>
      <p:pic>
        <p:nvPicPr>
          <p:cNvPr id="9"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10" name="Rectángulo 6">
            <a:extLst>
              <a:ext uri="{FF2B5EF4-FFF2-40B4-BE49-F238E27FC236}">
                <a16:creationId xmlns:a16="http://schemas.microsoft.com/office/drawing/2014/main" id="{19AE75EC-10C9-476F-9843-73779366715F}"/>
              </a:ext>
            </a:extLst>
          </p:cNvPr>
          <p:cNvSpPr/>
          <p:nvPr/>
        </p:nvSpPr>
        <p:spPr>
          <a:xfrm rot="5400000">
            <a:off x="2877808" y="-1218475"/>
            <a:ext cx="299180" cy="3484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DO" sz="1400" b="1" dirty="0">
                <a:solidFill>
                  <a:schemeClr val="tx1">
                    <a:lumMod val="50000"/>
                    <a:lumOff val="50000"/>
                  </a:schemeClr>
                </a:solidFill>
                <a:latin typeface="Arial" panose="020B0604020202020204" pitchFamily="34" charset="0"/>
                <a:cs typeface="Arial" panose="020B0604020202020204" pitchFamily="34" charset="0"/>
              </a:rPr>
              <a:t>FORMACIÓN INICIAL</a:t>
            </a: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53</a:t>
            </a:fld>
            <a:endParaRPr lang="en-US"/>
          </a:p>
        </p:txBody>
      </p:sp>
    </p:spTree>
    <p:extLst>
      <p:ext uri="{BB962C8B-B14F-4D97-AF65-F5344CB8AC3E}">
        <p14:creationId xmlns:p14="http://schemas.microsoft.com/office/powerpoint/2010/main" val="8544451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TOP-07.jpg">
            <a:extLst>
              <a:ext uri="{FF2B5EF4-FFF2-40B4-BE49-F238E27FC236}">
                <a16:creationId xmlns:a16="http://schemas.microsoft.com/office/drawing/2014/main" id="{3A21F65A-398A-4DD0-AA72-7A71919C13F9}"/>
              </a:ext>
            </a:extLst>
          </p:cNvPr>
          <p:cNvPicPr>
            <a:picLocks noChangeAspect="1"/>
          </p:cNvPicPr>
          <p:nvPr/>
        </p:nvPicPr>
        <p:blipFill rotWithShape="1">
          <a:blip r:embed="rId2">
            <a:extLst>
              <a:ext uri="{28A0092B-C50C-407E-A947-70E740481C1C}">
                <a14:useLocalDpi xmlns:a14="http://schemas.microsoft.com/office/drawing/2010/main" val="0"/>
              </a:ext>
            </a:extLst>
          </a:blip>
          <a:srcRect b="79739"/>
          <a:stretch/>
        </p:blipFill>
        <p:spPr>
          <a:xfrm>
            <a:off x="0" y="1"/>
            <a:ext cx="9127296" cy="656446"/>
          </a:xfrm>
          <a:prstGeom prst="rect">
            <a:avLst/>
          </a:prstGeom>
        </p:spPr>
      </p:pic>
      <p:sp>
        <p:nvSpPr>
          <p:cNvPr id="13" name="TextBox 5">
            <a:extLst>
              <a:ext uri="{FF2B5EF4-FFF2-40B4-BE49-F238E27FC236}">
                <a16:creationId xmlns:a16="http://schemas.microsoft.com/office/drawing/2014/main" id="{CFC43AF8-076E-4F23-AD7E-A49EDCF2486D}"/>
              </a:ext>
            </a:extLst>
          </p:cNvPr>
          <p:cNvSpPr txBox="1"/>
          <p:nvPr/>
        </p:nvSpPr>
        <p:spPr>
          <a:xfrm>
            <a:off x="604303" y="80436"/>
            <a:ext cx="398041" cy="523220"/>
          </a:xfrm>
          <a:prstGeom prst="rect">
            <a:avLst/>
          </a:prstGeom>
          <a:noFill/>
        </p:spPr>
        <p:txBody>
          <a:bodyPr wrap="none" rtlCol="0">
            <a:spAutoFit/>
          </a:bodyPr>
          <a:lstStyle/>
          <a:p>
            <a:r>
              <a:rPr lang="en-US" sz="2800" b="1" dirty="0">
                <a:solidFill>
                  <a:schemeClr val="bg1"/>
                </a:solidFill>
                <a:latin typeface="Gill Sans"/>
                <a:cs typeface="Gill Sans"/>
              </a:rPr>
              <a:t>8</a:t>
            </a:r>
          </a:p>
        </p:txBody>
      </p:sp>
      <p:graphicFrame>
        <p:nvGraphicFramePr>
          <p:cNvPr id="9" name="Tabla 7">
            <a:extLst>
              <a:ext uri="{FF2B5EF4-FFF2-40B4-BE49-F238E27FC236}">
                <a16:creationId xmlns:a16="http://schemas.microsoft.com/office/drawing/2014/main" id="{F8ED2B00-D8B5-4F53-803F-590A038E4EFE}"/>
              </a:ext>
            </a:extLst>
          </p:cNvPr>
          <p:cNvGraphicFramePr>
            <a:graphicFrameLocks noGrp="1"/>
          </p:cNvGraphicFramePr>
          <p:nvPr>
            <p:extLst>
              <p:ext uri="{D42A27DB-BD31-4B8C-83A1-F6EECF244321}">
                <p14:modId xmlns:p14="http://schemas.microsoft.com/office/powerpoint/2010/main" val="1415869842"/>
              </p:ext>
            </p:extLst>
          </p:nvPr>
        </p:nvGraphicFramePr>
        <p:xfrm>
          <a:off x="430504" y="874948"/>
          <a:ext cx="5481197" cy="1576461"/>
        </p:xfrm>
        <a:graphic>
          <a:graphicData uri="http://schemas.openxmlformats.org/drawingml/2006/table">
            <a:tbl>
              <a:tblPr firstRow="1" firstCol="1" bandRow="1">
                <a:tableStyleId>{5A111915-BE36-4E01-A7E5-04B1672EAD32}</a:tableStyleId>
              </a:tblPr>
              <a:tblGrid>
                <a:gridCol w="1311696">
                  <a:extLst>
                    <a:ext uri="{9D8B030D-6E8A-4147-A177-3AD203B41FA5}">
                      <a16:colId xmlns:a16="http://schemas.microsoft.com/office/drawing/2014/main" val="43805020"/>
                    </a:ext>
                  </a:extLst>
                </a:gridCol>
                <a:gridCol w="1260969">
                  <a:extLst>
                    <a:ext uri="{9D8B030D-6E8A-4147-A177-3AD203B41FA5}">
                      <a16:colId xmlns:a16="http://schemas.microsoft.com/office/drawing/2014/main" val="720365065"/>
                    </a:ext>
                  </a:extLst>
                </a:gridCol>
                <a:gridCol w="1676408">
                  <a:extLst>
                    <a:ext uri="{9D8B030D-6E8A-4147-A177-3AD203B41FA5}">
                      <a16:colId xmlns:a16="http://schemas.microsoft.com/office/drawing/2014/main" val="2736631052"/>
                    </a:ext>
                  </a:extLst>
                </a:gridCol>
                <a:gridCol w="1232124">
                  <a:extLst>
                    <a:ext uri="{9D8B030D-6E8A-4147-A177-3AD203B41FA5}">
                      <a16:colId xmlns:a16="http://schemas.microsoft.com/office/drawing/2014/main" val="22514918"/>
                    </a:ext>
                  </a:extLst>
                </a:gridCol>
              </a:tblGrid>
              <a:tr h="347054">
                <a:tc gridSpan="2">
                  <a:txBody>
                    <a:bodyPr/>
                    <a:lstStyle/>
                    <a:p>
                      <a:pPr algn="ctr" fontAlgn="auto">
                        <a:lnSpc>
                          <a:spcPct val="107000"/>
                        </a:lnSpc>
                        <a:spcAft>
                          <a:spcPts val="0"/>
                        </a:spcAft>
                      </a:pPr>
                      <a:r>
                        <a:rPr lang="es-ES" sz="1600" dirty="0">
                          <a:effectLst/>
                        </a:rPr>
                        <a:t>Aspirantes a Educación</a:t>
                      </a:r>
                    </a:p>
                    <a:p>
                      <a:pPr algn="ctr" fontAlgn="auto">
                        <a:lnSpc>
                          <a:spcPct val="107000"/>
                        </a:lnSpc>
                        <a:spcAft>
                          <a:spcPts val="0"/>
                        </a:spcAft>
                      </a:pPr>
                      <a:r>
                        <a:rPr lang="es-ES" sz="1600" dirty="0">
                          <a:effectLst/>
                        </a:rPr>
                        <a:t>(Ago. 2016 / Jun 2019)</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rgbClr val="7798DF"/>
                    </a:solidFill>
                  </a:tcPr>
                </a:tc>
                <a:tc hMerge="1">
                  <a:txBody>
                    <a:bodyPr/>
                    <a:lstStyle/>
                    <a:p>
                      <a:endParaRPr lang="es-DO"/>
                    </a:p>
                  </a:txBody>
                  <a:tcPr/>
                </a:tc>
                <a:tc>
                  <a:txBody>
                    <a:bodyPr/>
                    <a:lstStyle/>
                    <a:p>
                      <a:pPr algn="ctr" fontAlgn="auto">
                        <a:lnSpc>
                          <a:spcPct val="107000"/>
                        </a:lnSpc>
                        <a:spcAft>
                          <a:spcPts val="0"/>
                        </a:spcAft>
                      </a:pPr>
                      <a:r>
                        <a:rPr lang="es-ES" sz="1600" dirty="0">
                          <a:effectLst/>
                        </a:rPr>
                        <a:t>Cantidad</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rgbClr val="7798DF"/>
                    </a:solidFill>
                  </a:tcPr>
                </a:tc>
                <a:tc>
                  <a:txBody>
                    <a:bodyPr/>
                    <a:lstStyle/>
                    <a:p>
                      <a:pPr algn="ctr" fontAlgn="auto">
                        <a:lnSpc>
                          <a:spcPct val="107000"/>
                        </a:lnSpc>
                        <a:spcAft>
                          <a:spcPts val="0"/>
                        </a:spcAft>
                      </a:pPr>
                      <a:r>
                        <a:rPr lang="es-ES" sz="1600" dirty="0">
                          <a:effectLst/>
                        </a:rPr>
                        <a:t>%</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rgbClr val="7798DF"/>
                    </a:solidFill>
                  </a:tcPr>
                </a:tc>
                <a:extLst>
                  <a:ext uri="{0D108BD9-81ED-4DB2-BD59-A6C34878D82A}">
                    <a16:rowId xmlns:a16="http://schemas.microsoft.com/office/drawing/2014/main" val="3259404548"/>
                  </a:ext>
                </a:extLst>
              </a:tr>
              <a:tr h="283818">
                <a:tc rowSpan="2">
                  <a:txBody>
                    <a:bodyPr/>
                    <a:lstStyle/>
                    <a:p>
                      <a:pPr algn="just" fontAlgn="auto">
                        <a:lnSpc>
                          <a:spcPct val="107000"/>
                        </a:lnSpc>
                        <a:spcAft>
                          <a:spcPts val="0"/>
                        </a:spcAft>
                      </a:pPr>
                      <a:r>
                        <a:rPr lang="es-ES" sz="1600" dirty="0">
                          <a:effectLst/>
                        </a:rPr>
                        <a:t>POMA</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tc>
                  <a:txBody>
                    <a:bodyPr/>
                    <a:lstStyle/>
                    <a:p>
                      <a:pPr algn="just" fontAlgn="auto">
                        <a:lnSpc>
                          <a:spcPct val="107000"/>
                        </a:lnSpc>
                        <a:spcAft>
                          <a:spcPts val="0"/>
                        </a:spcAft>
                      </a:pPr>
                      <a:r>
                        <a:rPr lang="es-ES" sz="1600" dirty="0">
                          <a:effectLst/>
                        </a:rPr>
                        <a:t>Evaluados</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tc>
                  <a:txBody>
                    <a:bodyPr/>
                    <a:lstStyle/>
                    <a:p>
                      <a:pPr algn="ctr" fontAlgn="auto">
                        <a:lnSpc>
                          <a:spcPct val="107000"/>
                        </a:lnSpc>
                        <a:spcAft>
                          <a:spcPts val="0"/>
                        </a:spcAft>
                      </a:pPr>
                      <a:r>
                        <a:rPr lang="es-E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88 405</a:t>
                      </a:r>
                      <a:endParaRPr lang="es-D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tc>
                  <a:txBody>
                    <a:bodyPr/>
                    <a:lstStyle/>
                    <a:p>
                      <a:pPr algn="ctr">
                        <a:lnSpc>
                          <a:spcPct val="107000"/>
                        </a:lnSpc>
                        <a:spcAft>
                          <a:spcPts val="0"/>
                        </a:spcAft>
                      </a:pPr>
                      <a:r>
                        <a:rPr lang="es-ES" sz="1600">
                          <a:effectLst/>
                          <a:latin typeface="Calibri" panose="020F0502020204030204" pitchFamily="34" charset="0"/>
                          <a:ea typeface="Calibri" panose="020F0502020204030204" pitchFamily="34" charset="0"/>
                          <a:cs typeface="Calibri" panose="020F0502020204030204" pitchFamily="34" charset="0"/>
                        </a:rPr>
                        <a:t>100%</a:t>
                      </a:r>
                      <a:endParaRPr lang="es-D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386063620"/>
                  </a:ext>
                </a:extLst>
              </a:tr>
              <a:tr h="220966">
                <a:tc vMerge="1">
                  <a:txBody>
                    <a:bodyPr/>
                    <a:lstStyle/>
                    <a:p>
                      <a:endParaRPr lang="es-DO"/>
                    </a:p>
                  </a:txBody>
                  <a:tcPr/>
                </a:tc>
                <a:tc>
                  <a:txBody>
                    <a:bodyPr/>
                    <a:lstStyle/>
                    <a:p>
                      <a:pPr algn="just" fontAlgn="auto">
                        <a:lnSpc>
                          <a:spcPct val="107000"/>
                        </a:lnSpc>
                        <a:spcAft>
                          <a:spcPts val="0"/>
                        </a:spcAft>
                      </a:pPr>
                      <a:r>
                        <a:rPr lang="es-ES" sz="1600" dirty="0">
                          <a:effectLst/>
                        </a:rPr>
                        <a:t>Aprobados</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tc>
                  <a:txBody>
                    <a:bodyPr/>
                    <a:lstStyle/>
                    <a:p>
                      <a:pPr algn="ctr" fontAlgn="auto">
                        <a:lnSpc>
                          <a:spcPct val="107000"/>
                        </a:lnSpc>
                        <a:spcAft>
                          <a:spcPts val="0"/>
                        </a:spcAft>
                      </a:pPr>
                      <a:r>
                        <a:rPr lang="es-E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42 434</a:t>
                      </a:r>
                      <a:endParaRPr lang="es-D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tc>
                  <a:txBody>
                    <a:bodyPr/>
                    <a:lstStyle/>
                    <a:p>
                      <a:pPr algn="ctr">
                        <a:lnSpc>
                          <a:spcPct val="107000"/>
                        </a:lnSpc>
                        <a:spcAft>
                          <a:spcPts val="0"/>
                        </a:spcAft>
                      </a:pPr>
                      <a:r>
                        <a:rPr lang="es-ES" sz="1600" dirty="0">
                          <a:effectLst/>
                          <a:latin typeface="Calibri" panose="020F0502020204030204" pitchFamily="34" charset="0"/>
                          <a:ea typeface="Calibri" panose="020F0502020204030204" pitchFamily="34" charset="0"/>
                          <a:cs typeface="Calibri" panose="020F0502020204030204" pitchFamily="34" charset="0"/>
                        </a:rPr>
                        <a:t>48%</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3182652960"/>
                  </a:ext>
                </a:extLst>
              </a:tr>
              <a:tr h="283818">
                <a:tc rowSpan="2">
                  <a:txBody>
                    <a:bodyPr/>
                    <a:lstStyle/>
                    <a:p>
                      <a:pPr algn="just" fontAlgn="auto">
                        <a:lnSpc>
                          <a:spcPct val="107000"/>
                        </a:lnSpc>
                        <a:spcAft>
                          <a:spcPts val="0"/>
                        </a:spcAft>
                      </a:pPr>
                      <a:r>
                        <a:rPr lang="es-ES" sz="1600" dirty="0">
                          <a:effectLst/>
                        </a:rPr>
                        <a:t>PAA</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tc>
                  <a:txBody>
                    <a:bodyPr/>
                    <a:lstStyle/>
                    <a:p>
                      <a:pPr algn="just" fontAlgn="auto">
                        <a:lnSpc>
                          <a:spcPct val="107000"/>
                        </a:lnSpc>
                        <a:spcAft>
                          <a:spcPts val="0"/>
                        </a:spcAft>
                      </a:pPr>
                      <a:r>
                        <a:rPr lang="es-ES" sz="1600" dirty="0">
                          <a:effectLst/>
                        </a:rPr>
                        <a:t>Evaluados</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tc>
                  <a:txBody>
                    <a:bodyPr/>
                    <a:lstStyle/>
                    <a:p>
                      <a:pPr algn="ctr" fontAlgn="auto">
                        <a:lnSpc>
                          <a:spcPct val="107000"/>
                        </a:lnSpc>
                        <a:spcAft>
                          <a:spcPts val="0"/>
                        </a:spcAft>
                      </a:pPr>
                      <a:r>
                        <a:rPr lang="es-E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25 733</a:t>
                      </a:r>
                      <a:endParaRPr lang="es-D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tc>
                  <a:txBody>
                    <a:bodyPr/>
                    <a:lstStyle/>
                    <a:p>
                      <a:pPr algn="ctr">
                        <a:lnSpc>
                          <a:spcPct val="107000"/>
                        </a:lnSpc>
                        <a:spcAft>
                          <a:spcPts val="0"/>
                        </a:spcAft>
                      </a:pPr>
                      <a:r>
                        <a:rPr lang="es-ES" sz="1600">
                          <a:effectLst/>
                          <a:latin typeface="Calibri" panose="020F0502020204030204" pitchFamily="34" charset="0"/>
                          <a:ea typeface="Calibri" panose="020F0502020204030204" pitchFamily="34" charset="0"/>
                          <a:cs typeface="Calibri" panose="020F0502020204030204" pitchFamily="34" charset="0"/>
                        </a:rPr>
                        <a:t>60.64%</a:t>
                      </a:r>
                      <a:endParaRPr lang="es-D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35746485"/>
                  </a:ext>
                </a:extLst>
              </a:tr>
              <a:tr h="196540">
                <a:tc vMerge="1">
                  <a:txBody>
                    <a:bodyPr/>
                    <a:lstStyle/>
                    <a:p>
                      <a:endParaRPr lang="es-DO"/>
                    </a:p>
                  </a:txBody>
                  <a:tcPr/>
                </a:tc>
                <a:tc>
                  <a:txBody>
                    <a:bodyPr/>
                    <a:lstStyle/>
                    <a:p>
                      <a:pPr algn="just" fontAlgn="auto">
                        <a:lnSpc>
                          <a:spcPct val="107000"/>
                        </a:lnSpc>
                        <a:spcAft>
                          <a:spcPts val="0"/>
                        </a:spcAft>
                      </a:pPr>
                      <a:r>
                        <a:rPr lang="es-ES" sz="1600" dirty="0">
                          <a:effectLst/>
                        </a:rPr>
                        <a:t>Aprobados</a:t>
                      </a:r>
                      <a:endParaRPr lang="es-DO"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tc>
                  <a:txBody>
                    <a:bodyPr/>
                    <a:lstStyle/>
                    <a:p>
                      <a:pPr algn="ctr" fontAlgn="auto">
                        <a:lnSpc>
                          <a:spcPct val="107000"/>
                        </a:lnSpc>
                        <a:spcAft>
                          <a:spcPts val="0"/>
                        </a:spcAft>
                      </a:pPr>
                      <a:r>
                        <a:rPr lang="es-ES"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8 204</a:t>
                      </a:r>
                      <a:endParaRPr lang="es-DO"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tc>
                  <a:txBody>
                    <a:bodyPr/>
                    <a:lstStyle/>
                    <a:p>
                      <a:pPr algn="ctr">
                        <a:lnSpc>
                          <a:spcPct val="107000"/>
                        </a:lnSpc>
                        <a:spcAft>
                          <a:spcPts val="0"/>
                        </a:spcAft>
                      </a:pPr>
                      <a:r>
                        <a:rPr lang="es-ES" sz="1600" dirty="0">
                          <a:effectLst/>
                          <a:latin typeface="Calibri" panose="020F0502020204030204" pitchFamily="34" charset="0"/>
                          <a:ea typeface="Calibri" panose="020F0502020204030204" pitchFamily="34" charset="0"/>
                          <a:cs typeface="Calibri" panose="020F0502020204030204" pitchFamily="34" charset="0"/>
                        </a:rPr>
                        <a:t>31.88%</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479110617"/>
                  </a:ext>
                </a:extLst>
              </a:tr>
            </a:tbl>
          </a:graphicData>
        </a:graphic>
      </p:graphicFrame>
      <p:graphicFrame>
        <p:nvGraphicFramePr>
          <p:cNvPr id="10" name="Tabla 8">
            <a:extLst>
              <a:ext uri="{FF2B5EF4-FFF2-40B4-BE49-F238E27FC236}">
                <a16:creationId xmlns:a16="http://schemas.microsoft.com/office/drawing/2014/main" id="{136BEDB9-B59B-4BAB-A769-C657A19E3A1D}"/>
              </a:ext>
            </a:extLst>
          </p:cNvPr>
          <p:cNvGraphicFramePr>
            <a:graphicFrameLocks noGrp="1"/>
          </p:cNvGraphicFramePr>
          <p:nvPr>
            <p:extLst>
              <p:ext uri="{D42A27DB-BD31-4B8C-83A1-F6EECF244321}">
                <p14:modId xmlns:p14="http://schemas.microsoft.com/office/powerpoint/2010/main" val="2884226922"/>
              </p:ext>
            </p:extLst>
          </p:nvPr>
        </p:nvGraphicFramePr>
        <p:xfrm>
          <a:off x="407217" y="2688116"/>
          <a:ext cx="5504484" cy="1241267"/>
        </p:xfrm>
        <a:graphic>
          <a:graphicData uri="http://schemas.openxmlformats.org/drawingml/2006/table">
            <a:tbl>
              <a:tblPr firstRow="1" firstCol="1" bandRow="1">
                <a:tableStyleId>{5A111915-BE36-4E01-A7E5-04B1672EAD32}</a:tableStyleId>
              </a:tblPr>
              <a:tblGrid>
                <a:gridCol w="1709102">
                  <a:extLst>
                    <a:ext uri="{9D8B030D-6E8A-4147-A177-3AD203B41FA5}">
                      <a16:colId xmlns:a16="http://schemas.microsoft.com/office/drawing/2014/main" val="784931846"/>
                    </a:ext>
                  </a:extLst>
                </a:gridCol>
                <a:gridCol w="1025461">
                  <a:extLst>
                    <a:ext uri="{9D8B030D-6E8A-4147-A177-3AD203B41FA5}">
                      <a16:colId xmlns:a16="http://schemas.microsoft.com/office/drawing/2014/main" val="2358676810"/>
                    </a:ext>
                  </a:extLst>
                </a:gridCol>
                <a:gridCol w="966526">
                  <a:extLst>
                    <a:ext uri="{9D8B030D-6E8A-4147-A177-3AD203B41FA5}">
                      <a16:colId xmlns:a16="http://schemas.microsoft.com/office/drawing/2014/main" val="1732611667"/>
                    </a:ext>
                  </a:extLst>
                </a:gridCol>
                <a:gridCol w="966526">
                  <a:extLst>
                    <a:ext uri="{9D8B030D-6E8A-4147-A177-3AD203B41FA5}">
                      <a16:colId xmlns:a16="http://schemas.microsoft.com/office/drawing/2014/main" val="217592870"/>
                    </a:ext>
                  </a:extLst>
                </a:gridCol>
                <a:gridCol w="836869">
                  <a:extLst>
                    <a:ext uri="{9D8B030D-6E8A-4147-A177-3AD203B41FA5}">
                      <a16:colId xmlns:a16="http://schemas.microsoft.com/office/drawing/2014/main" val="52783726"/>
                    </a:ext>
                  </a:extLst>
                </a:gridCol>
              </a:tblGrid>
              <a:tr h="272453">
                <a:tc>
                  <a:txBody>
                    <a:bodyPr/>
                    <a:lstStyle/>
                    <a:p>
                      <a:pPr algn="l" fontAlgn="auto">
                        <a:lnSpc>
                          <a:spcPct val="107000"/>
                        </a:lnSpc>
                        <a:spcAft>
                          <a:spcPts val="0"/>
                        </a:spcAft>
                      </a:pPr>
                      <a:r>
                        <a:rPr lang="es-DO" sz="1600" dirty="0">
                          <a:effectLst/>
                        </a:rPr>
                        <a:t>Matriculados</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rgbClr val="7798DF"/>
                    </a:solidFill>
                  </a:tcPr>
                </a:tc>
                <a:tc>
                  <a:txBody>
                    <a:bodyPr/>
                    <a:lstStyle/>
                    <a:p>
                      <a:pPr algn="ctr" fontAlgn="auto">
                        <a:lnSpc>
                          <a:spcPct val="107000"/>
                        </a:lnSpc>
                        <a:spcAft>
                          <a:spcPts val="0"/>
                        </a:spcAft>
                      </a:pPr>
                      <a:r>
                        <a:rPr lang="es-DO" sz="1600" dirty="0">
                          <a:effectLst/>
                        </a:rPr>
                        <a:t>2017</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rgbClr val="7798DF"/>
                    </a:solidFill>
                  </a:tcPr>
                </a:tc>
                <a:tc>
                  <a:txBody>
                    <a:bodyPr/>
                    <a:lstStyle/>
                    <a:p>
                      <a:pPr algn="ctr" fontAlgn="auto">
                        <a:lnSpc>
                          <a:spcPct val="107000"/>
                        </a:lnSpc>
                        <a:spcAft>
                          <a:spcPts val="0"/>
                        </a:spcAft>
                      </a:pPr>
                      <a:r>
                        <a:rPr lang="es-DO" sz="1600" dirty="0">
                          <a:effectLst/>
                        </a:rPr>
                        <a:t>2018</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rgbClr val="7798DF"/>
                    </a:solidFill>
                  </a:tcPr>
                </a:tc>
                <a:tc>
                  <a:txBody>
                    <a:bodyPr/>
                    <a:lstStyle/>
                    <a:p>
                      <a:pPr algn="ctr" fontAlgn="auto">
                        <a:lnSpc>
                          <a:spcPct val="107000"/>
                        </a:lnSpc>
                        <a:spcAft>
                          <a:spcPts val="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2019</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rgbClr val="7798DF"/>
                    </a:solidFill>
                  </a:tcPr>
                </a:tc>
                <a:tc>
                  <a:txBody>
                    <a:bodyPr/>
                    <a:lstStyle/>
                    <a:p>
                      <a:pPr algn="ctr" fontAlgn="auto">
                        <a:lnSpc>
                          <a:spcPct val="107000"/>
                        </a:lnSpc>
                        <a:spcAft>
                          <a:spcPts val="0"/>
                        </a:spcAft>
                      </a:pPr>
                      <a:r>
                        <a:rPr lang="es-DO" sz="1600" dirty="0">
                          <a:effectLst/>
                        </a:rPr>
                        <a:t>Total</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solidFill>
                      <a:srgbClr val="7798DF"/>
                    </a:solidFill>
                  </a:tcPr>
                </a:tc>
                <a:extLst>
                  <a:ext uri="{0D108BD9-81ED-4DB2-BD59-A6C34878D82A}">
                    <a16:rowId xmlns:a16="http://schemas.microsoft.com/office/drawing/2014/main" val="2900269303"/>
                  </a:ext>
                </a:extLst>
              </a:tr>
              <a:tr h="332316">
                <a:tc>
                  <a:txBody>
                    <a:bodyPr/>
                    <a:lstStyle/>
                    <a:p>
                      <a:pPr algn="l" fontAlgn="auto">
                        <a:lnSpc>
                          <a:spcPct val="107000"/>
                        </a:lnSpc>
                        <a:spcAft>
                          <a:spcPts val="0"/>
                        </a:spcAft>
                      </a:pPr>
                      <a:r>
                        <a:rPr lang="es-DO" sz="1600" dirty="0">
                          <a:effectLst/>
                        </a:rPr>
                        <a:t>ISFODOSU</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tc>
                  <a:txBody>
                    <a:bodyPr/>
                    <a:lstStyle/>
                    <a:p>
                      <a:pPr algn="ctr" fontAlgn="auto">
                        <a:lnSpc>
                          <a:spcPct val="107000"/>
                        </a:lnSpc>
                        <a:spcAft>
                          <a:spcPts val="0"/>
                        </a:spcAft>
                      </a:pPr>
                      <a:r>
                        <a:rPr lang="es-DO" sz="1600" dirty="0">
                          <a:effectLst/>
                        </a:rPr>
                        <a:t>1,518</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tc>
                  <a:txBody>
                    <a:bodyPr/>
                    <a:lstStyle/>
                    <a:p>
                      <a:pPr algn="ctr" fontAlgn="auto">
                        <a:lnSpc>
                          <a:spcPct val="107000"/>
                        </a:lnSpc>
                        <a:spcAft>
                          <a:spcPts val="0"/>
                        </a:spcAft>
                      </a:pPr>
                      <a:r>
                        <a:rPr lang="es-DO" sz="1600" dirty="0">
                          <a:effectLst/>
                        </a:rPr>
                        <a:t>507</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tc>
                  <a:txBody>
                    <a:bodyPr/>
                    <a:lstStyle/>
                    <a:p>
                      <a:pPr marL="0" algn="ctr" defTabSz="457200" rtl="0" eaLnBrk="1" fontAlgn="auto" latinLnBrk="0" hangingPunct="1">
                        <a:lnSpc>
                          <a:spcPct val="107000"/>
                        </a:lnSpc>
                        <a:spcAft>
                          <a:spcPts val="0"/>
                        </a:spcAft>
                      </a:pPr>
                      <a:r>
                        <a:rPr lang="es-DO" sz="1600" kern="1200" dirty="0">
                          <a:solidFill>
                            <a:schemeClr val="tx1"/>
                          </a:solidFill>
                          <a:effectLst/>
                          <a:latin typeface="+mn-lt"/>
                          <a:ea typeface="+mn-ea"/>
                          <a:cs typeface="+mn-cs"/>
                        </a:rPr>
                        <a:t>900</a:t>
                      </a:r>
                    </a:p>
                  </a:txBody>
                  <a:tcPr marL="44450" marR="44450" marT="0" marB="0">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tc>
                  <a:txBody>
                    <a:bodyPr/>
                    <a:lstStyle/>
                    <a:p>
                      <a:pPr marL="0" algn="ctr" defTabSz="457200" rtl="0" eaLnBrk="1" fontAlgn="auto" latinLnBrk="0" hangingPunct="1">
                        <a:lnSpc>
                          <a:spcPct val="107000"/>
                        </a:lnSpc>
                        <a:spcAft>
                          <a:spcPts val="0"/>
                        </a:spcAft>
                      </a:pPr>
                      <a:r>
                        <a:rPr lang="es-DO" sz="1600" b="1" kern="1200" dirty="0">
                          <a:solidFill>
                            <a:schemeClr val="tx1"/>
                          </a:solidFill>
                          <a:effectLst/>
                          <a:latin typeface="+mn-lt"/>
                          <a:ea typeface="+mn-ea"/>
                          <a:cs typeface="+mn-cs"/>
                        </a:rPr>
                        <a:t>2,925</a:t>
                      </a:r>
                    </a:p>
                  </a:txBody>
                  <a:tcPr marL="44450" marR="44450" marT="0" marB="0">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2569688440"/>
                  </a:ext>
                </a:extLst>
              </a:tr>
              <a:tr h="340541">
                <a:tc>
                  <a:txBody>
                    <a:bodyPr/>
                    <a:lstStyle/>
                    <a:p>
                      <a:pPr algn="l" fontAlgn="auto">
                        <a:lnSpc>
                          <a:spcPct val="107000"/>
                        </a:lnSpc>
                        <a:spcAft>
                          <a:spcPts val="0"/>
                        </a:spcAft>
                      </a:pPr>
                      <a:r>
                        <a:rPr lang="es-DO" sz="1600" dirty="0">
                          <a:effectLst/>
                        </a:rPr>
                        <a:t>IES (INAFOCAM)</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tc>
                  <a:txBody>
                    <a:bodyPr/>
                    <a:lstStyle/>
                    <a:p>
                      <a:pPr algn="ctr" fontAlgn="auto">
                        <a:lnSpc>
                          <a:spcPct val="107000"/>
                        </a:lnSpc>
                        <a:spcAft>
                          <a:spcPts val="0"/>
                        </a:spcAft>
                      </a:pPr>
                      <a:r>
                        <a:rPr lang="es-DO" sz="1600" dirty="0">
                          <a:effectLst/>
                        </a:rPr>
                        <a:t>-</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tc>
                  <a:txBody>
                    <a:bodyPr/>
                    <a:lstStyle/>
                    <a:p>
                      <a:pPr algn="ctr" fontAlgn="auto">
                        <a:lnSpc>
                          <a:spcPct val="107000"/>
                        </a:lnSpc>
                        <a:spcAft>
                          <a:spcPts val="0"/>
                        </a:spcAft>
                      </a:pPr>
                      <a:r>
                        <a:rPr lang="es-DO" sz="1600" dirty="0">
                          <a:effectLst/>
                        </a:rPr>
                        <a:t>1,284</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tc>
                  <a:txBody>
                    <a:bodyPr/>
                    <a:lstStyle/>
                    <a:p>
                      <a:pPr marL="0" algn="ctr" defTabSz="457200" rtl="0" eaLnBrk="1" fontAlgn="auto" latinLnBrk="0" hangingPunct="1">
                        <a:lnSpc>
                          <a:spcPct val="107000"/>
                        </a:lnSpc>
                        <a:spcAft>
                          <a:spcPts val="0"/>
                        </a:spcAft>
                      </a:pPr>
                      <a:r>
                        <a:rPr lang="es-DO" sz="1600" kern="1200">
                          <a:solidFill>
                            <a:schemeClr val="tx1"/>
                          </a:solidFill>
                          <a:effectLst/>
                          <a:latin typeface="+mn-lt"/>
                          <a:ea typeface="+mn-ea"/>
                          <a:cs typeface="+mn-cs"/>
                        </a:rPr>
                        <a:t>651</a:t>
                      </a:r>
                    </a:p>
                  </a:txBody>
                  <a:tcPr marL="44450" marR="44450" marT="0" marB="0">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tc>
                  <a:txBody>
                    <a:bodyPr/>
                    <a:lstStyle/>
                    <a:p>
                      <a:pPr marL="0" algn="ctr" defTabSz="457200" rtl="0" eaLnBrk="1" fontAlgn="auto" latinLnBrk="0" hangingPunct="1">
                        <a:lnSpc>
                          <a:spcPct val="107000"/>
                        </a:lnSpc>
                        <a:spcAft>
                          <a:spcPts val="0"/>
                        </a:spcAft>
                      </a:pPr>
                      <a:r>
                        <a:rPr lang="es-DO" sz="1600" b="1" kern="1200" dirty="0">
                          <a:solidFill>
                            <a:schemeClr val="tx1"/>
                          </a:solidFill>
                          <a:effectLst/>
                          <a:latin typeface="+mn-lt"/>
                          <a:ea typeface="+mn-ea"/>
                          <a:cs typeface="+mn-cs"/>
                        </a:rPr>
                        <a:t>1,935</a:t>
                      </a:r>
                    </a:p>
                  </a:txBody>
                  <a:tcPr marL="44450" marR="44450" marT="0" marB="0">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3608755993"/>
                  </a:ext>
                </a:extLst>
              </a:tr>
              <a:tr h="295957">
                <a:tc>
                  <a:txBody>
                    <a:bodyPr/>
                    <a:lstStyle/>
                    <a:p>
                      <a:pPr algn="l" fontAlgn="auto">
                        <a:lnSpc>
                          <a:spcPct val="107000"/>
                        </a:lnSpc>
                        <a:spcAft>
                          <a:spcPts val="0"/>
                        </a:spcAft>
                      </a:pPr>
                      <a:r>
                        <a:rPr lang="es-DO" sz="1600" dirty="0">
                          <a:effectLst/>
                        </a:rPr>
                        <a:t>Total</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tc>
                  <a:txBody>
                    <a:bodyPr/>
                    <a:lstStyle/>
                    <a:p>
                      <a:pPr algn="ctr" fontAlgn="auto">
                        <a:lnSpc>
                          <a:spcPct val="107000"/>
                        </a:lnSpc>
                        <a:spcAft>
                          <a:spcPts val="0"/>
                        </a:spcAft>
                      </a:pPr>
                      <a:r>
                        <a:rPr lang="es-DO" sz="1600" b="1" dirty="0">
                          <a:effectLst/>
                        </a:rPr>
                        <a:t>1,518</a:t>
                      </a:r>
                      <a:endParaRPr lang="es-DO"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tc>
                  <a:txBody>
                    <a:bodyPr/>
                    <a:lstStyle/>
                    <a:p>
                      <a:pPr algn="ctr" fontAlgn="auto">
                        <a:lnSpc>
                          <a:spcPct val="107000"/>
                        </a:lnSpc>
                        <a:spcAft>
                          <a:spcPts val="0"/>
                        </a:spcAft>
                      </a:pPr>
                      <a:r>
                        <a:rPr lang="es-ES" sz="1600" b="1" dirty="0">
                          <a:effectLst/>
                        </a:rPr>
                        <a:t>1,791</a:t>
                      </a:r>
                      <a:endParaRPr lang="es-DO"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tc>
                  <a:txBody>
                    <a:bodyPr/>
                    <a:lstStyle/>
                    <a:p>
                      <a:pPr marL="0" algn="ctr" defTabSz="457200" rtl="0" eaLnBrk="1" fontAlgn="auto" latinLnBrk="0" hangingPunct="1">
                        <a:lnSpc>
                          <a:spcPct val="107000"/>
                        </a:lnSpc>
                        <a:spcAft>
                          <a:spcPts val="0"/>
                        </a:spcAft>
                      </a:pPr>
                      <a:r>
                        <a:rPr lang="es-DO" sz="1600" b="1" kern="1200" dirty="0">
                          <a:solidFill>
                            <a:schemeClr val="tx1"/>
                          </a:solidFill>
                          <a:effectLst/>
                          <a:latin typeface="+mn-lt"/>
                          <a:ea typeface="+mn-ea"/>
                          <a:cs typeface="+mn-cs"/>
                        </a:rPr>
                        <a:t>1,551</a:t>
                      </a:r>
                    </a:p>
                  </a:txBody>
                  <a:tcPr marL="44450" marR="44450" marT="0" marB="0">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tc>
                  <a:txBody>
                    <a:bodyPr/>
                    <a:lstStyle/>
                    <a:p>
                      <a:pPr marL="0" algn="ctr" defTabSz="457200" rtl="0" eaLnBrk="1" fontAlgn="auto" latinLnBrk="0" hangingPunct="1">
                        <a:lnSpc>
                          <a:spcPct val="107000"/>
                        </a:lnSpc>
                        <a:spcAft>
                          <a:spcPts val="0"/>
                        </a:spcAft>
                      </a:pPr>
                      <a:r>
                        <a:rPr lang="es-DO" sz="1600" b="1" kern="1200" dirty="0">
                          <a:solidFill>
                            <a:schemeClr val="tx1"/>
                          </a:solidFill>
                          <a:effectLst/>
                          <a:latin typeface="+mn-lt"/>
                          <a:ea typeface="+mn-ea"/>
                          <a:cs typeface="+mn-cs"/>
                        </a:rPr>
                        <a:t>4,860</a:t>
                      </a:r>
                    </a:p>
                  </a:txBody>
                  <a:tcPr marL="44450" marR="44450" marT="0" marB="0">
                    <a:lnL w="9525" cap="flat" cmpd="sng" algn="ctr">
                      <a:solidFill>
                        <a:schemeClr val="accent5"/>
                      </a:solidFill>
                      <a:prstDash val="solid"/>
                      <a:round/>
                      <a:headEnd type="none" w="med" len="med"/>
                      <a:tailEnd type="none" w="med" len="med"/>
                    </a:lnL>
                    <a:lnR w="9525" cap="flat" cmpd="sng" algn="ctr">
                      <a:solidFill>
                        <a:schemeClr val="accent5"/>
                      </a:solidFill>
                      <a:prstDash val="solid"/>
                      <a:round/>
                      <a:headEnd type="none" w="med" len="med"/>
                      <a:tailEnd type="none" w="med" len="med"/>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3551768477"/>
                  </a:ext>
                </a:extLst>
              </a:tr>
            </a:tbl>
          </a:graphicData>
        </a:graphic>
      </p:graphicFrame>
      <p:pic>
        <p:nvPicPr>
          <p:cNvPr id="14"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2" name="Rectangle 1"/>
          <p:cNvSpPr/>
          <p:nvPr/>
        </p:nvSpPr>
        <p:spPr>
          <a:xfrm>
            <a:off x="6125757" y="2729054"/>
            <a:ext cx="2561043" cy="1200329"/>
          </a:xfrm>
          <a:prstGeom prst="rect">
            <a:avLst/>
          </a:prstGeom>
        </p:spPr>
        <p:txBody>
          <a:bodyPr wrap="square">
            <a:spAutoFit/>
          </a:bodyPr>
          <a:lstStyle/>
          <a:p>
            <a:pPr algn="ctr"/>
            <a:r>
              <a:rPr lang="es-ES_tradnl" dirty="0">
                <a:cs typeface="Arial"/>
              </a:rPr>
              <a:t>El número de estudiantes cursando la licenciatura supone un </a:t>
            </a:r>
            <a:r>
              <a:rPr lang="es-ES_tradnl" dirty="0">
                <a:cs typeface="Arial Black"/>
              </a:rPr>
              <a:t>24.3 %</a:t>
            </a:r>
            <a:r>
              <a:rPr lang="es-ES_tradnl" dirty="0">
                <a:cs typeface="Arial"/>
              </a:rPr>
              <a:t> de los </a:t>
            </a:r>
            <a:r>
              <a:rPr lang="es-ES_tradnl" dirty="0">
                <a:cs typeface="Arial Black"/>
              </a:rPr>
              <a:t>20,000</a:t>
            </a:r>
            <a:r>
              <a:rPr lang="es-ES_tradnl" dirty="0">
                <a:cs typeface="Arial"/>
              </a:rPr>
              <a:t> previstos.</a:t>
            </a:r>
          </a:p>
        </p:txBody>
      </p:sp>
      <p:sp>
        <p:nvSpPr>
          <p:cNvPr id="5" name="AutoShape 2" descr="Resultado de imagen para STUDENT ICON"/>
          <p:cNvSpPr>
            <a:spLocks noChangeAspect="1" noChangeArrowheads="1"/>
          </p:cNvSpPr>
          <p:nvPr/>
        </p:nvSpPr>
        <p:spPr bwMode="auto">
          <a:xfrm>
            <a:off x="155575" y="-1608138"/>
            <a:ext cx="3362325"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DO"/>
          </a:p>
        </p:txBody>
      </p:sp>
      <p:pic>
        <p:nvPicPr>
          <p:cNvPr id="1028" name="Picture 4" descr="Resultado de imagen para STUDEN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1180" y="1320705"/>
            <a:ext cx="1135967" cy="1135967"/>
          </a:xfrm>
          <a:prstGeom prst="rect">
            <a:avLst/>
          </a:prstGeom>
          <a:noFill/>
          <a:extLst>
            <a:ext uri="{909E8E84-426E-40DD-AFC4-6F175D3DCCD1}">
              <a14:hiddenFill xmlns:a14="http://schemas.microsoft.com/office/drawing/2010/main">
                <a:solidFill>
                  <a:srgbClr val="FFFFFF"/>
                </a:solidFill>
              </a14:hiddenFill>
            </a:ext>
          </a:extLst>
        </p:spPr>
      </p:pic>
      <p:sp>
        <p:nvSpPr>
          <p:cNvPr id="18" name="Rectángulo 6">
            <a:extLst>
              <a:ext uri="{FF2B5EF4-FFF2-40B4-BE49-F238E27FC236}">
                <a16:creationId xmlns:a16="http://schemas.microsoft.com/office/drawing/2014/main" id="{9C13B91F-D767-4CBE-A8ED-632363DCA8F1}"/>
              </a:ext>
            </a:extLst>
          </p:cNvPr>
          <p:cNvSpPr/>
          <p:nvPr/>
        </p:nvSpPr>
        <p:spPr>
          <a:xfrm rot="5400000">
            <a:off x="2888441" y="-1218475"/>
            <a:ext cx="299180" cy="3484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DO" sz="1400" b="1" dirty="0">
                <a:solidFill>
                  <a:schemeClr val="tx1">
                    <a:lumMod val="50000"/>
                    <a:lumOff val="50000"/>
                  </a:schemeClr>
                </a:solidFill>
                <a:latin typeface="Arial" panose="020B0604020202020204" pitchFamily="34" charset="0"/>
                <a:cs typeface="Arial" panose="020B0604020202020204" pitchFamily="34" charset="0"/>
              </a:rPr>
              <a:t>FORMACIÓN INICIAL</a:t>
            </a:r>
          </a:p>
        </p:txBody>
      </p:sp>
      <p:sp>
        <p:nvSpPr>
          <p:cNvPr id="3" name="Marcador de número de diapositiva 2"/>
          <p:cNvSpPr>
            <a:spLocks noGrp="1"/>
          </p:cNvSpPr>
          <p:nvPr>
            <p:ph type="sldNum" sz="quarter" idx="12"/>
          </p:nvPr>
        </p:nvSpPr>
        <p:spPr/>
        <p:txBody>
          <a:bodyPr/>
          <a:lstStyle/>
          <a:p>
            <a:fld id="{A4124D19-2283-FC49-A358-736FA83B63DF}" type="slidenum">
              <a:rPr lang="en-US" smtClean="0"/>
              <a:t>54</a:t>
            </a:fld>
            <a:endParaRPr lang="en-US"/>
          </a:p>
        </p:txBody>
      </p:sp>
    </p:spTree>
    <p:extLst>
      <p:ext uri="{BB962C8B-B14F-4D97-AF65-F5344CB8AC3E}">
        <p14:creationId xmlns:p14="http://schemas.microsoft.com/office/powerpoint/2010/main" val="19849738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TOP-07.jpg">
            <a:extLst>
              <a:ext uri="{FF2B5EF4-FFF2-40B4-BE49-F238E27FC236}">
                <a16:creationId xmlns:a16="http://schemas.microsoft.com/office/drawing/2014/main" id="{E208DCB4-FF62-488A-A515-DCF1EF21D2A7}"/>
              </a:ext>
            </a:extLst>
          </p:cNvPr>
          <p:cNvPicPr>
            <a:picLocks noChangeAspect="1"/>
          </p:cNvPicPr>
          <p:nvPr/>
        </p:nvPicPr>
        <p:blipFill rotWithShape="1">
          <a:blip r:embed="rId3">
            <a:extLst>
              <a:ext uri="{28A0092B-C50C-407E-A947-70E740481C1C}">
                <a14:useLocalDpi xmlns:a14="http://schemas.microsoft.com/office/drawing/2010/main" val="0"/>
              </a:ext>
            </a:extLst>
          </a:blip>
          <a:srcRect b="79739"/>
          <a:stretch/>
        </p:blipFill>
        <p:spPr>
          <a:xfrm>
            <a:off x="0" y="1"/>
            <a:ext cx="9127296" cy="656446"/>
          </a:xfrm>
          <a:prstGeom prst="rect">
            <a:avLst/>
          </a:prstGeom>
        </p:spPr>
      </p:pic>
      <p:sp>
        <p:nvSpPr>
          <p:cNvPr id="13" name="TextBox 5">
            <a:extLst>
              <a:ext uri="{FF2B5EF4-FFF2-40B4-BE49-F238E27FC236}">
                <a16:creationId xmlns:a16="http://schemas.microsoft.com/office/drawing/2014/main" id="{685D1549-4813-49C2-A582-A1DF44270C9A}"/>
              </a:ext>
            </a:extLst>
          </p:cNvPr>
          <p:cNvSpPr txBox="1"/>
          <p:nvPr/>
        </p:nvSpPr>
        <p:spPr>
          <a:xfrm>
            <a:off x="604303" y="80436"/>
            <a:ext cx="398041" cy="523220"/>
          </a:xfrm>
          <a:prstGeom prst="rect">
            <a:avLst/>
          </a:prstGeom>
          <a:noFill/>
        </p:spPr>
        <p:txBody>
          <a:bodyPr wrap="none" rtlCol="0">
            <a:spAutoFit/>
          </a:bodyPr>
          <a:lstStyle/>
          <a:p>
            <a:r>
              <a:rPr lang="en-US" sz="2800" b="1" dirty="0">
                <a:solidFill>
                  <a:schemeClr val="bg1"/>
                </a:solidFill>
                <a:latin typeface="Gill Sans"/>
                <a:cs typeface="Gill Sans"/>
              </a:rPr>
              <a:t>8</a:t>
            </a:r>
          </a:p>
        </p:txBody>
      </p:sp>
      <p:pic>
        <p:nvPicPr>
          <p:cNvPr id="14" name="Imagen 5">
            <a:extLst>
              <a:ext uri="{FF2B5EF4-FFF2-40B4-BE49-F238E27FC236}">
                <a16:creationId xmlns:a16="http://schemas.microsoft.com/office/drawing/2014/main" id="{3FB9BD7C-45D6-45C1-B8FF-9630DE7099F8}"/>
              </a:ext>
            </a:extLst>
          </p:cNvPr>
          <p:cNvPicPr>
            <a:picLocks noChangeAspect="1"/>
          </p:cNvPicPr>
          <p:nvPr/>
        </p:nvPicPr>
        <p:blipFill>
          <a:blip r:embed="rId4"/>
          <a:stretch>
            <a:fillRect/>
          </a:stretch>
        </p:blipFill>
        <p:spPr>
          <a:xfrm>
            <a:off x="7937147" y="173741"/>
            <a:ext cx="1062424" cy="482705"/>
          </a:xfrm>
          <a:prstGeom prst="rect">
            <a:avLst/>
          </a:prstGeom>
          <a:noFill/>
          <a:ln cap="flat">
            <a:noFill/>
          </a:ln>
        </p:spPr>
      </p:pic>
      <p:sp>
        <p:nvSpPr>
          <p:cNvPr id="16" name="Rectángulo 6">
            <a:extLst>
              <a:ext uri="{FF2B5EF4-FFF2-40B4-BE49-F238E27FC236}">
                <a16:creationId xmlns:a16="http://schemas.microsoft.com/office/drawing/2014/main" id="{898A1D25-BF65-4344-8848-7E2D4A994634}"/>
              </a:ext>
            </a:extLst>
          </p:cNvPr>
          <p:cNvSpPr/>
          <p:nvPr/>
        </p:nvSpPr>
        <p:spPr>
          <a:xfrm rot="5400000">
            <a:off x="2888441" y="-1218475"/>
            <a:ext cx="299180" cy="3484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DO" sz="1400" b="1" dirty="0">
                <a:solidFill>
                  <a:schemeClr val="tx1">
                    <a:lumMod val="50000"/>
                    <a:lumOff val="50000"/>
                  </a:schemeClr>
                </a:solidFill>
                <a:latin typeface="Arial" panose="020B0604020202020204" pitchFamily="34" charset="0"/>
                <a:cs typeface="Arial" panose="020B0604020202020204" pitchFamily="34" charset="0"/>
              </a:rPr>
              <a:t>FORMACIÓN INICIAL</a:t>
            </a: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55</a:t>
            </a:fld>
            <a:endParaRPr lang="en-US"/>
          </a:p>
        </p:txBody>
      </p:sp>
      <p:sp>
        <p:nvSpPr>
          <p:cNvPr id="3" name="Rectángulo 2">
            <a:extLst>
              <a:ext uri="{FF2B5EF4-FFF2-40B4-BE49-F238E27FC236}">
                <a16:creationId xmlns:a16="http://schemas.microsoft.com/office/drawing/2014/main" id="{58C99DC1-B787-41EF-A095-06E3CA2B5182}"/>
              </a:ext>
            </a:extLst>
          </p:cNvPr>
          <p:cNvSpPr/>
          <p:nvPr/>
        </p:nvSpPr>
        <p:spPr>
          <a:xfrm>
            <a:off x="803323" y="830186"/>
            <a:ext cx="8020123" cy="646331"/>
          </a:xfrm>
          <a:prstGeom prst="rect">
            <a:avLst/>
          </a:prstGeom>
          <a:solidFill>
            <a:srgbClr val="7798DF"/>
          </a:solidFill>
        </p:spPr>
        <p:txBody>
          <a:bodyPr wrap="square">
            <a:spAutoFit/>
          </a:bodyPr>
          <a:lstStyle/>
          <a:p>
            <a:r>
              <a:rPr lang="es-ES" b="1" dirty="0">
                <a:solidFill>
                  <a:schemeClr val="bg1"/>
                </a:solidFill>
                <a:latin typeface="Calibri" panose="020F0502020204030204" pitchFamily="34" charset="0"/>
                <a:ea typeface="Calibri" panose="020F0502020204030204" pitchFamily="34" charset="0"/>
              </a:rPr>
              <a:t>“</a:t>
            </a:r>
            <a:r>
              <a:rPr lang="es-ES" b="1" i="1" dirty="0">
                <a:solidFill>
                  <a:schemeClr val="bg1"/>
                </a:solidFill>
                <a:latin typeface="Calibri" panose="020F0502020204030204" pitchFamily="34" charset="0"/>
                <a:ea typeface="Calibri" panose="020F0502020204030204" pitchFamily="34" charset="0"/>
              </a:rPr>
              <a:t>El futuro del trabajo en América Latina y el Caribe. ¿Educación y salud: los sectores del futuro?”</a:t>
            </a:r>
            <a:r>
              <a:rPr lang="es-ES" b="1" dirty="0">
                <a:solidFill>
                  <a:schemeClr val="bg1"/>
                </a:solidFill>
                <a:latin typeface="Calibri" panose="020F0502020204030204" pitchFamily="34" charset="0"/>
                <a:ea typeface="Calibri" panose="020F0502020204030204" pitchFamily="34" charset="0"/>
              </a:rPr>
              <a:t> . BID.</a:t>
            </a:r>
            <a:endParaRPr lang="es-DO" b="1" dirty="0">
              <a:solidFill>
                <a:schemeClr val="bg1"/>
              </a:solidFill>
            </a:endParaRPr>
          </a:p>
        </p:txBody>
      </p:sp>
      <p:pic>
        <p:nvPicPr>
          <p:cNvPr id="17" name="Gráfico 16" descr="Aula">
            <a:extLst>
              <a:ext uri="{FF2B5EF4-FFF2-40B4-BE49-F238E27FC236}">
                <a16:creationId xmlns:a16="http://schemas.microsoft.com/office/drawing/2014/main" id="{58D89D51-7217-4706-8CB1-B182104155C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843" y="803111"/>
            <a:ext cx="700480" cy="700480"/>
          </a:xfrm>
          <a:prstGeom prst="rect">
            <a:avLst/>
          </a:prstGeom>
        </p:spPr>
      </p:pic>
      <p:sp>
        <p:nvSpPr>
          <p:cNvPr id="5" name="Rectángulo 4">
            <a:extLst>
              <a:ext uri="{FF2B5EF4-FFF2-40B4-BE49-F238E27FC236}">
                <a16:creationId xmlns:a16="http://schemas.microsoft.com/office/drawing/2014/main" id="{AE66CC12-9487-4D46-9E84-812AF71FB96A}"/>
              </a:ext>
            </a:extLst>
          </p:cNvPr>
          <p:cNvSpPr/>
          <p:nvPr/>
        </p:nvSpPr>
        <p:spPr>
          <a:xfrm>
            <a:off x="453082" y="1576557"/>
            <a:ext cx="8370363" cy="1600438"/>
          </a:xfrm>
          <a:prstGeom prst="rect">
            <a:avLst/>
          </a:prstGeom>
        </p:spPr>
        <p:txBody>
          <a:bodyPr wrap="square">
            <a:spAutoFit/>
          </a:bodyPr>
          <a:lstStyle/>
          <a:p>
            <a:pPr marL="735330" indent="-285750" algn="just">
              <a:spcAft>
                <a:spcPts val="0"/>
              </a:spcAft>
              <a:buFont typeface="Arial" panose="020B0604020202020204" pitchFamily="34" charset="0"/>
              <a:buChar char="•"/>
            </a:pPr>
            <a:r>
              <a:rPr lang="es-ES" sz="1400" dirty="0">
                <a:latin typeface="Calibri" panose="020F0502020204030204" pitchFamily="34" charset="0"/>
                <a:ea typeface="Calibri" panose="020F0502020204030204" pitchFamily="34" charset="0"/>
                <a:cs typeface="Times New Roman" panose="02020603050405020304" pitchFamily="18" charset="0"/>
              </a:rPr>
              <a:t>“</a:t>
            </a:r>
            <a:r>
              <a:rPr lang="es-ES" sz="1400" dirty="0">
                <a:solidFill>
                  <a:srgbClr val="000000"/>
                </a:solidFill>
                <a:latin typeface="Calibri" panose="020F0502020204030204" pitchFamily="34" charset="0"/>
                <a:ea typeface="Calibri" panose="020F0502020204030204" pitchFamily="34" charset="0"/>
                <a:cs typeface="Calibri" panose="020F0502020204030204" pitchFamily="34" charset="0"/>
              </a:rPr>
              <a:t>El número de maestros en América Latina y el Caribe aumentará muy sustancialmente en las próximas décadas. En concreto, en 2040 la región necesitará 1,7 millones de maestros de preescolar (850.000 más de los que hay en 2018); 4,3 millones de maestros de primaria (1,6 millones más de los que hay en 2018); y 6,1 millones de maestros de secundaria (2,6 millones más de los que hay en 2018)”. </a:t>
            </a:r>
          </a:p>
          <a:p>
            <a:pPr marL="449580" algn="just">
              <a:spcAft>
                <a:spcPts val="0"/>
              </a:spcAft>
            </a:pPr>
            <a:endParaRPr lang="es-ES"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735330" indent="-285750" algn="just">
              <a:buFont typeface="Arial" panose="020B0604020202020204" pitchFamily="34" charset="0"/>
              <a:buChar char="•"/>
            </a:pPr>
            <a:r>
              <a:rPr lang="es-ES" sz="1400" b="1" dirty="0"/>
              <a:t>Para República Dominicana, el estudio prevé que se necesitarán unos 140,000 docentes nuevos entre el año 2018 y el año 2040, algo más de 6,000 docentes nuevos por año.</a:t>
            </a:r>
            <a:endParaRPr lang="es-DO" sz="1400" b="1" dirty="0"/>
          </a:p>
        </p:txBody>
      </p:sp>
    </p:spTree>
    <p:extLst>
      <p:ext uri="{BB962C8B-B14F-4D97-AF65-F5344CB8AC3E}">
        <p14:creationId xmlns:p14="http://schemas.microsoft.com/office/powerpoint/2010/main" val="21722138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TOP-07.jpg">
            <a:extLst>
              <a:ext uri="{FF2B5EF4-FFF2-40B4-BE49-F238E27FC236}">
                <a16:creationId xmlns:a16="http://schemas.microsoft.com/office/drawing/2014/main" id="{E208DCB4-FF62-488A-A515-DCF1EF21D2A7}"/>
              </a:ext>
            </a:extLst>
          </p:cNvPr>
          <p:cNvPicPr>
            <a:picLocks noChangeAspect="1"/>
          </p:cNvPicPr>
          <p:nvPr/>
        </p:nvPicPr>
        <p:blipFill rotWithShape="1">
          <a:blip r:embed="rId3">
            <a:extLst>
              <a:ext uri="{28A0092B-C50C-407E-A947-70E740481C1C}">
                <a14:useLocalDpi xmlns:a14="http://schemas.microsoft.com/office/drawing/2010/main" val="0"/>
              </a:ext>
            </a:extLst>
          </a:blip>
          <a:srcRect b="79739"/>
          <a:stretch/>
        </p:blipFill>
        <p:spPr>
          <a:xfrm>
            <a:off x="0" y="1"/>
            <a:ext cx="9127296" cy="656446"/>
          </a:xfrm>
          <a:prstGeom prst="rect">
            <a:avLst/>
          </a:prstGeom>
        </p:spPr>
      </p:pic>
      <p:sp>
        <p:nvSpPr>
          <p:cNvPr id="13" name="TextBox 5">
            <a:extLst>
              <a:ext uri="{FF2B5EF4-FFF2-40B4-BE49-F238E27FC236}">
                <a16:creationId xmlns:a16="http://schemas.microsoft.com/office/drawing/2014/main" id="{685D1549-4813-49C2-A582-A1DF44270C9A}"/>
              </a:ext>
            </a:extLst>
          </p:cNvPr>
          <p:cNvSpPr txBox="1"/>
          <p:nvPr/>
        </p:nvSpPr>
        <p:spPr>
          <a:xfrm>
            <a:off x="604303" y="80436"/>
            <a:ext cx="398041" cy="523220"/>
          </a:xfrm>
          <a:prstGeom prst="rect">
            <a:avLst/>
          </a:prstGeom>
          <a:noFill/>
        </p:spPr>
        <p:txBody>
          <a:bodyPr wrap="none" rtlCol="0">
            <a:spAutoFit/>
          </a:bodyPr>
          <a:lstStyle/>
          <a:p>
            <a:r>
              <a:rPr lang="en-US" sz="2800" b="1" dirty="0">
                <a:solidFill>
                  <a:schemeClr val="bg1"/>
                </a:solidFill>
                <a:latin typeface="Gill Sans"/>
                <a:cs typeface="Gill Sans"/>
              </a:rPr>
              <a:t>8</a:t>
            </a:r>
          </a:p>
        </p:txBody>
      </p:sp>
      <p:pic>
        <p:nvPicPr>
          <p:cNvPr id="14" name="Imagen 5">
            <a:extLst>
              <a:ext uri="{FF2B5EF4-FFF2-40B4-BE49-F238E27FC236}">
                <a16:creationId xmlns:a16="http://schemas.microsoft.com/office/drawing/2014/main" id="{3FB9BD7C-45D6-45C1-B8FF-9630DE7099F8}"/>
              </a:ext>
            </a:extLst>
          </p:cNvPr>
          <p:cNvPicPr>
            <a:picLocks noChangeAspect="1"/>
          </p:cNvPicPr>
          <p:nvPr/>
        </p:nvPicPr>
        <p:blipFill>
          <a:blip r:embed="rId4"/>
          <a:stretch>
            <a:fillRect/>
          </a:stretch>
        </p:blipFill>
        <p:spPr>
          <a:xfrm>
            <a:off x="7937147" y="173741"/>
            <a:ext cx="1062424" cy="482705"/>
          </a:xfrm>
          <a:prstGeom prst="rect">
            <a:avLst/>
          </a:prstGeom>
          <a:noFill/>
          <a:ln cap="flat">
            <a:noFill/>
          </a:ln>
        </p:spPr>
      </p:pic>
      <p:sp>
        <p:nvSpPr>
          <p:cNvPr id="16" name="Rectángulo 6">
            <a:extLst>
              <a:ext uri="{FF2B5EF4-FFF2-40B4-BE49-F238E27FC236}">
                <a16:creationId xmlns:a16="http://schemas.microsoft.com/office/drawing/2014/main" id="{898A1D25-BF65-4344-8848-7E2D4A994634}"/>
              </a:ext>
            </a:extLst>
          </p:cNvPr>
          <p:cNvSpPr/>
          <p:nvPr/>
        </p:nvSpPr>
        <p:spPr>
          <a:xfrm rot="5400000">
            <a:off x="2888441" y="-1218475"/>
            <a:ext cx="299180" cy="3484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DO" sz="1400" b="1" dirty="0">
                <a:solidFill>
                  <a:schemeClr val="tx1">
                    <a:lumMod val="50000"/>
                    <a:lumOff val="50000"/>
                  </a:schemeClr>
                </a:solidFill>
                <a:latin typeface="Arial" panose="020B0604020202020204" pitchFamily="34" charset="0"/>
                <a:cs typeface="Arial" panose="020B0604020202020204" pitchFamily="34" charset="0"/>
              </a:rPr>
              <a:t>FORMACIÓN DE DIRECTORES</a:t>
            </a: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56</a:t>
            </a:fld>
            <a:endParaRPr lang="en-US"/>
          </a:p>
        </p:txBody>
      </p:sp>
      <p:sp>
        <p:nvSpPr>
          <p:cNvPr id="3" name="Rectángulo 2">
            <a:extLst>
              <a:ext uri="{FF2B5EF4-FFF2-40B4-BE49-F238E27FC236}">
                <a16:creationId xmlns:a16="http://schemas.microsoft.com/office/drawing/2014/main" id="{58C99DC1-B787-41EF-A095-06E3CA2B5182}"/>
              </a:ext>
            </a:extLst>
          </p:cNvPr>
          <p:cNvSpPr/>
          <p:nvPr/>
        </p:nvSpPr>
        <p:spPr>
          <a:xfrm>
            <a:off x="803323" y="830186"/>
            <a:ext cx="8020123" cy="646331"/>
          </a:xfrm>
          <a:prstGeom prst="rect">
            <a:avLst/>
          </a:prstGeom>
          <a:solidFill>
            <a:srgbClr val="7798DF"/>
          </a:solidFill>
        </p:spPr>
        <p:txBody>
          <a:bodyPr wrap="square">
            <a:spAutoFit/>
          </a:bodyPr>
          <a:lstStyle/>
          <a:p>
            <a:r>
              <a:rPr lang="es-ES" b="1" dirty="0">
                <a:solidFill>
                  <a:schemeClr val="bg1"/>
                </a:solidFill>
                <a:latin typeface="Calibri" panose="020F0502020204030204" pitchFamily="34" charset="0"/>
                <a:ea typeface="Calibri" panose="020F0502020204030204" pitchFamily="34" charset="0"/>
              </a:rPr>
              <a:t>Puesto en marcha el Programa de Formación de Directores de Organizaciones Educativas</a:t>
            </a:r>
            <a:endParaRPr lang="es-DO" b="1" dirty="0">
              <a:solidFill>
                <a:schemeClr val="bg1"/>
              </a:solidFill>
            </a:endParaRPr>
          </a:p>
        </p:txBody>
      </p:sp>
      <p:sp>
        <p:nvSpPr>
          <p:cNvPr id="5" name="Rectángulo 4">
            <a:extLst>
              <a:ext uri="{FF2B5EF4-FFF2-40B4-BE49-F238E27FC236}">
                <a16:creationId xmlns:a16="http://schemas.microsoft.com/office/drawing/2014/main" id="{AE66CC12-9487-4D46-9E84-812AF71FB96A}"/>
              </a:ext>
            </a:extLst>
          </p:cNvPr>
          <p:cNvSpPr/>
          <p:nvPr/>
        </p:nvSpPr>
        <p:spPr>
          <a:xfrm>
            <a:off x="453082" y="1576557"/>
            <a:ext cx="8370363" cy="3108543"/>
          </a:xfrm>
          <a:prstGeom prst="rect">
            <a:avLst/>
          </a:prstGeom>
        </p:spPr>
        <p:txBody>
          <a:bodyPr wrap="square">
            <a:spAutoFit/>
          </a:bodyPr>
          <a:lstStyle/>
          <a:p>
            <a:pPr marL="449580" algn="just">
              <a:spcAft>
                <a:spcPts val="0"/>
              </a:spcAft>
            </a:pPr>
            <a:r>
              <a:rPr lang="es-ES" sz="1400" b="1" dirty="0">
                <a:latin typeface="Calibri" panose="020F0502020204030204" pitchFamily="34" charset="0"/>
                <a:ea typeface="Calibri" panose="020F0502020204030204" pitchFamily="34" charset="0"/>
                <a:cs typeface="Times New Roman" panose="02020603050405020304" pitchFamily="18" charset="0"/>
              </a:rPr>
              <a:t>Calendario</a:t>
            </a:r>
          </a:p>
          <a:p>
            <a:pPr marL="735330" indent="-285750" algn="just">
              <a:spcAft>
                <a:spcPts val="0"/>
              </a:spcAft>
              <a:buFont typeface="Arial" panose="020B0604020202020204" pitchFamily="34" charset="0"/>
              <a:buChar char="•"/>
            </a:pPr>
            <a:r>
              <a:rPr lang="es-ES" sz="1400" b="1" dirty="0">
                <a:latin typeface="Calibri" panose="020F0502020204030204" pitchFamily="34" charset="0"/>
                <a:ea typeface="Calibri" panose="020F0502020204030204" pitchFamily="34" charset="0"/>
                <a:cs typeface="Times New Roman" panose="02020603050405020304" pitchFamily="18" charset="0"/>
              </a:rPr>
              <a:t>Noviembre 2018: </a:t>
            </a:r>
            <a:r>
              <a:rPr lang="es-ES" sz="1400" dirty="0">
                <a:latin typeface="Calibri" panose="020F0502020204030204" pitchFamily="34" charset="0"/>
                <a:ea typeface="Calibri" panose="020F0502020204030204" pitchFamily="34" charset="0"/>
                <a:cs typeface="Times New Roman" panose="02020603050405020304" pitchFamily="18" charset="0"/>
              </a:rPr>
              <a:t>Publicación de los contenidos</a:t>
            </a:r>
          </a:p>
          <a:p>
            <a:pPr marL="735330" indent="-285750" algn="just">
              <a:spcAft>
                <a:spcPts val="0"/>
              </a:spcAft>
              <a:buFont typeface="Arial" panose="020B0604020202020204" pitchFamily="34" charset="0"/>
              <a:buChar char="•"/>
            </a:pPr>
            <a:r>
              <a:rPr lang="es-ES" sz="1400" b="1" dirty="0">
                <a:latin typeface="Calibri" panose="020F0502020204030204" pitchFamily="34" charset="0"/>
                <a:cs typeface="Times New Roman" panose="02020603050405020304" pitchFamily="18" charset="0"/>
              </a:rPr>
              <a:t>Enero 2019: </a:t>
            </a:r>
            <a:r>
              <a:rPr lang="es-ES" sz="1400" dirty="0">
                <a:latin typeface="Calibri" panose="020F0502020204030204" pitchFamily="34" charset="0"/>
                <a:cs typeface="Times New Roman" panose="02020603050405020304" pitchFamily="18" charset="0"/>
              </a:rPr>
              <a:t>Aprobación por el </a:t>
            </a:r>
            <a:r>
              <a:rPr lang="es-ES" sz="1400" dirty="0" err="1">
                <a:latin typeface="Calibri" panose="020F0502020204030204" pitchFamily="34" charset="0"/>
                <a:cs typeface="Times New Roman" panose="02020603050405020304" pitchFamily="18" charset="0"/>
              </a:rPr>
              <a:t>Mescyt</a:t>
            </a:r>
            <a:endParaRPr lang="es-ES" sz="1400" dirty="0">
              <a:latin typeface="Calibri" panose="020F0502020204030204" pitchFamily="34" charset="0"/>
              <a:cs typeface="Times New Roman" panose="02020603050405020304" pitchFamily="18" charset="0"/>
            </a:endParaRPr>
          </a:p>
          <a:p>
            <a:pPr marL="735330" indent="-285750" algn="just">
              <a:spcAft>
                <a:spcPts val="0"/>
              </a:spcAft>
              <a:buFont typeface="Arial" panose="020B0604020202020204" pitchFamily="34" charset="0"/>
              <a:buChar char="•"/>
            </a:pPr>
            <a:r>
              <a:rPr lang="es-ES" sz="1400" b="1" dirty="0">
                <a:latin typeface="Calibri" panose="020F0502020204030204" pitchFamily="34" charset="0"/>
                <a:cs typeface="Times New Roman" panose="02020603050405020304" pitchFamily="18" charset="0"/>
              </a:rPr>
              <a:t>Abril 2019: </a:t>
            </a:r>
            <a:r>
              <a:rPr lang="es-ES" sz="1400" dirty="0" err="1">
                <a:latin typeface="Calibri" panose="020F0502020204030204" pitchFamily="34" charset="0"/>
                <a:cs typeface="Times New Roman" panose="02020603050405020304" pitchFamily="18" charset="0"/>
              </a:rPr>
              <a:t>Isfodosu</a:t>
            </a:r>
            <a:r>
              <a:rPr lang="es-ES" sz="1400" dirty="0">
                <a:latin typeface="Calibri" panose="020F0502020204030204" pitchFamily="34" charset="0"/>
                <a:cs typeface="Times New Roman" panose="02020603050405020304" pitchFamily="18" charset="0"/>
              </a:rPr>
              <a:t> inicia el primer Módulo para </a:t>
            </a:r>
            <a:r>
              <a:rPr lang="es-ES" sz="1400" b="1" dirty="0">
                <a:latin typeface="Calibri" panose="020F0502020204030204" pitchFamily="34" charset="0"/>
                <a:cs typeface="Times New Roman" panose="02020603050405020304" pitchFamily="18" charset="0"/>
              </a:rPr>
              <a:t>215</a:t>
            </a:r>
            <a:r>
              <a:rPr lang="es-ES" sz="1400" dirty="0">
                <a:latin typeface="Calibri" panose="020F0502020204030204" pitchFamily="34" charset="0"/>
                <a:cs typeface="Times New Roman" panose="02020603050405020304" pitchFamily="18" charset="0"/>
              </a:rPr>
              <a:t> directores de centros, distritos y regionales</a:t>
            </a:r>
          </a:p>
          <a:p>
            <a:pPr marL="449580" algn="just">
              <a:spcAft>
                <a:spcPts val="0"/>
              </a:spcAft>
            </a:pPr>
            <a:endParaRPr lang="es-ES" sz="1400" b="1" dirty="0">
              <a:latin typeface="Calibri" panose="020F0502020204030204" pitchFamily="34" charset="0"/>
              <a:cs typeface="Times New Roman" panose="02020603050405020304" pitchFamily="18" charset="0"/>
            </a:endParaRPr>
          </a:p>
          <a:p>
            <a:pPr marL="449580" algn="just">
              <a:spcAft>
                <a:spcPts val="0"/>
              </a:spcAft>
            </a:pPr>
            <a:r>
              <a:rPr lang="es-ES" sz="1400" b="1" dirty="0">
                <a:latin typeface="Calibri" panose="020F0502020204030204" pitchFamily="34" charset="0"/>
                <a:cs typeface="Times New Roman" panose="02020603050405020304" pitchFamily="18" charset="0"/>
              </a:rPr>
              <a:t>Contenido</a:t>
            </a:r>
          </a:p>
          <a:p>
            <a:pPr marL="735330" indent="-285750" algn="just">
              <a:spcAft>
                <a:spcPts val="0"/>
              </a:spcAft>
              <a:buFont typeface="Arial" panose="020B0604020202020204" pitchFamily="34" charset="0"/>
              <a:buChar char="•"/>
            </a:pPr>
            <a:r>
              <a:rPr lang="es-ES" sz="1400" b="1" dirty="0"/>
              <a:t>Módulo I: </a:t>
            </a:r>
            <a:r>
              <a:rPr lang="es-ES" sz="1400" dirty="0"/>
              <a:t>La gestión pedagógica centrada en el aula</a:t>
            </a:r>
          </a:p>
          <a:p>
            <a:pPr marL="735330" indent="-285750" algn="just">
              <a:spcAft>
                <a:spcPts val="0"/>
              </a:spcAft>
              <a:buFont typeface="Arial" panose="020B0604020202020204" pitchFamily="34" charset="0"/>
              <a:buChar char="•"/>
            </a:pPr>
            <a:r>
              <a:rPr lang="es-ES" sz="1400" b="1" dirty="0"/>
              <a:t>Módulo II </a:t>
            </a:r>
            <a:r>
              <a:rPr lang="es-ES" sz="1400" dirty="0"/>
              <a:t>Las relaciones del contexto educativo</a:t>
            </a:r>
          </a:p>
          <a:p>
            <a:pPr marL="735330" indent="-285750" algn="just">
              <a:spcAft>
                <a:spcPts val="0"/>
              </a:spcAft>
              <a:buFont typeface="Arial" panose="020B0604020202020204" pitchFamily="34" charset="0"/>
              <a:buChar char="•"/>
            </a:pPr>
            <a:r>
              <a:rPr lang="es-ES" sz="1400" b="1" dirty="0"/>
              <a:t>Módulo III: </a:t>
            </a:r>
            <a:r>
              <a:rPr lang="es-ES" sz="1400" dirty="0"/>
              <a:t>La gestión de organizaciones centrada en los procesos </a:t>
            </a:r>
          </a:p>
          <a:p>
            <a:pPr marL="735330" indent="-285750" algn="just">
              <a:spcAft>
                <a:spcPts val="0"/>
              </a:spcAft>
              <a:buFont typeface="Arial" panose="020B0604020202020204" pitchFamily="34" charset="0"/>
              <a:buChar char="•"/>
            </a:pPr>
            <a:r>
              <a:rPr lang="es-ES" sz="1400" b="1" dirty="0"/>
              <a:t>Módulo IV: </a:t>
            </a:r>
            <a:r>
              <a:rPr lang="es-ES" sz="1400" dirty="0"/>
              <a:t>Desarrollo de habilidades directivas</a:t>
            </a:r>
          </a:p>
          <a:p>
            <a:pPr marL="449580" algn="just">
              <a:spcAft>
                <a:spcPts val="0"/>
              </a:spcAft>
            </a:pPr>
            <a:endParaRPr lang="es-ES" sz="1400" dirty="0"/>
          </a:p>
          <a:p>
            <a:pPr marL="449580" algn="just">
              <a:spcAft>
                <a:spcPts val="0"/>
              </a:spcAft>
            </a:pPr>
            <a:r>
              <a:rPr lang="es-ES" sz="1400" b="1" dirty="0"/>
              <a:t>Meta</a:t>
            </a:r>
          </a:p>
          <a:p>
            <a:pPr marL="735330" indent="-285750" algn="just">
              <a:spcAft>
                <a:spcPts val="0"/>
              </a:spcAft>
              <a:buFont typeface="Arial" panose="020B0604020202020204" pitchFamily="34" charset="0"/>
              <a:buChar char="•"/>
            </a:pPr>
            <a:r>
              <a:rPr lang="es-ES" sz="1400" dirty="0"/>
              <a:t>El PEE 2017-2020 tenía como meta poner en marcha un programa de formación para 4,000 directores de centros educativos bajo un modelo de buenas prácticas internacionales</a:t>
            </a:r>
            <a:endParaRPr lang="es-DO" sz="1400" dirty="0"/>
          </a:p>
        </p:txBody>
      </p:sp>
    </p:spTree>
    <p:extLst>
      <p:ext uri="{BB962C8B-B14F-4D97-AF65-F5344CB8AC3E}">
        <p14:creationId xmlns:p14="http://schemas.microsoft.com/office/powerpoint/2010/main" val="2718077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TOP-07.jpg">
            <a:extLst>
              <a:ext uri="{FF2B5EF4-FFF2-40B4-BE49-F238E27FC236}">
                <a16:creationId xmlns:a16="http://schemas.microsoft.com/office/drawing/2014/main" id="{6AED43C8-DAC4-4901-A061-1A953450D9B3}"/>
              </a:ext>
            </a:extLst>
          </p:cNvPr>
          <p:cNvPicPr>
            <a:picLocks noChangeAspect="1"/>
          </p:cNvPicPr>
          <p:nvPr/>
        </p:nvPicPr>
        <p:blipFill rotWithShape="1">
          <a:blip r:embed="rId2">
            <a:extLst>
              <a:ext uri="{28A0092B-C50C-407E-A947-70E740481C1C}">
                <a14:useLocalDpi xmlns:a14="http://schemas.microsoft.com/office/drawing/2010/main" val="0"/>
              </a:ext>
            </a:extLst>
          </a:blip>
          <a:srcRect b="79739"/>
          <a:stretch/>
        </p:blipFill>
        <p:spPr>
          <a:xfrm>
            <a:off x="0" y="1"/>
            <a:ext cx="9127296" cy="656446"/>
          </a:xfrm>
          <a:prstGeom prst="rect">
            <a:avLst/>
          </a:prstGeom>
        </p:spPr>
      </p:pic>
      <p:sp>
        <p:nvSpPr>
          <p:cNvPr id="12" name="TextBox 5">
            <a:extLst>
              <a:ext uri="{FF2B5EF4-FFF2-40B4-BE49-F238E27FC236}">
                <a16:creationId xmlns:a16="http://schemas.microsoft.com/office/drawing/2014/main" id="{7BDA00FF-2D95-4A6F-9395-34CB9BA6A275}"/>
              </a:ext>
            </a:extLst>
          </p:cNvPr>
          <p:cNvSpPr txBox="1"/>
          <p:nvPr/>
        </p:nvSpPr>
        <p:spPr>
          <a:xfrm>
            <a:off x="604303" y="80436"/>
            <a:ext cx="398041" cy="523220"/>
          </a:xfrm>
          <a:prstGeom prst="rect">
            <a:avLst/>
          </a:prstGeom>
          <a:noFill/>
        </p:spPr>
        <p:txBody>
          <a:bodyPr wrap="none" rtlCol="0">
            <a:spAutoFit/>
          </a:bodyPr>
          <a:lstStyle/>
          <a:p>
            <a:r>
              <a:rPr lang="en-US" sz="2800" b="1" dirty="0">
                <a:solidFill>
                  <a:schemeClr val="bg1"/>
                </a:solidFill>
                <a:latin typeface="Gill Sans"/>
                <a:cs typeface="Gill Sans"/>
              </a:rPr>
              <a:t>8</a:t>
            </a:r>
          </a:p>
        </p:txBody>
      </p:sp>
      <p:graphicFrame>
        <p:nvGraphicFramePr>
          <p:cNvPr id="9" name="Tabla 11">
            <a:extLst>
              <a:ext uri="{FF2B5EF4-FFF2-40B4-BE49-F238E27FC236}">
                <a16:creationId xmlns:a16="http://schemas.microsoft.com/office/drawing/2014/main" id="{5D2360CA-4739-421D-8E2E-283955957D0B}"/>
              </a:ext>
            </a:extLst>
          </p:cNvPr>
          <p:cNvGraphicFramePr>
            <a:graphicFrameLocks noGrp="1"/>
          </p:cNvGraphicFramePr>
          <p:nvPr>
            <p:extLst>
              <p:ext uri="{D42A27DB-BD31-4B8C-83A1-F6EECF244321}">
                <p14:modId xmlns:p14="http://schemas.microsoft.com/office/powerpoint/2010/main" val="3603870662"/>
              </p:ext>
            </p:extLst>
          </p:nvPr>
        </p:nvGraphicFramePr>
        <p:xfrm>
          <a:off x="485175" y="847863"/>
          <a:ext cx="1270889" cy="3704039"/>
        </p:xfrm>
        <a:graphic>
          <a:graphicData uri="http://schemas.openxmlformats.org/drawingml/2006/table">
            <a:tbl>
              <a:tblPr firstCol="1" bandRow="1">
                <a:tableStyleId>{5C22544A-7EE6-4342-B048-85BDC9FD1C3A}</a:tableStyleId>
              </a:tblPr>
              <a:tblGrid>
                <a:gridCol w="1270889">
                  <a:extLst>
                    <a:ext uri="{9D8B030D-6E8A-4147-A177-3AD203B41FA5}">
                      <a16:colId xmlns:a16="http://schemas.microsoft.com/office/drawing/2014/main" val="1138127990"/>
                    </a:ext>
                  </a:extLst>
                </a:gridCol>
              </a:tblGrid>
              <a:tr h="3704039">
                <a:tc>
                  <a:txBody>
                    <a:bodyPr/>
                    <a:lstStyle/>
                    <a:p>
                      <a:r>
                        <a:rPr lang="es-ES" sz="1500" dirty="0"/>
                        <a:t>Concurso oposición</a:t>
                      </a:r>
                      <a:endParaRPr lang="es-DO" sz="1500" b="1" dirty="0">
                        <a:solidFill>
                          <a:schemeClr val="tx1"/>
                        </a:solidFill>
                      </a:endParaRPr>
                    </a:p>
                  </a:txBody>
                  <a:tcPr>
                    <a:solidFill>
                      <a:srgbClr val="7798DF"/>
                    </a:solidFill>
                  </a:tcPr>
                </a:tc>
                <a:extLst>
                  <a:ext uri="{0D108BD9-81ED-4DB2-BD59-A6C34878D82A}">
                    <a16:rowId xmlns:a16="http://schemas.microsoft.com/office/drawing/2014/main" val="961633555"/>
                  </a:ext>
                </a:extLst>
              </a:tr>
            </a:tbl>
          </a:graphicData>
        </a:graphic>
      </p:graphicFrame>
      <p:pic>
        <p:nvPicPr>
          <p:cNvPr id="11"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13" name="Rectángulo 6">
            <a:extLst>
              <a:ext uri="{FF2B5EF4-FFF2-40B4-BE49-F238E27FC236}">
                <a16:creationId xmlns:a16="http://schemas.microsoft.com/office/drawing/2014/main" id="{0613B057-8642-41BC-A442-28E17EAB9F2D}"/>
              </a:ext>
            </a:extLst>
          </p:cNvPr>
          <p:cNvSpPr/>
          <p:nvPr/>
        </p:nvSpPr>
        <p:spPr>
          <a:xfrm rot="5400000">
            <a:off x="2899311" y="-1222342"/>
            <a:ext cx="299180" cy="3484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DO" sz="1400" b="1" dirty="0">
                <a:solidFill>
                  <a:schemeClr val="tx1">
                    <a:lumMod val="50000"/>
                    <a:lumOff val="50000"/>
                  </a:schemeClr>
                </a:solidFill>
                <a:latin typeface="Arial" panose="020B0604020202020204" pitchFamily="34" charset="0"/>
                <a:cs typeface="Arial" panose="020B0604020202020204" pitchFamily="34" charset="0"/>
              </a:rPr>
              <a:t>CARRERA DOCENTE</a:t>
            </a: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57</a:t>
            </a:fld>
            <a:endParaRPr lang="en-US"/>
          </a:p>
        </p:txBody>
      </p:sp>
      <p:sp>
        <p:nvSpPr>
          <p:cNvPr id="3" name="Rectángulo 2">
            <a:extLst>
              <a:ext uri="{FF2B5EF4-FFF2-40B4-BE49-F238E27FC236}">
                <a16:creationId xmlns:a16="http://schemas.microsoft.com/office/drawing/2014/main" id="{FDBD1436-EA5F-42D2-88C7-1B6697C4B3CB}"/>
              </a:ext>
            </a:extLst>
          </p:cNvPr>
          <p:cNvSpPr/>
          <p:nvPr/>
        </p:nvSpPr>
        <p:spPr>
          <a:xfrm>
            <a:off x="1756064" y="854085"/>
            <a:ext cx="6543874" cy="1815882"/>
          </a:xfrm>
          <a:prstGeom prst="rect">
            <a:avLst/>
          </a:prstGeom>
        </p:spPr>
        <p:txBody>
          <a:bodyPr wrap="square">
            <a:spAutoFit/>
          </a:bodyPr>
          <a:lstStyle/>
          <a:p>
            <a:r>
              <a:rPr lang="es-ES" sz="1600" b="1" dirty="0">
                <a:solidFill>
                  <a:schemeClr val="dk1"/>
                </a:solidFill>
              </a:rPr>
              <a:t>Nuevo concurso docente</a:t>
            </a:r>
          </a:p>
          <a:p>
            <a:pPr marL="342900" indent="-342900">
              <a:buFont typeface="Arial" panose="020B0604020202020204" pitchFamily="34" charset="0"/>
              <a:buChar char="•"/>
            </a:pPr>
            <a:r>
              <a:rPr lang="es-ES" sz="1600" dirty="0">
                <a:solidFill>
                  <a:schemeClr val="dk1"/>
                </a:solidFill>
              </a:rPr>
              <a:t>En el mes de abril se convocó un nuevo concurso docente</a:t>
            </a:r>
          </a:p>
          <a:p>
            <a:pPr marL="342900" lvl="0" indent="-342900">
              <a:buFont typeface="Arial" panose="020B0604020202020204" pitchFamily="34" charset="0"/>
              <a:buChar char="•"/>
              <a:defRPr/>
            </a:pPr>
            <a:r>
              <a:rPr lang="es-ES" sz="1600" dirty="0">
                <a:solidFill>
                  <a:schemeClr val="dk1"/>
                </a:solidFill>
              </a:rPr>
              <a:t>El sistema dispone de 10,738 plazas de las cuales alrededor de 6,000 están disponibles para docentes y 1,700 para directores de centros educativos, las demás vacantes son para orientadores.</a:t>
            </a:r>
            <a:endParaRPr lang="es-DO" sz="1600" dirty="0">
              <a:solidFill>
                <a:schemeClr val="dk1"/>
              </a:solidFill>
            </a:endParaRPr>
          </a:p>
          <a:p>
            <a:pPr marL="342900" lvl="0" indent="-342900">
              <a:buFont typeface="Arial" panose="020B0604020202020204" pitchFamily="34" charset="0"/>
              <a:buChar char="•"/>
            </a:pPr>
            <a:r>
              <a:rPr lang="es-ES" sz="1600" dirty="0"/>
              <a:t>El concurso se inició el 21 de junio con la participación récord de 54,483 postulantes.</a:t>
            </a:r>
          </a:p>
        </p:txBody>
      </p:sp>
      <p:graphicFrame>
        <p:nvGraphicFramePr>
          <p:cNvPr id="4" name="Tabla 3">
            <a:extLst>
              <a:ext uri="{FF2B5EF4-FFF2-40B4-BE49-F238E27FC236}">
                <a16:creationId xmlns:a16="http://schemas.microsoft.com/office/drawing/2014/main" id="{C454596D-DB9A-4123-81AB-84BABCC2E325}"/>
              </a:ext>
            </a:extLst>
          </p:cNvPr>
          <p:cNvGraphicFramePr>
            <a:graphicFrameLocks noGrp="1"/>
          </p:cNvGraphicFramePr>
          <p:nvPr>
            <p:extLst>
              <p:ext uri="{D42A27DB-BD31-4B8C-83A1-F6EECF244321}">
                <p14:modId xmlns:p14="http://schemas.microsoft.com/office/powerpoint/2010/main" val="2733506704"/>
              </p:ext>
            </p:extLst>
          </p:nvPr>
        </p:nvGraphicFramePr>
        <p:xfrm>
          <a:off x="1861439" y="2994456"/>
          <a:ext cx="6438499" cy="1527302"/>
        </p:xfrm>
        <a:graphic>
          <a:graphicData uri="http://schemas.openxmlformats.org/drawingml/2006/table">
            <a:tbl>
              <a:tblPr firstRow="1" firstCol="1" bandRow="1">
                <a:tableStyleId>{69012ECD-51FC-41F1-AA8D-1B2483CD663E}</a:tableStyleId>
              </a:tblPr>
              <a:tblGrid>
                <a:gridCol w="1128347">
                  <a:extLst>
                    <a:ext uri="{9D8B030D-6E8A-4147-A177-3AD203B41FA5}">
                      <a16:colId xmlns:a16="http://schemas.microsoft.com/office/drawing/2014/main" val="3667970149"/>
                    </a:ext>
                  </a:extLst>
                </a:gridCol>
                <a:gridCol w="1904186">
                  <a:extLst>
                    <a:ext uri="{9D8B030D-6E8A-4147-A177-3AD203B41FA5}">
                      <a16:colId xmlns:a16="http://schemas.microsoft.com/office/drawing/2014/main" val="1533053388"/>
                    </a:ext>
                  </a:extLst>
                </a:gridCol>
                <a:gridCol w="1794732">
                  <a:extLst>
                    <a:ext uri="{9D8B030D-6E8A-4147-A177-3AD203B41FA5}">
                      <a16:colId xmlns:a16="http://schemas.microsoft.com/office/drawing/2014/main" val="2185112337"/>
                    </a:ext>
                  </a:extLst>
                </a:gridCol>
                <a:gridCol w="1611234">
                  <a:extLst>
                    <a:ext uri="{9D8B030D-6E8A-4147-A177-3AD203B41FA5}">
                      <a16:colId xmlns:a16="http://schemas.microsoft.com/office/drawing/2014/main" val="1253843319"/>
                    </a:ext>
                  </a:extLst>
                </a:gridCol>
              </a:tblGrid>
              <a:tr h="190500">
                <a:tc>
                  <a:txBody>
                    <a:bodyPr/>
                    <a:lstStyle/>
                    <a:p>
                      <a:pPr algn="ctr" fontAlgn="auto">
                        <a:lnSpc>
                          <a:spcPct val="107000"/>
                        </a:lnSpc>
                        <a:spcAft>
                          <a:spcPts val="0"/>
                        </a:spcAft>
                      </a:pPr>
                      <a:r>
                        <a:rPr lang="es-DO" sz="1400" dirty="0">
                          <a:effectLst/>
                        </a:rPr>
                        <a:t>Año</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798DF"/>
                    </a:solidFill>
                  </a:tcPr>
                </a:tc>
                <a:tc>
                  <a:txBody>
                    <a:bodyPr/>
                    <a:lstStyle/>
                    <a:p>
                      <a:pPr algn="ctr" fontAlgn="auto">
                        <a:lnSpc>
                          <a:spcPct val="107000"/>
                        </a:lnSpc>
                        <a:spcAft>
                          <a:spcPts val="0"/>
                        </a:spcAft>
                      </a:pPr>
                      <a:r>
                        <a:rPr lang="es-DO" sz="1400" dirty="0">
                          <a:effectLst/>
                        </a:rPr>
                        <a:t>Participantes</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798DF"/>
                    </a:solidFill>
                  </a:tcPr>
                </a:tc>
                <a:tc>
                  <a:txBody>
                    <a:bodyPr/>
                    <a:lstStyle/>
                    <a:p>
                      <a:pPr algn="ctr" fontAlgn="auto">
                        <a:lnSpc>
                          <a:spcPct val="107000"/>
                        </a:lnSpc>
                        <a:spcAft>
                          <a:spcPts val="0"/>
                        </a:spcAft>
                      </a:pPr>
                      <a:r>
                        <a:rPr lang="es-DO" sz="1400" dirty="0">
                          <a:effectLst/>
                        </a:rPr>
                        <a:t>Aprobados</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798DF"/>
                    </a:solidFill>
                  </a:tcPr>
                </a:tc>
                <a:tc>
                  <a:txBody>
                    <a:bodyPr/>
                    <a:lstStyle/>
                    <a:p>
                      <a:pPr algn="ctr" fontAlgn="auto">
                        <a:lnSpc>
                          <a:spcPct val="107000"/>
                        </a:lnSpc>
                        <a:spcAft>
                          <a:spcPts val="0"/>
                        </a:spcAft>
                      </a:pPr>
                      <a:r>
                        <a:rPr lang="es-DO" sz="1400" dirty="0">
                          <a:effectLst/>
                        </a:rPr>
                        <a:t>Porcentaje</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798DF"/>
                    </a:solidFill>
                  </a:tcPr>
                </a:tc>
                <a:extLst>
                  <a:ext uri="{0D108BD9-81ED-4DB2-BD59-A6C34878D82A}">
                    <a16:rowId xmlns:a16="http://schemas.microsoft.com/office/drawing/2014/main" val="290042174"/>
                  </a:ext>
                </a:extLst>
              </a:tr>
              <a:tr h="190500">
                <a:tc>
                  <a:txBody>
                    <a:bodyPr/>
                    <a:lstStyle/>
                    <a:p>
                      <a:pPr algn="ctr" fontAlgn="auto">
                        <a:lnSpc>
                          <a:spcPct val="107000"/>
                        </a:lnSpc>
                        <a:spcAft>
                          <a:spcPts val="0"/>
                        </a:spcAft>
                      </a:pPr>
                      <a:r>
                        <a:rPr lang="es-DO" sz="1400">
                          <a:effectLst/>
                        </a:rPr>
                        <a:t>2012</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T w="12700" cap="flat" cmpd="sng" algn="ctr">
                      <a:solidFill>
                        <a:schemeClr val="bg1"/>
                      </a:solidFill>
                      <a:prstDash val="solid"/>
                      <a:round/>
                      <a:headEnd type="none" w="med" len="med"/>
                      <a:tailEnd type="none" w="med" len="med"/>
                    </a:lnT>
                  </a:tcPr>
                </a:tc>
                <a:tc>
                  <a:txBody>
                    <a:bodyPr/>
                    <a:lstStyle/>
                    <a:p>
                      <a:pPr algn="ctr" fontAlgn="auto">
                        <a:lnSpc>
                          <a:spcPct val="107000"/>
                        </a:lnSpc>
                        <a:spcAft>
                          <a:spcPts val="0"/>
                        </a:spcAft>
                      </a:pPr>
                      <a:r>
                        <a:rPr lang="es-DO" sz="1400">
                          <a:effectLst/>
                        </a:rPr>
                        <a:t>14,501</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T w="12700" cap="flat" cmpd="sng" algn="ctr">
                      <a:solidFill>
                        <a:schemeClr val="bg1"/>
                      </a:solidFill>
                      <a:prstDash val="solid"/>
                      <a:round/>
                      <a:headEnd type="none" w="med" len="med"/>
                      <a:tailEnd type="none" w="med" len="med"/>
                    </a:lnT>
                  </a:tcPr>
                </a:tc>
                <a:tc>
                  <a:txBody>
                    <a:bodyPr/>
                    <a:lstStyle/>
                    <a:p>
                      <a:pPr algn="ctr" fontAlgn="auto">
                        <a:lnSpc>
                          <a:spcPct val="107000"/>
                        </a:lnSpc>
                        <a:spcAft>
                          <a:spcPts val="0"/>
                        </a:spcAft>
                      </a:pPr>
                      <a:r>
                        <a:rPr lang="es-DO" sz="1400">
                          <a:effectLst/>
                        </a:rPr>
                        <a:t>9,766</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T w="12700" cap="flat" cmpd="sng" algn="ctr">
                      <a:solidFill>
                        <a:schemeClr val="bg1"/>
                      </a:solidFill>
                      <a:prstDash val="solid"/>
                      <a:round/>
                      <a:headEnd type="none" w="med" len="med"/>
                      <a:tailEnd type="none" w="med" len="med"/>
                    </a:lnT>
                  </a:tcPr>
                </a:tc>
                <a:tc>
                  <a:txBody>
                    <a:bodyPr/>
                    <a:lstStyle/>
                    <a:p>
                      <a:pPr algn="ctr" fontAlgn="auto">
                        <a:lnSpc>
                          <a:spcPct val="107000"/>
                        </a:lnSpc>
                        <a:spcAft>
                          <a:spcPts val="0"/>
                        </a:spcAft>
                      </a:pPr>
                      <a:r>
                        <a:rPr lang="es-DO" sz="1400">
                          <a:effectLst/>
                        </a:rPr>
                        <a:t>67%</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509522626"/>
                  </a:ext>
                </a:extLst>
              </a:tr>
              <a:tr h="190500">
                <a:tc>
                  <a:txBody>
                    <a:bodyPr/>
                    <a:lstStyle/>
                    <a:p>
                      <a:pPr algn="ctr" fontAlgn="auto">
                        <a:lnSpc>
                          <a:spcPct val="107000"/>
                        </a:lnSpc>
                        <a:spcAft>
                          <a:spcPts val="0"/>
                        </a:spcAft>
                      </a:pPr>
                      <a:r>
                        <a:rPr lang="es-DO" sz="1400">
                          <a:effectLst/>
                        </a:rPr>
                        <a:t>2013</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dirty="0">
                          <a:effectLst/>
                        </a:rPr>
                        <a:t>20,378</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a:effectLst/>
                        </a:rPr>
                        <a:t>4,212</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a:effectLst/>
                        </a:rPr>
                        <a:t>21%</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336342216"/>
                  </a:ext>
                </a:extLst>
              </a:tr>
              <a:tr h="190500">
                <a:tc>
                  <a:txBody>
                    <a:bodyPr/>
                    <a:lstStyle/>
                    <a:p>
                      <a:pPr algn="ctr" fontAlgn="auto">
                        <a:lnSpc>
                          <a:spcPct val="107000"/>
                        </a:lnSpc>
                        <a:spcAft>
                          <a:spcPts val="0"/>
                        </a:spcAft>
                      </a:pPr>
                      <a:r>
                        <a:rPr lang="es-DO" sz="1400">
                          <a:effectLst/>
                        </a:rPr>
                        <a:t>2014</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a:effectLst/>
                        </a:rPr>
                        <a:t>17,226</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a:effectLst/>
                        </a:rPr>
                        <a:t>8,913</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dirty="0">
                          <a:effectLst/>
                        </a:rPr>
                        <a:t>52%</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23878325"/>
                  </a:ext>
                </a:extLst>
              </a:tr>
              <a:tr h="190500">
                <a:tc>
                  <a:txBody>
                    <a:bodyPr/>
                    <a:lstStyle/>
                    <a:p>
                      <a:pPr algn="ctr" fontAlgn="auto">
                        <a:lnSpc>
                          <a:spcPct val="107000"/>
                        </a:lnSpc>
                        <a:spcAft>
                          <a:spcPts val="0"/>
                        </a:spcAft>
                      </a:pPr>
                      <a:r>
                        <a:rPr lang="es-DO" sz="1400">
                          <a:effectLst/>
                        </a:rPr>
                        <a:t>2015</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a:effectLst/>
                        </a:rPr>
                        <a:t>36,884</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a:effectLst/>
                        </a:rPr>
                        <a:t>11,479</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a:effectLst/>
                        </a:rPr>
                        <a:t>31%</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61808537"/>
                  </a:ext>
                </a:extLst>
              </a:tr>
              <a:tr h="190500">
                <a:tc>
                  <a:txBody>
                    <a:bodyPr/>
                    <a:lstStyle/>
                    <a:p>
                      <a:pPr algn="ctr" fontAlgn="auto">
                        <a:lnSpc>
                          <a:spcPct val="107000"/>
                        </a:lnSpc>
                        <a:spcAft>
                          <a:spcPts val="0"/>
                        </a:spcAft>
                      </a:pPr>
                      <a:r>
                        <a:rPr lang="es-DO" sz="1400">
                          <a:effectLst/>
                        </a:rPr>
                        <a:t>2016</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a:effectLst/>
                        </a:rPr>
                        <a:t>22,176</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a:effectLst/>
                        </a:rPr>
                        <a:t>6,657</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a:effectLst/>
                        </a:rPr>
                        <a:t>30%</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991995518"/>
                  </a:ext>
                </a:extLst>
              </a:tr>
              <a:tr h="190500">
                <a:tc>
                  <a:txBody>
                    <a:bodyPr/>
                    <a:lstStyle/>
                    <a:p>
                      <a:pPr algn="ctr" fontAlgn="auto">
                        <a:lnSpc>
                          <a:spcPct val="107000"/>
                        </a:lnSpc>
                        <a:spcAft>
                          <a:spcPts val="0"/>
                        </a:spcAft>
                      </a:pPr>
                      <a:r>
                        <a:rPr lang="es-DO" sz="1400" dirty="0">
                          <a:effectLst/>
                        </a:rPr>
                        <a:t>2019</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a:effectLst/>
                        </a:rPr>
                        <a:t>54,483</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dirty="0">
                          <a:solidFill>
                            <a:srgbClr val="FF0000"/>
                          </a:solidFill>
                          <a:effectLst/>
                        </a:rPr>
                        <a:t> 6,957</a:t>
                      </a:r>
                      <a:endParaRPr lang="es-DO"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dirty="0">
                          <a:solidFill>
                            <a:srgbClr val="FF0000"/>
                          </a:solidFill>
                          <a:effectLst/>
                        </a:rPr>
                        <a:t> 12.7%</a:t>
                      </a:r>
                      <a:endParaRPr lang="es-DO"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658498098"/>
                  </a:ext>
                </a:extLst>
              </a:tr>
            </a:tbl>
          </a:graphicData>
        </a:graphic>
      </p:graphicFrame>
      <p:sp>
        <p:nvSpPr>
          <p:cNvPr id="5" name="Rectángulo 4">
            <a:extLst>
              <a:ext uri="{FF2B5EF4-FFF2-40B4-BE49-F238E27FC236}">
                <a16:creationId xmlns:a16="http://schemas.microsoft.com/office/drawing/2014/main" id="{AD67F0F7-ED16-4896-8F16-047273809CC0}"/>
              </a:ext>
            </a:extLst>
          </p:cNvPr>
          <p:cNvSpPr/>
          <p:nvPr/>
        </p:nvSpPr>
        <p:spPr>
          <a:xfrm>
            <a:off x="1779643" y="2625124"/>
            <a:ext cx="6438499" cy="338554"/>
          </a:xfrm>
          <a:prstGeom prst="rect">
            <a:avLst/>
          </a:prstGeom>
        </p:spPr>
        <p:txBody>
          <a:bodyPr wrap="square">
            <a:spAutoFit/>
          </a:bodyPr>
          <a:lstStyle/>
          <a:p>
            <a:r>
              <a:rPr lang="es-ES" sz="1600" b="1" dirty="0">
                <a:solidFill>
                  <a:schemeClr val="dk1"/>
                </a:solidFill>
              </a:rPr>
              <a:t>Historial de concursos docentes</a:t>
            </a:r>
          </a:p>
        </p:txBody>
      </p:sp>
    </p:spTree>
    <p:extLst>
      <p:ext uri="{BB962C8B-B14F-4D97-AF65-F5344CB8AC3E}">
        <p14:creationId xmlns:p14="http://schemas.microsoft.com/office/powerpoint/2010/main" val="11573551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TOP-07.jpg">
            <a:extLst>
              <a:ext uri="{FF2B5EF4-FFF2-40B4-BE49-F238E27FC236}">
                <a16:creationId xmlns:a16="http://schemas.microsoft.com/office/drawing/2014/main" id="{CAA25D25-411C-49EB-AE4F-00AEB4DE3ABD}"/>
              </a:ext>
            </a:extLst>
          </p:cNvPr>
          <p:cNvPicPr>
            <a:picLocks noChangeAspect="1"/>
          </p:cNvPicPr>
          <p:nvPr/>
        </p:nvPicPr>
        <p:blipFill rotWithShape="1">
          <a:blip r:embed="rId2">
            <a:extLst>
              <a:ext uri="{28A0092B-C50C-407E-A947-70E740481C1C}">
                <a14:useLocalDpi xmlns:a14="http://schemas.microsoft.com/office/drawing/2010/main" val="0"/>
              </a:ext>
            </a:extLst>
          </a:blip>
          <a:srcRect b="79739"/>
          <a:stretch/>
        </p:blipFill>
        <p:spPr>
          <a:xfrm>
            <a:off x="0" y="1"/>
            <a:ext cx="9127296" cy="656446"/>
          </a:xfrm>
          <a:prstGeom prst="rect">
            <a:avLst/>
          </a:prstGeom>
        </p:spPr>
      </p:pic>
      <p:sp>
        <p:nvSpPr>
          <p:cNvPr id="12" name="TextBox 5">
            <a:extLst>
              <a:ext uri="{FF2B5EF4-FFF2-40B4-BE49-F238E27FC236}">
                <a16:creationId xmlns:a16="http://schemas.microsoft.com/office/drawing/2014/main" id="{8A161025-43E8-444F-A4CE-B726AA146A79}"/>
              </a:ext>
            </a:extLst>
          </p:cNvPr>
          <p:cNvSpPr txBox="1"/>
          <p:nvPr/>
        </p:nvSpPr>
        <p:spPr>
          <a:xfrm>
            <a:off x="604303" y="80436"/>
            <a:ext cx="398041" cy="523220"/>
          </a:xfrm>
          <a:prstGeom prst="rect">
            <a:avLst/>
          </a:prstGeom>
          <a:noFill/>
        </p:spPr>
        <p:txBody>
          <a:bodyPr wrap="none" rtlCol="0">
            <a:spAutoFit/>
          </a:bodyPr>
          <a:lstStyle/>
          <a:p>
            <a:r>
              <a:rPr lang="en-US" sz="2800" b="1" dirty="0">
                <a:solidFill>
                  <a:schemeClr val="bg1"/>
                </a:solidFill>
                <a:latin typeface="Gill Sans"/>
                <a:cs typeface="Gill Sans"/>
              </a:rPr>
              <a:t>8</a:t>
            </a:r>
          </a:p>
        </p:txBody>
      </p:sp>
      <p:sp>
        <p:nvSpPr>
          <p:cNvPr id="8" name="Rectángulo 6">
            <a:extLst>
              <a:ext uri="{FF2B5EF4-FFF2-40B4-BE49-F238E27FC236}">
                <a16:creationId xmlns:a16="http://schemas.microsoft.com/office/drawing/2014/main" id="{898A1D25-BF65-4344-8848-7E2D4A994634}"/>
              </a:ext>
            </a:extLst>
          </p:cNvPr>
          <p:cNvSpPr/>
          <p:nvPr/>
        </p:nvSpPr>
        <p:spPr>
          <a:xfrm rot="5400000">
            <a:off x="2899311" y="-1222342"/>
            <a:ext cx="299180" cy="3484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DO" sz="1400" b="1" dirty="0">
                <a:solidFill>
                  <a:schemeClr val="tx1">
                    <a:lumMod val="50000"/>
                    <a:lumOff val="50000"/>
                  </a:schemeClr>
                </a:solidFill>
                <a:latin typeface="Arial" panose="020B0604020202020204" pitchFamily="34" charset="0"/>
                <a:cs typeface="Arial" panose="020B0604020202020204" pitchFamily="34" charset="0"/>
              </a:rPr>
              <a:t>CARRERA DOCENTE</a:t>
            </a:r>
          </a:p>
        </p:txBody>
      </p:sp>
      <p:pic>
        <p:nvPicPr>
          <p:cNvPr id="11"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2" name="Marcador de número de diapositiva 1"/>
          <p:cNvSpPr>
            <a:spLocks noGrp="1"/>
          </p:cNvSpPr>
          <p:nvPr>
            <p:ph type="sldNum" sz="quarter" idx="12"/>
          </p:nvPr>
        </p:nvSpPr>
        <p:spPr/>
        <p:txBody>
          <a:bodyPr/>
          <a:lstStyle/>
          <a:p>
            <a:fld id="{A4124D19-2283-FC49-A358-736FA83B63DF}" type="slidenum">
              <a:rPr lang="en-US" smtClean="0"/>
              <a:t>58</a:t>
            </a:fld>
            <a:endParaRPr lang="en-US"/>
          </a:p>
        </p:txBody>
      </p:sp>
      <p:graphicFrame>
        <p:nvGraphicFramePr>
          <p:cNvPr id="3" name="Tabla 2">
            <a:extLst>
              <a:ext uri="{FF2B5EF4-FFF2-40B4-BE49-F238E27FC236}">
                <a16:creationId xmlns:a16="http://schemas.microsoft.com/office/drawing/2014/main" id="{B15053B9-A625-4CC1-9E49-60EFE64F08C5}"/>
              </a:ext>
            </a:extLst>
          </p:cNvPr>
          <p:cNvGraphicFramePr>
            <a:graphicFrameLocks noGrp="1"/>
          </p:cNvGraphicFramePr>
          <p:nvPr>
            <p:extLst>
              <p:ext uri="{D42A27DB-BD31-4B8C-83A1-F6EECF244321}">
                <p14:modId xmlns:p14="http://schemas.microsoft.com/office/powerpoint/2010/main" val="3848541704"/>
              </p:ext>
            </p:extLst>
          </p:nvPr>
        </p:nvGraphicFramePr>
        <p:xfrm>
          <a:off x="529855" y="952977"/>
          <a:ext cx="8156945" cy="3063240"/>
        </p:xfrm>
        <a:graphic>
          <a:graphicData uri="http://schemas.openxmlformats.org/drawingml/2006/table">
            <a:tbl>
              <a:tblPr firstCol="1" bandRow="1">
                <a:tableStyleId>{5C22544A-7EE6-4342-B048-85BDC9FD1C3A}</a:tableStyleId>
              </a:tblPr>
              <a:tblGrid>
                <a:gridCol w="1270889">
                  <a:extLst>
                    <a:ext uri="{9D8B030D-6E8A-4147-A177-3AD203B41FA5}">
                      <a16:colId xmlns:a16="http://schemas.microsoft.com/office/drawing/2014/main" val="1326758798"/>
                    </a:ext>
                  </a:extLst>
                </a:gridCol>
                <a:gridCol w="6886056">
                  <a:extLst>
                    <a:ext uri="{9D8B030D-6E8A-4147-A177-3AD203B41FA5}">
                      <a16:colId xmlns:a16="http://schemas.microsoft.com/office/drawing/2014/main" val="3119770705"/>
                    </a:ext>
                  </a:extLst>
                </a:gridCol>
              </a:tblGrid>
              <a:tr h="1137919">
                <a:tc>
                  <a:txBody>
                    <a:bodyPr/>
                    <a:lstStyle/>
                    <a:p>
                      <a:r>
                        <a:rPr lang="es-ES" sz="1500" dirty="0"/>
                        <a:t>Programa Nacional de Inducción</a:t>
                      </a:r>
                      <a:endParaRPr lang="es-DO" sz="1500" b="1" dirty="0">
                        <a:solidFill>
                          <a:schemeClr val="tx1"/>
                        </a:solidFill>
                      </a:endParaRPr>
                    </a:p>
                  </a:txBody>
                  <a:tcPr/>
                </a:tc>
                <a:tc>
                  <a:txBody>
                    <a:bodyPr/>
                    <a:lstStyle/>
                    <a:p>
                      <a:pPr marL="342900" indent="-342900" algn="l" defTabSz="457200" rtl="0" eaLnBrk="1" fontAlgn="base" latinLnBrk="0" hangingPunct="1">
                        <a:spcBef>
                          <a:spcPts val="0"/>
                        </a:spcBef>
                        <a:spcAft>
                          <a:spcPts val="0"/>
                        </a:spcAft>
                        <a:buFont typeface="Arial" panose="020B0604020202020204" pitchFamily="34" charset="0"/>
                        <a:buChar char="•"/>
                      </a:pPr>
                      <a:r>
                        <a:rPr lang="es-DO" sz="1500" kern="1200" dirty="0">
                          <a:solidFill>
                            <a:schemeClr val="dk1"/>
                          </a:solidFill>
                          <a:effectLst/>
                          <a:latin typeface="+mn-lt"/>
                          <a:ea typeface="+mn-ea"/>
                          <a:cs typeface="+mn-cs"/>
                        </a:rPr>
                        <a:t>14 de mayo de 2018, el MINERD aprobó la Resolución 01-2018, que pauta el inicio del Programa Nacional de Inducción para docentes de nuevo ingreso.</a:t>
                      </a:r>
                    </a:p>
                    <a:p>
                      <a:pPr marL="342900" indent="-342900" algn="l" defTabSz="457200" rtl="0" eaLnBrk="1" fontAlgn="base" latinLnBrk="0" hangingPunct="1">
                        <a:spcBef>
                          <a:spcPts val="0"/>
                        </a:spcBef>
                        <a:spcAft>
                          <a:spcPts val="0"/>
                        </a:spcAft>
                        <a:buFont typeface="Arial" panose="020B0604020202020204" pitchFamily="34" charset="0"/>
                        <a:buChar char="•"/>
                      </a:pPr>
                      <a:r>
                        <a:rPr lang="es-ES" sz="1500" kern="1200" dirty="0">
                          <a:solidFill>
                            <a:schemeClr val="dk1"/>
                          </a:solidFill>
                          <a:effectLst/>
                          <a:latin typeface="+mn-lt"/>
                          <a:ea typeface="+mn-ea"/>
                          <a:cs typeface="+mn-cs"/>
                        </a:rPr>
                        <a:t>En esta iniciativa participan en su primer año 5,672 docentes de las 18 regionales educativas del país (4,672 docentes de nuevo ingreso y 1,030 acompañantes), así como 40 tutores y 10 coordinadores virtuales</a:t>
                      </a:r>
                      <a:r>
                        <a:rPr lang="es-DO" sz="1500" kern="1200" dirty="0">
                          <a:solidFill>
                            <a:schemeClr val="dk1"/>
                          </a:solidFill>
                          <a:effectLst/>
                          <a:latin typeface="+mn-lt"/>
                          <a:ea typeface="+mn-ea"/>
                          <a:cs typeface="+mn-cs"/>
                        </a:rPr>
                        <a:t>.</a:t>
                      </a:r>
                    </a:p>
                    <a:p>
                      <a:pPr marL="342900" indent="-342900" algn="l" defTabSz="457200" rtl="0" eaLnBrk="1" fontAlgn="base" latinLnBrk="0" hangingPunct="1">
                        <a:spcBef>
                          <a:spcPts val="0"/>
                        </a:spcBef>
                        <a:spcAft>
                          <a:spcPts val="0"/>
                        </a:spcAft>
                        <a:buFont typeface="Arial" panose="020B0604020202020204" pitchFamily="34" charset="0"/>
                        <a:buChar char="•"/>
                      </a:pPr>
                      <a:r>
                        <a:rPr lang="es-ES" sz="1500" kern="1200" dirty="0">
                          <a:solidFill>
                            <a:schemeClr val="dk1"/>
                          </a:solidFill>
                          <a:effectLst/>
                          <a:latin typeface="+mn-lt"/>
                          <a:ea typeface="+mn-ea"/>
                          <a:cs typeface="+mn-cs"/>
                        </a:rPr>
                        <a:t>El programa se desarrolló a lo largo del último trimestre del pasado año y el primer semestre de 2019, con el apoyo académico del INTEC y el grupo IDEA de la Universidad de Sevilla. </a:t>
                      </a:r>
                    </a:p>
                    <a:p>
                      <a:pPr marL="342900" indent="-342900" algn="l" defTabSz="457200" rtl="0" eaLnBrk="1" fontAlgn="base" latinLnBrk="0" hangingPunct="1">
                        <a:spcBef>
                          <a:spcPts val="0"/>
                        </a:spcBef>
                        <a:spcAft>
                          <a:spcPts val="0"/>
                        </a:spcAft>
                        <a:buFont typeface="Arial" panose="020B0604020202020204" pitchFamily="34" charset="0"/>
                        <a:buChar char="•"/>
                      </a:pPr>
                      <a:r>
                        <a:rPr lang="es-DO" sz="1500" kern="1200" dirty="0">
                          <a:solidFill>
                            <a:schemeClr val="dk1"/>
                          </a:solidFill>
                          <a:effectLst/>
                          <a:latin typeface="+mn-lt"/>
                          <a:ea typeface="+mn-ea"/>
                          <a:cs typeface="+mn-cs"/>
                        </a:rPr>
                        <a:t>El Programa consta de varios elementos:</a:t>
                      </a:r>
                    </a:p>
                    <a:p>
                      <a:pPr marL="800100" lvl="1" indent="-342900" algn="l" defTabSz="457200" rtl="0" eaLnBrk="1" fontAlgn="base" latinLnBrk="0" hangingPunct="1">
                        <a:spcBef>
                          <a:spcPts val="0"/>
                        </a:spcBef>
                        <a:spcAft>
                          <a:spcPts val="0"/>
                        </a:spcAft>
                        <a:buFont typeface="Arial" panose="020B0604020202020204" pitchFamily="34" charset="0"/>
                        <a:buChar char="•"/>
                      </a:pPr>
                      <a:r>
                        <a:rPr lang="es-DO" sz="1500" kern="1200" dirty="0">
                          <a:solidFill>
                            <a:schemeClr val="dk1"/>
                          </a:solidFill>
                          <a:effectLst/>
                          <a:latin typeface="+mn-lt"/>
                          <a:ea typeface="+mn-ea"/>
                          <a:cs typeface="+mn-cs"/>
                        </a:rPr>
                        <a:t>La formación presencial</a:t>
                      </a:r>
                    </a:p>
                    <a:p>
                      <a:pPr marL="800100" lvl="1" indent="-342900" algn="l" defTabSz="457200" rtl="0" eaLnBrk="1" fontAlgn="base" latinLnBrk="0" hangingPunct="1">
                        <a:spcBef>
                          <a:spcPts val="0"/>
                        </a:spcBef>
                        <a:spcAft>
                          <a:spcPts val="0"/>
                        </a:spcAft>
                        <a:buFont typeface="Arial" panose="020B0604020202020204" pitchFamily="34" charset="0"/>
                        <a:buChar char="•"/>
                      </a:pPr>
                      <a:r>
                        <a:rPr lang="es-ES" sz="1500" kern="1200" dirty="0">
                          <a:solidFill>
                            <a:schemeClr val="dk1"/>
                          </a:solidFill>
                          <a:effectLst/>
                          <a:latin typeface="+mn-lt"/>
                          <a:ea typeface="+mn-ea"/>
                          <a:cs typeface="+mn-cs"/>
                        </a:rPr>
                        <a:t>Una plataforma digital que incluye los módulos de formación virtual tanto para los acompañantes como para los docentes de nuevo ingreso</a:t>
                      </a:r>
                    </a:p>
                    <a:p>
                      <a:pPr marL="800100" lvl="1" indent="-342900" algn="l" defTabSz="457200" rtl="0" eaLnBrk="1" fontAlgn="base" latinLnBrk="0" hangingPunct="1">
                        <a:spcBef>
                          <a:spcPts val="0"/>
                        </a:spcBef>
                        <a:spcAft>
                          <a:spcPts val="0"/>
                        </a:spcAft>
                        <a:buFont typeface="Arial" panose="020B0604020202020204" pitchFamily="34" charset="0"/>
                        <a:buChar char="•"/>
                      </a:pPr>
                      <a:r>
                        <a:rPr lang="es-ES" sz="1500" kern="1200" dirty="0">
                          <a:solidFill>
                            <a:schemeClr val="dk1"/>
                          </a:solidFill>
                          <a:effectLst/>
                          <a:latin typeface="+mn-lt"/>
                          <a:ea typeface="+mn-ea"/>
                          <a:cs typeface="+mn-cs"/>
                        </a:rPr>
                        <a:t>El acompañamiento de los nuevos docentes</a:t>
                      </a:r>
                      <a:endParaRPr lang="es-DO" sz="1500" kern="1200" dirty="0">
                        <a:solidFill>
                          <a:schemeClr val="dk1"/>
                        </a:solidFill>
                        <a:effectLst/>
                        <a:latin typeface="+mn-lt"/>
                        <a:ea typeface="+mn-ea"/>
                        <a:cs typeface="+mn-cs"/>
                      </a:endParaRPr>
                    </a:p>
                  </a:txBody>
                  <a:tcPr>
                    <a:noFill/>
                  </a:tcPr>
                </a:tc>
                <a:extLst>
                  <a:ext uri="{0D108BD9-81ED-4DB2-BD59-A6C34878D82A}">
                    <a16:rowId xmlns:a16="http://schemas.microsoft.com/office/drawing/2014/main" val="3094278503"/>
                  </a:ext>
                </a:extLst>
              </a:tr>
            </a:tbl>
          </a:graphicData>
        </a:graphic>
      </p:graphicFrame>
    </p:spTree>
    <p:extLst>
      <p:ext uri="{BB962C8B-B14F-4D97-AF65-F5344CB8AC3E}">
        <p14:creationId xmlns:p14="http://schemas.microsoft.com/office/powerpoint/2010/main" val="24507245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TOP-07.jpg">
            <a:extLst>
              <a:ext uri="{FF2B5EF4-FFF2-40B4-BE49-F238E27FC236}">
                <a16:creationId xmlns:a16="http://schemas.microsoft.com/office/drawing/2014/main" id="{CAA25D25-411C-49EB-AE4F-00AEB4DE3ABD}"/>
              </a:ext>
            </a:extLst>
          </p:cNvPr>
          <p:cNvPicPr>
            <a:picLocks noChangeAspect="1"/>
          </p:cNvPicPr>
          <p:nvPr/>
        </p:nvPicPr>
        <p:blipFill rotWithShape="1">
          <a:blip r:embed="rId2">
            <a:extLst>
              <a:ext uri="{28A0092B-C50C-407E-A947-70E740481C1C}">
                <a14:useLocalDpi xmlns:a14="http://schemas.microsoft.com/office/drawing/2010/main" val="0"/>
              </a:ext>
            </a:extLst>
          </a:blip>
          <a:srcRect b="79739"/>
          <a:stretch/>
        </p:blipFill>
        <p:spPr>
          <a:xfrm>
            <a:off x="0" y="1"/>
            <a:ext cx="9127296" cy="656446"/>
          </a:xfrm>
          <a:prstGeom prst="rect">
            <a:avLst/>
          </a:prstGeom>
        </p:spPr>
      </p:pic>
      <p:sp>
        <p:nvSpPr>
          <p:cNvPr id="12" name="TextBox 5">
            <a:extLst>
              <a:ext uri="{FF2B5EF4-FFF2-40B4-BE49-F238E27FC236}">
                <a16:creationId xmlns:a16="http://schemas.microsoft.com/office/drawing/2014/main" id="{8A161025-43E8-444F-A4CE-B726AA146A79}"/>
              </a:ext>
            </a:extLst>
          </p:cNvPr>
          <p:cNvSpPr txBox="1"/>
          <p:nvPr/>
        </p:nvSpPr>
        <p:spPr>
          <a:xfrm>
            <a:off x="604303" y="80436"/>
            <a:ext cx="398041" cy="523220"/>
          </a:xfrm>
          <a:prstGeom prst="rect">
            <a:avLst/>
          </a:prstGeom>
          <a:noFill/>
        </p:spPr>
        <p:txBody>
          <a:bodyPr wrap="none" rtlCol="0">
            <a:spAutoFit/>
          </a:bodyPr>
          <a:lstStyle/>
          <a:p>
            <a:r>
              <a:rPr lang="en-US" sz="2800" b="1" dirty="0">
                <a:solidFill>
                  <a:schemeClr val="bg1"/>
                </a:solidFill>
                <a:latin typeface="Gill Sans"/>
                <a:cs typeface="Gill Sans"/>
              </a:rPr>
              <a:t>8</a:t>
            </a:r>
          </a:p>
        </p:txBody>
      </p:sp>
      <p:sp>
        <p:nvSpPr>
          <p:cNvPr id="8" name="Rectángulo 6">
            <a:extLst>
              <a:ext uri="{FF2B5EF4-FFF2-40B4-BE49-F238E27FC236}">
                <a16:creationId xmlns:a16="http://schemas.microsoft.com/office/drawing/2014/main" id="{898A1D25-BF65-4344-8848-7E2D4A994634}"/>
              </a:ext>
            </a:extLst>
          </p:cNvPr>
          <p:cNvSpPr/>
          <p:nvPr/>
        </p:nvSpPr>
        <p:spPr>
          <a:xfrm rot="5400000">
            <a:off x="2899311" y="-1222342"/>
            <a:ext cx="299180" cy="3484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DO" sz="1400" b="1" dirty="0">
                <a:solidFill>
                  <a:schemeClr val="tx1">
                    <a:lumMod val="50000"/>
                    <a:lumOff val="50000"/>
                  </a:schemeClr>
                </a:solidFill>
                <a:latin typeface="Arial" panose="020B0604020202020204" pitchFamily="34" charset="0"/>
                <a:cs typeface="Arial" panose="020B0604020202020204" pitchFamily="34" charset="0"/>
              </a:rPr>
              <a:t>CARRERA DOCENTE</a:t>
            </a:r>
          </a:p>
        </p:txBody>
      </p:sp>
      <p:graphicFrame>
        <p:nvGraphicFramePr>
          <p:cNvPr id="9" name="Tabla 11">
            <a:extLst>
              <a:ext uri="{FF2B5EF4-FFF2-40B4-BE49-F238E27FC236}">
                <a16:creationId xmlns:a16="http://schemas.microsoft.com/office/drawing/2014/main" id="{5D2360CA-4739-421D-8E2E-283955957D0B}"/>
              </a:ext>
            </a:extLst>
          </p:cNvPr>
          <p:cNvGraphicFramePr>
            <a:graphicFrameLocks noGrp="1"/>
          </p:cNvGraphicFramePr>
          <p:nvPr>
            <p:extLst>
              <p:ext uri="{D42A27DB-BD31-4B8C-83A1-F6EECF244321}">
                <p14:modId xmlns:p14="http://schemas.microsoft.com/office/powerpoint/2010/main" val="1229133307"/>
              </p:ext>
            </p:extLst>
          </p:nvPr>
        </p:nvGraphicFramePr>
        <p:xfrm>
          <a:off x="493527" y="851452"/>
          <a:ext cx="8156945" cy="3383280"/>
        </p:xfrm>
        <a:graphic>
          <a:graphicData uri="http://schemas.openxmlformats.org/drawingml/2006/table">
            <a:tbl>
              <a:tblPr firstCol="1" bandRow="1">
                <a:tableStyleId>{5C22544A-7EE6-4342-B048-85BDC9FD1C3A}</a:tableStyleId>
              </a:tblPr>
              <a:tblGrid>
                <a:gridCol w="1311728">
                  <a:extLst>
                    <a:ext uri="{9D8B030D-6E8A-4147-A177-3AD203B41FA5}">
                      <a16:colId xmlns:a16="http://schemas.microsoft.com/office/drawing/2014/main" val="1138127990"/>
                    </a:ext>
                  </a:extLst>
                </a:gridCol>
                <a:gridCol w="6845217">
                  <a:extLst>
                    <a:ext uri="{9D8B030D-6E8A-4147-A177-3AD203B41FA5}">
                      <a16:colId xmlns:a16="http://schemas.microsoft.com/office/drawing/2014/main" val="3237603029"/>
                    </a:ext>
                  </a:extLst>
                </a:gridCol>
              </a:tblGrid>
              <a:tr h="1424745">
                <a:tc>
                  <a:txBody>
                    <a:bodyPr/>
                    <a:lstStyle/>
                    <a:p>
                      <a:r>
                        <a:rPr lang="es-ES" sz="1600" dirty="0"/>
                        <a:t>Evaluación del desempeño</a:t>
                      </a:r>
                      <a:endParaRPr lang="es-DO" sz="1600" b="1" dirty="0">
                        <a:solidFill>
                          <a:schemeClr val="tx1"/>
                        </a:solidFill>
                      </a:endParaRPr>
                    </a:p>
                  </a:txBody>
                  <a:tcPr/>
                </a:tc>
                <a:tc>
                  <a:txBody>
                    <a:bodyPr/>
                    <a:lstStyle/>
                    <a:p>
                      <a:pPr marL="342900" indent="-342900">
                        <a:buFont typeface="Arial" panose="020B0604020202020204" pitchFamily="34" charset="0"/>
                        <a:buChar char="•"/>
                      </a:pPr>
                      <a:r>
                        <a:rPr lang="es-DO" sz="1400" kern="1200" dirty="0">
                          <a:effectLst/>
                        </a:rPr>
                        <a:t>A fines de 2017 se realizó la evaluación de 60,100 docentes con trabajo en aula, continuando en el 2018 con la evaluación del resto de personal docente.</a:t>
                      </a:r>
                    </a:p>
                    <a:p>
                      <a:pPr marL="342900" indent="-342900">
                        <a:buFont typeface="Arial" panose="020B0604020202020204" pitchFamily="34" charset="0"/>
                        <a:buChar char="•"/>
                      </a:pPr>
                      <a:r>
                        <a:rPr lang="es-DO" sz="1400" kern="1200" dirty="0">
                          <a:effectLst/>
                        </a:rPr>
                        <a:t>Un 2.9% obtuvo la calificación de destacado y un 23,9% competente. </a:t>
                      </a:r>
                    </a:p>
                    <a:p>
                      <a:pPr marL="342900" indent="-342900">
                        <a:buFont typeface="Arial" panose="020B0604020202020204" pitchFamily="34" charset="0"/>
                        <a:buChar char="•"/>
                      </a:pPr>
                      <a:r>
                        <a:rPr lang="es-DO" sz="1400" kern="1200" dirty="0">
                          <a:effectLst/>
                        </a:rPr>
                        <a:t>Un 63.2% de los docentes de aula tuvieron resultados básicos o insatisfactorios. La Planificación Docente fue la acción peor evaluada, con un 57.70% de los docentes en el nivel Insatisfactorio. El 100% de los docentes cobraron su complemento por desempeño</a:t>
                      </a:r>
                      <a:endParaRPr lang="es-DO" sz="1400" b="0" kern="1200" dirty="0">
                        <a:effectLst/>
                      </a:endParaRPr>
                    </a:p>
                  </a:txBody>
                  <a:tcPr>
                    <a:noFill/>
                  </a:tcPr>
                </a:tc>
                <a:extLst>
                  <a:ext uri="{0D108BD9-81ED-4DB2-BD59-A6C34878D82A}">
                    <a16:rowId xmlns:a16="http://schemas.microsoft.com/office/drawing/2014/main" val="3788426200"/>
                  </a:ext>
                </a:extLst>
              </a:tr>
              <a:tr h="1041162">
                <a:tc>
                  <a:txBody>
                    <a:bodyPr/>
                    <a:lstStyle/>
                    <a:p>
                      <a:r>
                        <a:rPr lang="es-DO" sz="1600" b="1" kern="1200" dirty="0">
                          <a:solidFill>
                            <a:schemeClr val="lt1"/>
                          </a:solidFill>
                          <a:latin typeface="+mn-lt"/>
                          <a:ea typeface="+mn-ea"/>
                          <a:cs typeface="+mn-cs"/>
                        </a:rPr>
                        <a:t>Certificación</a:t>
                      </a:r>
                    </a:p>
                  </a:txBody>
                  <a:tcPr/>
                </a:tc>
                <a:tc>
                  <a:txBody>
                    <a:bodyPr/>
                    <a:lstStyle/>
                    <a:p>
                      <a:pPr marL="342900" indent="-342900">
                        <a:buFont typeface="Arial" panose="020B0604020202020204" pitchFamily="34" charset="0"/>
                        <a:buChar char="•"/>
                      </a:pPr>
                      <a:r>
                        <a:rPr lang="es-ES" sz="1400" b="0" kern="1200" dirty="0">
                          <a:effectLst/>
                        </a:rPr>
                        <a:t>En mayo de 2019 el Ministerio de Educación anunció, que el viceministerio de Acreditación y Certificación Docente trabaja, en cooperación con la Organización de Estados Iberoamericanos (OEI), en la elaboración del Programa Nacional de Certificación Docente para elevar la calidad de la enseñanza- aprendizaje, así como para beneficiar a los educadores por sus resultados</a:t>
                      </a:r>
                      <a:r>
                        <a:rPr lang="es-DO" sz="1400" b="0" kern="1200" dirty="0">
                          <a:effectLst/>
                        </a:rPr>
                        <a:t>. </a:t>
                      </a:r>
                    </a:p>
                    <a:p>
                      <a:pPr marL="342900" indent="-342900">
                        <a:buFont typeface="Arial" panose="020B0604020202020204" pitchFamily="34" charset="0"/>
                        <a:buChar char="•"/>
                      </a:pPr>
                      <a:r>
                        <a:rPr lang="es-ES" sz="1400" b="0" kern="1200" dirty="0">
                          <a:effectLst/>
                        </a:rPr>
                        <a:t>El MINERD precisó que este proyecto forma parte de las metas presidenciales que impulsa el presidente Danilo Medina, con el objetivo de certificar alrededor de 10,000 docentes para el año 2020</a:t>
                      </a:r>
                      <a:endParaRPr lang="es-DO" sz="1400" b="0" kern="1200" dirty="0">
                        <a:effectLst/>
                      </a:endParaRPr>
                    </a:p>
                  </a:txBody>
                  <a:tcPr>
                    <a:noFill/>
                  </a:tcPr>
                </a:tc>
                <a:extLst>
                  <a:ext uri="{0D108BD9-81ED-4DB2-BD59-A6C34878D82A}">
                    <a16:rowId xmlns:a16="http://schemas.microsoft.com/office/drawing/2014/main" val="883616667"/>
                  </a:ext>
                </a:extLst>
              </a:tr>
            </a:tbl>
          </a:graphicData>
        </a:graphic>
      </p:graphicFrame>
      <p:pic>
        <p:nvPicPr>
          <p:cNvPr id="11"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2" name="Marcador de número de diapositiva 1"/>
          <p:cNvSpPr>
            <a:spLocks noGrp="1"/>
          </p:cNvSpPr>
          <p:nvPr>
            <p:ph type="sldNum" sz="quarter" idx="12"/>
          </p:nvPr>
        </p:nvSpPr>
        <p:spPr/>
        <p:txBody>
          <a:bodyPr/>
          <a:lstStyle/>
          <a:p>
            <a:fld id="{A4124D19-2283-FC49-A358-736FA83B63DF}" type="slidenum">
              <a:rPr lang="en-US" smtClean="0"/>
              <a:t>59</a:t>
            </a:fld>
            <a:endParaRPr lang="en-US"/>
          </a:p>
        </p:txBody>
      </p:sp>
    </p:spTree>
    <p:extLst>
      <p:ext uri="{BB962C8B-B14F-4D97-AF65-F5344CB8AC3E}">
        <p14:creationId xmlns:p14="http://schemas.microsoft.com/office/powerpoint/2010/main" val="1140011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a:extLst>
              <a:ext uri="{FF2B5EF4-FFF2-40B4-BE49-F238E27FC236}">
                <a16:creationId xmlns:a16="http://schemas.microsoft.com/office/drawing/2014/main" id="{2B4544DC-DF77-48E9-AC07-3920F82F6357}"/>
              </a:ext>
            </a:extLst>
          </p:cNvPr>
          <p:cNvGrpSpPr/>
          <p:nvPr/>
        </p:nvGrpSpPr>
        <p:grpSpPr>
          <a:xfrm>
            <a:off x="0" y="0"/>
            <a:ext cx="9144000" cy="741600"/>
            <a:chOff x="0" y="0"/>
            <a:chExt cx="9144000" cy="859844"/>
          </a:xfrm>
        </p:grpSpPr>
        <p:pic>
          <p:nvPicPr>
            <p:cNvPr id="16" name="Picture 1" descr="TOP-01.jpg">
              <a:extLst>
                <a:ext uri="{FF2B5EF4-FFF2-40B4-BE49-F238E27FC236}">
                  <a16:creationId xmlns:a16="http://schemas.microsoft.com/office/drawing/2014/main" id="{A996B395-D0AA-4EDC-BDB5-AB6DAFEF5536}"/>
                </a:ext>
              </a:extLst>
            </p:cNvPr>
            <p:cNvPicPr>
              <a:picLocks noChangeAspect="1"/>
            </p:cNvPicPr>
            <p:nvPr/>
          </p:nvPicPr>
          <p:blipFill rotWithShape="1">
            <a:blip r:embed="rId2">
              <a:extLst>
                <a:ext uri="{28A0092B-C50C-407E-A947-70E740481C1C}">
                  <a14:useLocalDpi xmlns:a14="http://schemas.microsoft.com/office/drawing/2010/main" val="0"/>
                </a:ext>
              </a:extLst>
            </a:blip>
            <a:srcRect b="76731"/>
            <a:stretch/>
          </p:blipFill>
          <p:spPr>
            <a:xfrm>
              <a:off x="0" y="0"/>
              <a:ext cx="9144000" cy="859844"/>
            </a:xfrm>
            <a:prstGeom prst="rect">
              <a:avLst/>
            </a:prstGeom>
          </p:spPr>
        </p:pic>
        <p:sp>
          <p:nvSpPr>
            <p:cNvPr id="19" name="TextBox 3">
              <a:extLst>
                <a:ext uri="{FF2B5EF4-FFF2-40B4-BE49-F238E27FC236}">
                  <a16:creationId xmlns:a16="http://schemas.microsoft.com/office/drawing/2014/main" id="{FBBC7B35-170E-4E48-83DF-0A5BDC76268A}"/>
                </a:ext>
              </a:extLst>
            </p:cNvPr>
            <p:cNvSpPr txBox="1"/>
            <p:nvPr/>
          </p:nvSpPr>
          <p:spPr>
            <a:xfrm>
              <a:off x="700980" y="2654"/>
              <a:ext cx="398041" cy="523220"/>
            </a:xfrm>
            <a:prstGeom prst="rect">
              <a:avLst/>
            </a:prstGeom>
            <a:noFill/>
          </p:spPr>
          <p:txBody>
            <a:bodyPr wrap="none" rtlCol="0">
              <a:spAutoFit/>
            </a:bodyPr>
            <a:lstStyle/>
            <a:p>
              <a:r>
                <a:rPr lang="en-US" sz="2800" b="1" dirty="0">
                  <a:solidFill>
                    <a:schemeClr val="bg1"/>
                  </a:solidFill>
                  <a:latin typeface="Gill Sans"/>
                  <a:cs typeface="Gill Sans"/>
                </a:rPr>
                <a:t>1</a:t>
              </a:r>
            </a:p>
          </p:txBody>
        </p:sp>
      </p:grpSp>
      <p:sp>
        <p:nvSpPr>
          <p:cNvPr id="24" name="Rectángulo 6">
            <a:extLst>
              <a:ext uri="{FF2B5EF4-FFF2-40B4-BE49-F238E27FC236}">
                <a16:creationId xmlns:a16="http://schemas.microsoft.com/office/drawing/2014/main" id="{5DCA6ADF-1590-4958-8973-C26109D99063}"/>
              </a:ext>
            </a:extLst>
          </p:cNvPr>
          <p:cNvSpPr/>
          <p:nvPr/>
        </p:nvSpPr>
        <p:spPr>
          <a:xfrm>
            <a:off x="1219450" y="368179"/>
            <a:ext cx="2301592" cy="307777"/>
          </a:xfrm>
          <a:prstGeom prst="rect">
            <a:avLst/>
          </a:prstGeom>
          <a:noFill/>
        </p:spPr>
        <p:txBody>
          <a:bodyPr wrap="none" rtlCol="0">
            <a:spAutoFit/>
          </a:bodyP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COBERTURA Y ACCESO</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2" name="Imagen 5">
            <a:extLst>
              <a:ext uri="{FF2B5EF4-FFF2-40B4-BE49-F238E27FC236}">
                <a16:creationId xmlns:a16="http://schemas.microsoft.com/office/drawing/2014/main" id="{C4EC0706-A616-4A3F-98C7-4FEC384E2DC9}"/>
              </a:ext>
            </a:extLst>
          </p:cNvPr>
          <p:cNvPicPr>
            <a:picLocks noChangeAspect="1"/>
          </p:cNvPicPr>
          <p:nvPr/>
        </p:nvPicPr>
        <p:blipFill>
          <a:blip r:embed="rId3"/>
          <a:stretch>
            <a:fillRect/>
          </a:stretch>
        </p:blipFill>
        <p:spPr>
          <a:xfrm>
            <a:off x="7913083" y="244700"/>
            <a:ext cx="1062424" cy="482705"/>
          </a:xfrm>
          <a:prstGeom prst="rect">
            <a:avLst/>
          </a:prstGeom>
          <a:noFill/>
          <a:ln cap="flat">
            <a:noFill/>
          </a:ln>
        </p:spPr>
      </p:pic>
      <p:sp>
        <p:nvSpPr>
          <p:cNvPr id="2" name="Marcador de número de diapositiva 1"/>
          <p:cNvSpPr>
            <a:spLocks noGrp="1"/>
          </p:cNvSpPr>
          <p:nvPr>
            <p:ph type="sldNum" sz="quarter" idx="12"/>
          </p:nvPr>
        </p:nvSpPr>
        <p:spPr/>
        <p:txBody>
          <a:bodyPr/>
          <a:lstStyle/>
          <a:p>
            <a:fld id="{A4124D19-2283-FC49-A358-736FA83B63DF}" type="slidenum">
              <a:rPr lang="en-US" smtClean="0"/>
              <a:t>6</a:t>
            </a:fld>
            <a:endParaRPr lang="en-US"/>
          </a:p>
        </p:txBody>
      </p:sp>
      <p:graphicFrame>
        <p:nvGraphicFramePr>
          <p:cNvPr id="5" name="Tabla 4">
            <a:extLst>
              <a:ext uri="{FF2B5EF4-FFF2-40B4-BE49-F238E27FC236}">
                <a16:creationId xmlns:a16="http://schemas.microsoft.com/office/drawing/2014/main" id="{F867C4FC-EC8B-4E4C-8E71-B8858CB41152}"/>
              </a:ext>
            </a:extLst>
          </p:cNvPr>
          <p:cNvGraphicFramePr>
            <a:graphicFrameLocks noGrp="1"/>
          </p:cNvGraphicFramePr>
          <p:nvPr>
            <p:extLst>
              <p:ext uri="{D42A27DB-BD31-4B8C-83A1-F6EECF244321}">
                <p14:modId xmlns:p14="http://schemas.microsoft.com/office/powerpoint/2010/main" val="1418818587"/>
              </p:ext>
            </p:extLst>
          </p:nvPr>
        </p:nvGraphicFramePr>
        <p:xfrm>
          <a:off x="457200" y="838142"/>
          <a:ext cx="8229600" cy="1443355"/>
        </p:xfrm>
        <a:graphic>
          <a:graphicData uri="http://schemas.openxmlformats.org/drawingml/2006/table">
            <a:tbl>
              <a:tblPr firstRow="1" firstCol="1" bandRow="1">
                <a:tableStyleId>{912C8C85-51F0-491E-9774-3900AFEF0FD7}</a:tableStyleId>
              </a:tblPr>
              <a:tblGrid>
                <a:gridCol w="1550457">
                  <a:extLst>
                    <a:ext uri="{9D8B030D-6E8A-4147-A177-3AD203B41FA5}">
                      <a16:colId xmlns:a16="http://schemas.microsoft.com/office/drawing/2014/main" val="2790346025"/>
                    </a:ext>
                  </a:extLst>
                </a:gridCol>
                <a:gridCol w="1422075">
                  <a:extLst>
                    <a:ext uri="{9D8B030D-6E8A-4147-A177-3AD203B41FA5}">
                      <a16:colId xmlns:a16="http://schemas.microsoft.com/office/drawing/2014/main" val="3330892815"/>
                    </a:ext>
                  </a:extLst>
                </a:gridCol>
                <a:gridCol w="1293693">
                  <a:extLst>
                    <a:ext uri="{9D8B030D-6E8A-4147-A177-3AD203B41FA5}">
                      <a16:colId xmlns:a16="http://schemas.microsoft.com/office/drawing/2014/main" val="298208961"/>
                    </a:ext>
                  </a:extLst>
                </a:gridCol>
                <a:gridCol w="1296985">
                  <a:extLst>
                    <a:ext uri="{9D8B030D-6E8A-4147-A177-3AD203B41FA5}">
                      <a16:colId xmlns:a16="http://schemas.microsoft.com/office/drawing/2014/main" val="3788531564"/>
                    </a:ext>
                  </a:extLst>
                </a:gridCol>
                <a:gridCol w="1374343">
                  <a:extLst>
                    <a:ext uri="{9D8B030D-6E8A-4147-A177-3AD203B41FA5}">
                      <a16:colId xmlns:a16="http://schemas.microsoft.com/office/drawing/2014/main" val="69663934"/>
                    </a:ext>
                  </a:extLst>
                </a:gridCol>
                <a:gridCol w="1292047">
                  <a:extLst>
                    <a:ext uri="{9D8B030D-6E8A-4147-A177-3AD203B41FA5}">
                      <a16:colId xmlns:a16="http://schemas.microsoft.com/office/drawing/2014/main" val="664211293"/>
                    </a:ext>
                  </a:extLst>
                </a:gridCol>
              </a:tblGrid>
              <a:tr h="352425">
                <a:tc rowSpan="2">
                  <a:txBody>
                    <a:bodyPr/>
                    <a:lstStyle/>
                    <a:p>
                      <a:pPr fontAlgn="auto">
                        <a:lnSpc>
                          <a:spcPct val="107000"/>
                        </a:lnSpc>
                        <a:spcAft>
                          <a:spcPts val="0"/>
                        </a:spcAft>
                      </a:pPr>
                      <a:r>
                        <a:rPr lang="es-DO" sz="1400" b="1" dirty="0">
                          <a:effectLst/>
                        </a:rPr>
                        <a:t>Grupos de edad</a:t>
                      </a:r>
                    </a:p>
                    <a:p>
                      <a:pPr>
                        <a:lnSpc>
                          <a:spcPct val="107000"/>
                        </a:lnSpc>
                        <a:spcAft>
                          <a:spcPts val="0"/>
                        </a:spcAft>
                      </a:pPr>
                      <a:r>
                        <a:rPr lang="es-DO" sz="1400" b="1" dirty="0">
                          <a:effectLst/>
                        </a:rPr>
                        <a:t> </a:t>
                      </a:r>
                      <a:endParaRPr lang="es-D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5">
                  <a:txBody>
                    <a:bodyPr/>
                    <a:lstStyle/>
                    <a:p>
                      <a:pPr algn="ctr" fontAlgn="auto">
                        <a:lnSpc>
                          <a:spcPct val="107000"/>
                        </a:lnSpc>
                        <a:spcAft>
                          <a:spcPts val="0"/>
                        </a:spcAft>
                      </a:pPr>
                      <a:r>
                        <a:rPr lang="es-DO" sz="1400" b="1" dirty="0">
                          <a:effectLst/>
                        </a:rPr>
                        <a:t>% Inasistencia escolar</a:t>
                      </a:r>
                      <a:endParaRPr lang="es-D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s-DO"/>
                    </a:p>
                  </a:txBody>
                  <a:tcPr/>
                </a:tc>
                <a:tc hMerge="1">
                  <a:txBody>
                    <a:bodyPr/>
                    <a:lstStyle/>
                    <a:p>
                      <a:endParaRPr lang="es-DO"/>
                    </a:p>
                  </a:txBody>
                  <a:tcPr/>
                </a:tc>
                <a:tc hMerge="1">
                  <a:txBody>
                    <a:bodyPr/>
                    <a:lstStyle/>
                    <a:p>
                      <a:endParaRPr lang="es-DO"/>
                    </a:p>
                  </a:txBody>
                  <a:tcPr/>
                </a:tc>
                <a:tc hMerge="1">
                  <a:txBody>
                    <a:bodyPr/>
                    <a:lstStyle/>
                    <a:p>
                      <a:endParaRPr lang="es-DO"/>
                    </a:p>
                  </a:txBody>
                  <a:tcPr/>
                </a:tc>
                <a:extLst>
                  <a:ext uri="{0D108BD9-81ED-4DB2-BD59-A6C34878D82A}">
                    <a16:rowId xmlns:a16="http://schemas.microsoft.com/office/drawing/2014/main" val="3358232672"/>
                  </a:ext>
                </a:extLst>
              </a:tr>
              <a:tr h="190500">
                <a:tc vMerge="1">
                  <a:txBody>
                    <a:bodyPr/>
                    <a:lstStyle/>
                    <a:p>
                      <a:endParaRPr lang="es-DO"/>
                    </a:p>
                  </a:txBody>
                  <a:tcPr/>
                </a:tc>
                <a:tc>
                  <a:txBody>
                    <a:bodyPr/>
                    <a:lstStyle/>
                    <a:p>
                      <a:pPr algn="ctr" fontAlgn="auto">
                        <a:lnSpc>
                          <a:spcPct val="107000"/>
                        </a:lnSpc>
                        <a:spcAft>
                          <a:spcPts val="0"/>
                        </a:spcAft>
                      </a:pPr>
                      <a:r>
                        <a:rPr lang="es-DO" sz="1400" b="1" dirty="0">
                          <a:solidFill>
                            <a:schemeClr val="bg1"/>
                          </a:solidFill>
                          <a:effectLst/>
                        </a:rPr>
                        <a:t>2013-14</a:t>
                      </a:r>
                      <a:endParaRPr lang="es-DO"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9646"/>
                    </a:solidFill>
                  </a:tcPr>
                </a:tc>
                <a:tc>
                  <a:txBody>
                    <a:bodyPr/>
                    <a:lstStyle/>
                    <a:p>
                      <a:pPr algn="ctr" fontAlgn="auto">
                        <a:lnSpc>
                          <a:spcPct val="107000"/>
                        </a:lnSpc>
                        <a:spcAft>
                          <a:spcPts val="0"/>
                        </a:spcAft>
                      </a:pPr>
                      <a:r>
                        <a:rPr lang="es-DO" sz="1400" b="1" dirty="0">
                          <a:solidFill>
                            <a:schemeClr val="bg1"/>
                          </a:solidFill>
                          <a:effectLst/>
                        </a:rPr>
                        <a:t>2014-15</a:t>
                      </a:r>
                      <a:endParaRPr lang="es-DO"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9646"/>
                    </a:solidFill>
                  </a:tcPr>
                </a:tc>
                <a:tc>
                  <a:txBody>
                    <a:bodyPr/>
                    <a:lstStyle/>
                    <a:p>
                      <a:pPr algn="ctr" fontAlgn="auto">
                        <a:lnSpc>
                          <a:spcPct val="107000"/>
                        </a:lnSpc>
                        <a:spcAft>
                          <a:spcPts val="0"/>
                        </a:spcAft>
                      </a:pPr>
                      <a:r>
                        <a:rPr lang="es-DO" sz="1400" b="1" dirty="0">
                          <a:solidFill>
                            <a:schemeClr val="bg1"/>
                          </a:solidFill>
                          <a:effectLst/>
                        </a:rPr>
                        <a:t>2015-16</a:t>
                      </a:r>
                      <a:endParaRPr lang="es-DO"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9646"/>
                    </a:solidFill>
                  </a:tcPr>
                </a:tc>
                <a:tc>
                  <a:txBody>
                    <a:bodyPr/>
                    <a:lstStyle/>
                    <a:p>
                      <a:pPr algn="ctr" fontAlgn="auto">
                        <a:lnSpc>
                          <a:spcPct val="107000"/>
                        </a:lnSpc>
                        <a:spcAft>
                          <a:spcPts val="0"/>
                        </a:spcAft>
                      </a:pPr>
                      <a:r>
                        <a:rPr lang="es-DO" sz="1400" b="1" dirty="0">
                          <a:solidFill>
                            <a:schemeClr val="bg1"/>
                          </a:solidFill>
                          <a:effectLst/>
                        </a:rPr>
                        <a:t>2016-17</a:t>
                      </a:r>
                      <a:endParaRPr lang="es-DO"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9646"/>
                    </a:solidFill>
                  </a:tcPr>
                </a:tc>
                <a:tc>
                  <a:txBody>
                    <a:bodyPr/>
                    <a:lstStyle/>
                    <a:p>
                      <a:pPr algn="ctr" fontAlgn="auto">
                        <a:lnSpc>
                          <a:spcPct val="107000"/>
                        </a:lnSpc>
                        <a:spcAft>
                          <a:spcPts val="0"/>
                        </a:spcAft>
                      </a:pPr>
                      <a:r>
                        <a:rPr lang="es-DO" sz="1400" b="1" dirty="0">
                          <a:solidFill>
                            <a:schemeClr val="bg1"/>
                          </a:solidFill>
                          <a:effectLst/>
                        </a:rPr>
                        <a:t>2017-18</a:t>
                      </a:r>
                      <a:endParaRPr lang="es-DO"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9646"/>
                    </a:solidFill>
                  </a:tcPr>
                </a:tc>
                <a:extLst>
                  <a:ext uri="{0D108BD9-81ED-4DB2-BD59-A6C34878D82A}">
                    <a16:rowId xmlns:a16="http://schemas.microsoft.com/office/drawing/2014/main" val="1232310349"/>
                  </a:ext>
                </a:extLst>
              </a:tr>
              <a:tr h="190500">
                <a:tc>
                  <a:txBody>
                    <a:bodyPr/>
                    <a:lstStyle/>
                    <a:p>
                      <a:pPr algn="ctr" fontAlgn="auto">
                        <a:lnSpc>
                          <a:spcPct val="107000"/>
                        </a:lnSpc>
                        <a:spcAft>
                          <a:spcPts val="0"/>
                        </a:spcAft>
                      </a:pPr>
                      <a:r>
                        <a:rPr lang="es-DO" sz="1400" dirty="0">
                          <a:effectLst/>
                        </a:rPr>
                        <a:t>5 años</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T w="12700" cap="flat" cmpd="sng" algn="ctr">
                      <a:solidFill>
                        <a:schemeClr val="bg1"/>
                      </a:solidFill>
                      <a:prstDash val="solid"/>
                      <a:round/>
                      <a:headEnd type="none" w="med" len="med"/>
                      <a:tailEnd type="none" w="med" len="med"/>
                    </a:lnT>
                  </a:tcPr>
                </a:tc>
                <a:tc>
                  <a:txBody>
                    <a:bodyPr/>
                    <a:lstStyle/>
                    <a:p>
                      <a:pPr algn="ctr" fontAlgn="auto">
                        <a:lnSpc>
                          <a:spcPct val="107000"/>
                        </a:lnSpc>
                        <a:spcAft>
                          <a:spcPts val="0"/>
                        </a:spcAft>
                      </a:pPr>
                      <a:r>
                        <a:rPr lang="es-DO" sz="1300">
                          <a:effectLst/>
                        </a:rPr>
                        <a:t>19.43%</a:t>
                      </a:r>
                      <a:endParaRPr lang="es-DO"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T w="12700" cap="flat" cmpd="sng" algn="ctr">
                      <a:solidFill>
                        <a:schemeClr val="bg1"/>
                      </a:solidFill>
                      <a:prstDash val="solid"/>
                      <a:round/>
                      <a:headEnd type="none" w="med" len="med"/>
                      <a:tailEnd type="none" w="med" len="med"/>
                    </a:lnT>
                  </a:tcPr>
                </a:tc>
                <a:tc>
                  <a:txBody>
                    <a:bodyPr/>
                    <a:lstStyle/>
                    <a:p>
                      <a:pPr algn="ctr" fontAlgn="auto">
                        <a:lnSpc>
                          <a:spcPct val="107000"/>
                        </a:lnSpc>
                        <a:spcAft>
                          <a:spcPts val="0"/>
                        </a:spcAft>
                      </a:pPr>
                      <a:r>
                        <a:rPr lang="es-DO" sz="1300" dirty="0">
                          <a:effectLst/>
                        </a:rPr>
                        <a:t>15.64%</a:t>
                      </a:r>
                      <a:endParaRPr lang="es-DO"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T w="12700" cap="flat" cmpd="sng" algn="ctr">
                      <a:solidFill>
                        <a:schemeClr val="bg1"/>
                      </a:solidFill>
                      <a:prstDash val="solid"/>
                      <a:round/>
                      <a:headEnd type="none" w="med" len="med"/>
                      <a:tailEnd type="none" w="med" len="med"/>
                    </a:lnT>
                  </a:tcPr>
                </a:tc>
                <a:tc>
                  <a:txBody>
                    <a:bodyPr/>
                    <a:lstStyle/>
                    <a:p>
                      <a:pPr algn="ctr" fontAlgn="auto">
                        <a:lnSpc>
                          <a:spcPct val="107000"/>
                        </a:lnSpc>
                        <a:spcAft>
                          <a:spcPts val="0"/>
                        </a:spcAft>
                      </a:pPr>
                      <a:r>
                        <a:rPr lang="es-DO" sz="1300">
                          <a:effectLst/>
                        </a:rPr>
                        <a:t>15.10%</a:t>
                      </a:r>
                      <a:endParaRPr lang="es-DO"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T w="12700" cap="flat" cmpd="sng" algn="ctr">
                      <a:solidFill>
                        <a:schemeClr val="bg1"/>
                      </a:solidFill>
                      <a:prstDash val="solid"/>
                      <a:round/>
                      <a:headEnd type="none" w="med" len="med"/>
                      <a:tailEnd type="none" w="med" len="med"/>
                    </a:lnT>
                  </a:tcPr>
                </a:tc>
                <a:tc>
                  <a:txBody>
                    <a:bodyPr/>
                    <a:lstStyle/>
                    <a:p>
                      <a:pPr algn="ctr" fontAlgn="auto">
                        <a:lnSpc>
                          <a:spcPct val="107000"/>
                        </a:lnSpc>
                        <a:spcAft>
                          <a:spcPts val="0"/>
                        </a:spcAft>
                      </a:pPr>
                      <a:r>
                        <a:rPr lang="es-DO" sz="1300">
                          <a:effectLst/>
                        </a:rPr>
                        <a:t>12.87%</a:t>
                      </a:r>
                      <a:endParaRPr lang="es-DO"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T w="12700" cap="flat" cmpd="sng" algn="ctr">
                      <a:solidFill>
                        <a:schemeClr val="bg1"/>
                      </a:solidFill>
                      <a:prstDash val="solid"/>
                      <a:round/>
                      <a:headEnd type="none" w="med" len="med"/>
                      <a:tailEnd type="none" w="med" len="med"/>
                    </a:lnT>
                  </a:tcPr>
                </a:tc>
                <a:tc>
                  <a:txBody>
                    <a:bodyPr/>
                    <a:lstStyle/>
                    <a:p>
                      <a:pPr algn="ctr" fontAlgn="auto">
                        <a:lnSpc>
                          <a:spcPct val="107000"/>
                        </a:lnSpc>
                        <a:spcAft>
                          <a:spcPts val="0"/>
                        </a:spcAft>
                      </a:pPr>
                      <a:r>
                        <a:rPr lang="es-DO" sz="1300" dirty="0">
                          <a:effectLst/>
                        </a:rPr>
                        <a:t>12.4%</a:t>
                      </a:r>
                      <a:endParaRPr lang="es-DO"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682691956"/>
                  </a:ext>
                </a:extLst>
              </a:tr>
              <a:tr h="190500">
                <a:tc>
                  <a:txBody>
                    <a:bodyPr/>
                    <a:lstStyle/>
                    <a:p>
                      <a:pPr algn="ctr" fontAlgn="auto">
                        <a:lnSpc>
                          <a:spcPct val="107000"/>
                        </a:lnSpc>
                        <a:spcAft>
                          <a:spcPts val="0"/>
                        </a:spcAft>
                      </a:pPr>
                      <a:r>
                        <a:rPr lang="es-DO" sz="1400" dirty="0">
                          <a:effectLst/>
                        </a:rPr>
                        <a:t>6 a 11 años</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300" dirty="0">
                          <a:effectLst/>
                        </a:rPr>
                        <a:t>5.97%</a:t>
                      </a:r>
                      <a:endParaRPr lang="es-DO"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300" dirty="0">
                          <a:effectLst/>
                        </a:rPr>
                        <a:t>4.48%</a:t>
                      </a:r>
                      <a:endParaRPr lang="es-DO"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300" dirty="0">
                          <a:effectLst/>
                        </a:rPr>
                        <a:t>4.50%</a:t>
                      </a:r>
                      <a:endParaRPr lang="es-DO"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300" dirty="0">
                          <a:effectLst/>
                        </a:rPr>
                        <a:t>5.22%</a:t>
                      </a:r>
                      <a:endParaRPr lang="es-DO"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300" dirty="0">
                          <a:effectLst/>
                        </a:rPr>
                        <a:t>5.9%</a:t>
                      </a:r>
                      <a:endParaRPr lang="es-DO"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877417518"/>
                  </a:ext>
                </a:extLst>
              </a:tr>
              <a:tr h="204739">
                <a:tc>
                  <a:txBody>
                    <a:bodyPr/>
                    <a:lstStyle/>
                    <a:p>
                      <a:pPr algn="ctr" fontAlgn="auto">
                        <a:lnSpc>
                          <a:spcPct val="107000"/>
                        </a:lnSpc>
                        <a:spcAft>
                          <a:spcPts val="0"/>
                        </a:spcAft>
                      </a:pPr>
                      <a:r>
                        <a:rPr lang="es-DO" sz="1400" dirty="0">
                          <a:effectLst/>
                        </a:rPr>
                        <a:t>12 a 14 años</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300" dirty="0">
                          <a:effectLst/>
                        </a:rPr>
                        <a:t>2.47%</a:t>
                      </a:r>
                      <a:endParaRPr lang="es-DO"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300" dirty="0">
                          <a:effectLst/>
                        </a:rPr>
                        <a:t>2.20%</a:t>
                      </a:r>
                      <a:endParaRPr lang="es-DO"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300" dirty="0">
                          <a:effectLst/>
                        </a:rPr>
                        <a:t>4.50%</a:t>
                      </a:r>
                      <a:endParaRPr lang="es-DO"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300" dirty="0">
                          <a:effectLst/>
                        </a:rPr>
                        <a:t>6.59%</a:t>
                      </a:r>
                      <a:endParaRPr lang="es-DO"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300" dirty="0">
                          <a:effectLst/>
                        </a:rPr>
                        <a:t>9.4%</a:t>
                      </a:r>
                      <a:endParaRPr lang="es-DO"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1398854"/>
                  </a:ext>
                </a:extLst>
              </a:tr>
              <a:tr h="190500">
                <a:tc>
                  <a:txBody>
                    <a:bodyPr/>
                    <a:lstStyle/>
                    <a:p>
                      <a:pPr algn="ctr" fontAlgn="auto">
                        <a:lnSpc>
                          <a:spcPct val="107000"/>
                        </a:lnSpc>
                        <a:spcAft>
                          <a:spcPts val="0"/>
                        </a:spcAft>
                      </a:pPr>
                      <a:r>
                        <a:rPr lang="es-DO" sz="1400" dirty="0">
                          <a:effectLst/>
                        </a:rPr>
                        <a:t>15 a 17 años</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300" dirty="0">
                          <a:effectLst/>
                        </a:rPr>
                        <a:t>21.41%</a:t>
                      </a:r>
                      <a:endParaRPr lang="es-DO"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300" dirty="0">
                          <a:effectLst/>
                        </a:rPr>
                        <a:t>19.71%</a:t>
                      </a:r>
                      <a:endParaRPr lang="es-DO"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300" dirty="0">
                          <a:effectLst/>
                        </a:rPr>
                        <a:t>17.10%</a:t>
                      </a:r>
                      <a:endParaRPr lang="es-DO"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300" dirty="0">
                          <a:effectLst/>
                        </a:rPr>
                        <a:t>15.85%</a:t>
                      </a:r>
                      <a:endParaRPr lang="es-DO"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300" dirty="0">
                          <a:effectLst/>
                        </a:rPr>
                        <a:t>14.8%</a:t>
                      </a:r>
                      <a:endParaRPr lang="es-DO"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170750950"/>
                  </a:ext>
                </a:extLst>
              </a:tr>
            </a:tbl>
          </a:graphicData>
        </a:graphic>
      </p:graphicFrame>
      <p:graphicFrame>
        <p:nvGraphicFramePr>
          <p:cNvPr id="17" name="Gráfico 16">
            <a:extLst>
              <a:ext uri="{FF2B5EF4-FFF2-40B4-BE49-F238E27FC236}">
                <a16:creationId xmlns:a16="http://schemas.microsoft.com/office/drawing/2014/main" id="{8DD8A82E-AAD8-4667-B285-475B412F239E}"/>
              </a:ext>
            </a:extLst>
          </p:cNvPr>
          <p:cNvGraphicFramePr/>
          <p:nvPr>
            <p:extLst>
              <p:ext uri="{D42A27DB-BD31-4B8C-83A1-F6EECF244321}">
                <p14:modId xmlns:p14="http://schemas.microsoft.com/office/powerpoint/2010/main" val="1825682244"/>
              </p:ext>
            </p:extLst>
          </p:nvPr>
        </p:nvGraphicFramePr>
        <p:xfrm>
          <a:off x="457200" y="2553364"/>
          <a:ext cx="8229599" cy="23454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745668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TOP-07.jpg">
            <a:extLst>
              <a:ext uri="{FF2B5EF4-FFF2-40B4-BE49-F238E27FC236}">
                <a16:creationId xmlns:a16="http://schemas.microsoft.com/office/drawing/2014/main" id="{27ACEB11-C125-4D9D-BF3E-AB663F7BF205}"/>
              </a:ext>
            </a:extLst>
          </p:cNvPr>
          <p:cNvPicPr>
            <a:picLocks noChangeAspect="1"/>
          </p:cNvPicPr>
          <p:nvPr/>
        </p:nvPicPr>
        <p:blipFill rotWithShape="1">
          <a:blip r:embed="rId2">
            <a:extLst>
              <a:ext uri="{28A0092B-C50C-407E-A947-70E740481C1C}">
                <a14:useLocalDpi xmlns:a14="http://schemas.microsoft.com/office/drawing/2010/main" val="0"/>
              </a:ext>
            </a:extLst>
          </a:blip>
          <a:srcRect b="79739"/>
          <a:stretch/>
        </p:blipFill>
        <p:spPr>
          <a:xfrm>
            <a:off x="0" y="1"/>
            <a:ext cx="9127296" cy="656446"/>
          </a:xfrm>
          <a:prstGeom prst="rect">
            <a:avLst/>
          </a:prstGeom>
        </p:spPr>
      </p:pic>
      <p:sp>
        <p:nvSpPr>
          <p:cNvPr id="14" name="TextBox 5">
            <a:extLst>
              <a:ext uri="{FF2B5EF4-FFF2-40B4-BE49-F238E27FC236}">
                <a16:creationId xmlns:a16="http://schemas.microsoft.com/office/drawing/2014/main" id="{9A33E1F0-9FDB-4FA6-8720-F2663644329B}"/>
              </a:ext>
            </a:extLst>
          </p:cNvPr>
          <p:cNvSpPr txBox="1"/>
          <p:nvPr/>
        </p:nvSpPr>
        <p:spPr>
          <a:xfrm>
            <a:off x="604303" y="80436"/>
            <a:ext cx="398041" cy="523220"/>
          </a:xfrm>
          <a:prstGeom prst="rect">
            <a:avLst/>
          </a:prstGeom>
          <a:noFill/>
        </p:spPr>
        <p:txBody>
          <a:bodyPr wrap="none" rtlCol="0">
            <a:spAutoFit/>
          </a:bodyPr>
          <a:lstStyle/>
          <a:p>
            <a:r>
              <a:rPr lang="en-US" sz="2800" b="1" dirty="0">
                <a:solidFill>
                  <a:schemeClr val="bg1"/>
                </a:solidFill>
                <a:latin typeface="Gill Sans"/>
                <a:cs typeface="Gill Sans"/>
              </a:rPr>
              <a:t>8</a:t>
            </a:r>
          </a:p>
        </p:txBody>
      </p:sp>
      <p:sp>
        <p:nvSpPr>
          <p:cNvPr id="8" name="Rectángulo 6">
            <a:extLst>
              <a:ext uri="{FF2B5EF4-FFF2-40B4-BE49-F238E27FC236}">
                <a16:creationId xmlns:a16="http://schemas.microsoft.com/office/drawing/2014/main" id="{898A1D25-BF65-4344-8848-7E2D4A994634}"/>
              </a:ext>
            </a:extLst>
          </p:cNvPr>
          <p:cNvSpPr/>
          <p:nvPr/>
        </p:nvSpPr>
        <p:spPr>
          <a:xfrm rot="5400000">
            <a:off x="4096733" y="-2407829"/>
            <a:ext cx="299180" cy="5865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DO" sz="1400" b="1" dirty="0">
                <a:solidFill>
                  <a:schemeClr val="tx1">
                    <a:lumMod val="50000"/>
                    <a:lumOff val="50000"/>
                  </a:schemeClr>
                </a:solidFill>
                <a:latin typeface="Arial" panose="020B0604020202020204" pitchFamily="34" charset="0"/>
                <a:cs typeface="Arial" panose="020B0604020202020204" pitchFamily="34" charset="0"/>
              </a:rPr>
              <a:t>MEJORA DE LAS CONDICIONES LABORALES</a:t>
            </a:r>
          </a:p>
        </p:txBody>
      </p:sp>
      <p:pic>
        <p:nvPicPr>
          <p:cNvPr id="11"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2" name="Marcador de número de diapositiva 1"/>
          <p:cNvSpPr>
            <a:spLocks noGrp="1"/>
          </p:cNvSpPr>
          <p:nvPr>
            <p:ph type="sldNum" sz="quarter" idx="12"/>
          </p:nvPr>
        </p:nvSpPr>
        <p:spPr/>
        <p:txBody>
          <a:bodyPr/>
          <a:lstStyle/>
          <a:p>
            <a:fld id="{A4124D19-2283-FC49-A358-736FA83B63DF}" type="slidenum">
              <a:rPr lang="en-US" smtClean="0"/>
              <a:t>60</a:t>
            </a:fld>
            <a:endParaRPr lang="en-US"/>
          </a:p>
        </p:txBody>
      </p:sp>
      <p:graphicFrame>
        <p:nvGraphicFramePr>
          <p:cNvPr id="3" name="Tabla 2">
            <a:extLst>
              <a:ext uri="{FF2B5EF4-FFF2-40B4-BE49-F238E27FC236}">
                <a16:creationId xmlns:a16="http://schemas.microsoft.com/office/drawing/2014/main" id="{8BB7E4D3-D454-42E8-86C5-7D1C00E6A82D}"/>
              </a:ext>
            </a:extLst>
          </p:cNvPr>
          <p:cNvGraphicFramePr>
            <a:graphicFrameLocks noGrp="1"/>
          </p:cNvGraphicFramePr>
          <p:nvPr>
            <p:extLst>
              <p:ext uri="{D42A27DB-BD31-4B8C-83A1-F6EECF244321}">
                <p14:modId xmlns:p14="http://schemas.microsoft.com/office/powerpoint/2010/main" val="3171667962"/>
              </p:ext>
            </p:extLst>
          </p:nvPr>
        </p:nvGraphicFramePr>
        <p:xfrm>
          <a:off x="803322" y="1107399"/>
          <a:ext cx="7882930" cy="1537399"/>
        </p:xfrm>
        <a:graphic>
          <a:graphicData uri="http://schemas.openxmlformats.org/drawingml/2006/table">
            <a:tbl>
              <a:tblPr firstRow="1" firstCol="1" bandRow="1">
                <a:tableStyleId>{69012ECD-51FC-41F1-AA8D-1B2483CD663E}</a:tableStyleId>
              </a:tblPr>
              <a:tblGrid>
                <a:gridCol w="1789046">
                  <a:extLst>
                    <a:ext uri="{9D8B030D-6E8A-4147-A177-3AD203B41FA5}">
                      <a16:colId xmlns:a16="http://schemas.microsoft.com/office/drawing/2014/main" val="3292969746"/>
                    </a:ext>
                  </a:extLst>
                </a:gridCol>
                <a:gridCol w="836349">
                  <a:extLst>
                    <a:ext uri="{9D8B030D-6E8A-4147-A177-3AD203B41FA5}">
                      <a16:colId xmlns:a16="http://schemas.microsoft.com/office/drawing/2014/main" val="4293992451"/>
                    </a:ext>
                  </a:extLst>
                </a:gridCol>
                <a:gridCol w="836349">
                  <a:extLst>
                    <a:ext uri="{9D8B030D-6E8A-4147-A177-3AD203B41FA5}">
                      <a16:colId xmlns:a16="http://schemas.microsoft.com/office/drawing/2014/main" val="2147642933"/>
                    </a:ext>
                  </a:extLst>
                </a:gridCol>
                <a:gridCol w="961127">
                  <a:extLst>
                    <a:ext uri="{9D8B030D-6E8A-4147-A177-3AD203B41FA5}">
                      <a16:colId xmlns:a16="http://schemas.microsoft.com/office/drawing/2014/main" val="2862388411"/>
                    </a:ext>
                  </a:extLst>
                </a:gridCol>
                <a:gridCol w="972088">
                  <a:extLst>
                    <a:ext uri="{9D8B030D-6E8A-4147-A177-3AD203B41FA5}">
                      <a16:colId xmlns:a16="http://schemas.microsoft.com/office/drawing/2014/main" val="336731323"/>
                    </a:ext>
                  </a:extLst>
                </a:gridCol>
                <a:gridCol w="863328">
                  <a:extLst>
                    <a:ext uri="{9D8B030D-6E8A-4147-A177-3AD203B41FA5}">
                      <a16:colId xmlns:a16="http://schemas.microsoft.com/office/drawing/2014/main" val="2369267233"/>
                    </a:ext>
                  </a:extLst>
                </a:gridCol>
                <a:gridCol w="848153">
                  <a:extLst>
                    <a:ext uri="{9D8B030D-6E8A-4147-A177-3AD203B41FA5}">
                      <a16:colId xmlns:a16="http://schemas.microsoft.com/office/drawing/2014/main" val="470352677"/>
                    </a:ext>
                  </a:extLst>
                </a:gridCol>
                <a:gridCol w="776490">
                  <a:extLst>
                    <a:ext uri="{9D8B030D-6E8A-4147-A177-3AD203B41FA5}">
                      <a16:colId xmlns:a16="http://schemas.microsoft.com/office/drawing/2014/main" val="1340583631"/>
                    </a:ext>
                  </a:extLst>
                </a:gridCol>
              </a:tblGrid>
              <a:tr h="190500">
                <a:tc>
                  <a:txBody>
                    <a:bodyPr/>
                    <a:lstStyle/>
                    <a:p>
                      <a:pPr fontAlgn="auto">
                        <a:lnSpc>
                          <a:spcPct val="107000"/>
                        </a:lnSpc>
                        <a:spcAft>
                          <a:spcPts val="0"/>
                        </a:spcAft>
                      </a:pPr>
                      <a:r>
                        <a:rPr lang="es-DO" sz="1400" dirty="0">
                          <a:effectLst/>
                        </a:rPr>
                        <a:t>Docente</a:t>
                      </a:r>
                      <a:endParaRPr lang="es-DO" sz="1400" dirty="0">
                        <a:effectLst/>
                        <a:latin typeface="+mj-lt"/>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798DF"/>
                    </a:solidFill>
                  </a:tcPr>
                </a:tc>
                <a:tc>
                  <a:txBody>
                    <a:bodyPr/>
                    <a:lstStyle/>
                    <a:p>
                      <a:pPr algn="ctr" fontAlgn="auto">
                        <a:lnSpc>
                          <a:spcPct val="107000"/>
                        </a:lnSpc>
                        <a:spcAft>
                          <a:spcPts val="0"/>
                        </a:spcAft>
                      </a:pPr>
                      <a:r>
                        <a:rPr lang="es-DO" sz="1400" dirty="0">
                          <a:effectLst/>
                        </a:rPr>
                        <a:t>Salario 2012</a:t>
                      </a:r>
                      <a:endParaRPr lang="es-DO" sz="1400" dirty="0">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798DF"/>
                    </a:solidFill>
                  </a:tcPr>
                </a:tc>
                <a:tc>
                  <a:txBody>
                    <a:bodyPr/>
                    <a:lstStyle/>
                    <a:p>
                      <a:pPr algn="ctr" fontAlgn="auto">
                        <a:lnSpc>
                          <a:spcPct val="107000"/>
                        </a:lnSpc>
                        <a:spcAft>
                          <a:spcPts val="0"/>
                        </a:spcAft>
                      </a:pPr>
                      <a:r>
                        <a:rPr lang="es-DO" sz="1400" dirty="0">
                          <a:effectLst/>
                        </a:rPr>
                        <a:t>Salario 2013</a:t>
                      </a:r>
                      <a:endParaRPr lang="es-DO" sz="1400" dirty="0">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798DF"/>
                    </a:solidFill>
                  </a:tcPr>
                </a:tc>
                <a:tc>
                  <a:txBody>
                    <a:bodyPr/>
                    <a:lstStyle/>
                    <a:p>
                      <a:pPr algn="ctr" fontAlgn="auto">
                        <a:lnSpc>
                          <a:spcPct val="107000"/>
                        </a:lnSpc>
                        <a:spcAft>
                          <a:spcPts val="0"/>
                        </a:spcAft>
                      </a:pPr>
                      <a:r>
                        <a:rPr lang="es-DO" sz="1400" dirty="0">
                          <a:effectLst/>
                        </a:rPr>
                        <a:t>Salario 2014</a:t>
                      </a:r>
                      <a:endParaRPr lang="es-DO" sz="1400" dirty="0">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798DF"/>
                    </a:solidFill>
                  </a:tcPr>
                </a:tc>
                <a:tc>
                  <a:txBody>
                    <a:bodyPr/>
                    <a:lstStyle/>
                    <a:p>
                      <a:pPr algn="ctr" fontAlgn="auto">
                        <a:lnSpc>
                          <a:spcPct val="107000"/>
                        </a:lnSpc>
                        <a:spcAft>
                          <a:spcPts val="0"/>
                        </a:spcAft>
                      </a:pPr>
                      <a:r>
                        <a:rPr lang="es-DO" sz="1400" dirty="0">
                          <a:effectLst/>
                        </a:rPr>
                        <a:t>Salario 2015</a:t>
                      </a:r>
                      <a:endParaRPr lang="es-DO" sz="1400" dirty="0">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798DF"/>
                    </a:solidFill>
                  </a:tcPr>
                </a:tc>
                <a:tc>
                  <a:txBody>
                    <a:bodyPr/>
                    <a:lstStyle/>
                    <a:p>
                      <a:pPr algn="ctr" fontAlgn="auto">
                        <a:lnSpc>
                          <a:spcPct val="107000"/>
                        </a:lnSpc>
                        <a:spcAft>
                          <a:spcPts val="0"/>
                        </a:spcAft>
                      </a:pPr>
                      <a:r>
                        <a:rPr lang="es-DO" sz="1400" dirty="0">
                          <a:effectLst/>
                        </a:rPr>
                        <a:t>Salario 2016</a:t>
                      </a:r>
                      <a:endParaRPr lang="es-DO" sz="1400" dirty="0">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798DF"/>
                    </a:solidFill>
                  </a:tcPr>
                </a:tc>
                <a:tc>
                  <a:txBody>
                    <a:bodyPr/>
                    <a:lstStyle/>
                    <a:p>
                      <a:pPr algn="ctr" fontAlgn="auto">
                        <a:lnSpc>
                          <a:spcPct val="107000"/>
                        </a:lnSpc>
                        <a:spcAft>
                          <a:spcPts val="0"/>
                        </a:spcAft>
                      </a:pPr>
                      <a:r>
                        <a:rPr lang="es-DO" sz="1400" dirty="0">
                          <a:effectLst/>
                        </a:rPr>
                        <a:t>Salario 2017</a:t>
                      </a:r>
                      <a:endParaRPr lang="es-DO" sz="1400" dirty="0">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798DF"/>
                    </a:solidFill>
                  </a:tcPr>
                </a:tc>
                <a:tc>
                  <a:txBody>
                    <a:bodyPr/>
                    <a:lstStyle/>
                    <a:p>
                      <a:pPr algn="ctr" fontAlgn="auto">
                        <a:lnSpc>
                          <a:spcPct val="107000"/>
                        </a:lnSpc>
                        <a:spcAft>
                          <a:spcPts val="0"/>
                        </a:spcAft>
                      </a:pPr>
                      <a:r>
                        <a:rPr lang="es-DO" sz="1400" dirty="0">
                          <a:effectLst/>
                        </a:rPr>
                        <a:t>Salario 2018</a:t>
                      </a:r>
                      <a:endParaRPr lang="es-DO" sz="1400" dirty="0">
                        <a:effectLst/>
                        <a:latin typeface="+mj-lt"/>
                        <a:ea typeface="Calibri" panose="020F0502020204030204" pitchFamily="34" charset="0"/>
                        <a:cs typeface="Times New Roman" panose="02020603050405020304" pitchFamily="18" charset="0"/>
                      </a:endParaRPr>
                    </a:p>
                  </a:txBody>
                  <a:tcPr marL="44450" marR="444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798DF"/>
                    </a:solidFill>
                  </a:tcPr>
                </a:tc>
                <a:extLst>
                  <a:ext uri="{0D108BD9-81ED-4DB2-BD59-A6C34878D82A}">
                    <a16:rowId xmlns:a16="http://schemas.microsoft.com/office/drawing/2014/main" val="2350573131"/>
                  </a:ext>
                </a:extLst>
              </a:tr>
              <a:tr h="190500">
                <a:tc>
                  <a:txBody>
                    <a:bodyPr/>
                    <a:lstStyle/>
                    <a:p>
                      <a:pPr fontAlgn="auto">
                        <a:lnSpc>
                          <a:spcPct val="107000"/>
                        </a:lnSpc>
                        <a:spcAft>
                          <a:spcPts val="0"/>
                        </a:spcAft>
                      </a:pPr>
                      <a:r>
                        <a:rPr lang="es-DO" sz="1400">
                          <a:effectLst/>
                        </a:rPr>
                        <a:t>Educación básica</a:t>
                      </a:r>
                      <a:endParaRPr lang="es-DO" sz="1400">
                        <a:effectLst/>
                        <a:latin typeface="+mj-lt"/>
                        <a:ea typeface="Calibri" panose="020F0502020204030204" pitchFamily="34" charset="0"/>
                        <a:cs typeface="Times New Roman" panose="02020603050405020304" pitchFamily="18" charset="0"/>
                      </a:endParaRPr>
                    </a:p>
                  </a:txBody>
                  <a:tcPr marL="44450" marR="44450" marT="0" marB="0" anchor="b">
                    <a:lnT w="12700" cap="flat" cmpd="sng" algn="ctr">
                      <a:solidFill>
                        <a:schemeClr val="bg1"/>
                      </a:solidFill>
                      <a:prstDash val="solid"/>
                      <a:round/>
                      <a:headEnd type="none" w="med" len="med"/>
                      <a:tailEnd type="none" w="med" len="med"/>
                    </a:lnT>
                  </a:tcPr>
                </a:tc>
                <a:tc>
                  <a:txBody>
                    <a:bodyPr/>
                    <a:lstStyle/>
                    <a:p>
                      <a:pPr algn="ctr" fontAlgn="auto">
                        <a:lnSpc>
                          <a:spcPct val="107000"/>
                        </a:lnSpc>
                        <a:spcAft>
                          <a:spcPts val="0"/>
                        </a:spcAft>
                      </a:pPr>
                      <a:r>
                        <a:rPr lang="es-DO" sz="1400">
                          <a:effectLst/>
                        </a:rPr>
                        <a:t>26,259</a:t>
                      </a:r>
                      <a:endParaRPr lang="es-DO" sz="1400">
                        <a:effectLst/>
                        <a:latin typeface="+mj-lt"/>
                        <a:ea typeface="Calibri" panose="020F0502020204030204" pitchFamily="34" charset="0"/>
                        <a:cs typeface="Times New Roman" panose="02020603050405020304" pitchFamily="18" charset="0"/>
                      </a:endParaRPr>
                    </a:p>
                  </a:txBody>
                  <a:tcPr marL="44450" marR="44450" marT="0" marB="0" anchor="b">
                    <a:lnT w="12700" cap="flat" cmpd="sng" algn="ctr">
                      <a:solidFill>
                        <a:schemeClr val="bg1"/>
                      </a:solidFill>
                      <a:prstDash val="solid"/>
                      <a:round/>
                      <a:headEnd type="none" w="med" len="med"/>
                      <a:tailEnd type="none" w="med" len="med"/>
                    </a:lnT>
                  </a:tcPr>
                </a:tc>
                <a:tc>
                  <a:txBody>
                    <a:bodyPr/>
                    <a:lstStyle/>
                    <a:p>
                      <a:pPr algn="ctr" fontAlgn="auto">
                        <a:lnSpc>
                          <a:spcPct val="107000"/>
                        </a:lnSpc>
                        <a:spcAft>
                          <a:spcPts val="0"/>
                        </a:spcAft>
                      </a:pPr>
                      <a:r>
                        <a:rPr lang="es-DO" sz="1400">
                          <a:effectLst/>
                        </a:rPr>
                        <a:t>32,847</a:t>
                      </a:r>
                      <a:endParaRPr lang="es-DO" sz="1400">
                        <a:effectLst/>
                        <a:latin typeface="+mj-lt"/>
                        <a:ea typeface="Calibri" panose="020F0502020204030204" pitchFamily="34" charset="0"/>
                        <a:cs typeface="Times New Roman" panose="02020603050405020304" pitchFamily="18" charset="0"/>
                      </a:endParaRPr>
                    </a:p>
                  </a:txBody>
                  <a:tcPr marL="44450" marR="44450" marT="0" marB="0" anchor="b">
                    <a:lnT w="12700" cap="flat" cmpd="sng" algn="ctr">
                      <a:solidFill>
                        <a:schemeClr val="bg1"/>
                      </a:solidFill>
                      <a:prstDash val="solid"/>
                      <a:round/>
                      <a:headEnd type="none" w="med" len="med"/>
                      <a:tailEnd type="none" w="med" len="med"/>
                    </a:lnT>
                  </a:tcPr>
                </a:tc>
                <a:tc>
                  <a:txBody>
                    <a:bodyPr/>
                    <a:lstStyle/>
                    <a:p>
                      <a:pPr algn="ctr" fontAlgn="auto">
                        <a:lnSpc>
                          <a:spcPct val="107000"/>
                        </a:lnSpc>
                        <a:spcAft>
                          <a:spcPts val="0"/>
                        </a:spcAft>
                      </a:pPr>
                      <a:r>
                        <a:rPr lang="es-DO" sz="1400">
                          <a:effectLst/>
                        </a:rPr>
                        <a:t>35,633</a:t>
                      </a:r>
                      <a:endParaRPr lang="es-DO" sz="1400">
                        <a:effectLst/>
                        <a:latin typeface="+mj-lt"/>
                        <a:ea typeface="Calibri" panose="020F0502020204030204" pitchFamily="34" charset="0"/>
                        <a:cs typeface="Times New Roman" panose="02020603050405020304" pitchFamily="18" charset="0"/>
                      </a:endParaRPr>
                    </a:p>
                  </a:txBody>
                  <a:tcPr marL="44450" marR="44450" marT="0" marB="0" anchor="b">
                    <a:lnT w="12700" cap="flat" cmpd="sng" algn="ctr">
                      <a:solidFill>
                        <a:schemeClr val="bg1"/>
                      </a:solidFill>
                      <a:prstDash val="solid"/>
                      <a:round/>
                      <a:headEnd type="none" w="med" len="med"/>
                      <a:tailEnd type="none" w="med" len="med"/>
                    </a:lnT>
                  </a:tcPr>
                </a:tc>
                <a:tc>
                  <a:txBody>
                    <a:bodyPr/>
                    <a:lstStyle/>
                    <a:p>
                      <a:pPr algn="ctr" fontAlgn="auto">
                        <a:lnSpc>
                          <a:spcPct val="107000"/>
                        </a:lnSpc>
                        <a:spcAft>
                          <a:spcPts val="0"/>
                        </a:spcAft>
                      </a:pPr>
                      <a:r>
                        <a:rPr lang="es-DO" sz="1400">
                          <a:effectLst/>
                        </a:rPr>
                        <a:t>39,909</a:t>
                      </a:r>
                      <a:endParaRPr lang="es-DO" sz="1400">
                        <a:effectLst/>
                        <a:latin typeface="+mj-lt"/>
                        <a:ea typeface="Calibri" panose="020F0502020204030204" pitchFamily="34" charset="0"/>
                        <a:cs typeface="Times New Roman" panose="02020603050405020304" pitchFamily="18" charset="0"/>
                      </a:endParaRPr>
                    </a:p>
                  </a:txBody>
                  <a:tcPr marL="44450" marR="44450" marT="0" marB="0" anchor="b">
                    <a:lnT w="12700" cap="flat" cmpd="sng" algn="ctr">
                      <a:solidFill>
                        <a:schemeClr val="bg1"/>
                      </a:solidFill>
                      <a:prstDash val="solid"/>
                      <a:round/>
                      <a:headEnd type="none" w="med" len="med"/>
                      <a:tailEnd type="none" w="med" len="med"/>
                    </a:lnT>
                  </a:tcPr>
                </a:tc>
                <a:tc>
                  <a:txBody>
                    <a:bodyPr/>
                    <a:lstStyle/>
                    <a:p>
                      <a:pPr algn="ctr" fontAlgn="auto">
                        <a:lnSpc>
                          <a:spcPct val="107000"/>
                        </a:lnSpc>
                        <a:spcAft>
                          <a:spcPts val="0"/>
                        </a:spcAft>
                      </a:pPr>
                      <a:r>
                        <a:rPr lang="es-DO" sz="1400">
                          <a:effectLst/>
                        </a:rPr>
                        <a:t>44,957</a:t>
                      </a:r>
                      <a:endParaRPr lang="es-DO" sz="1400">
                        <a:effectLst/>
                        <a:latin typeface="+mj-lt"/>
                        <a:ea typeface="Calibri" panose="020F0502020204030204" pitchFamily="34" charset="0"/>
                        <a:cs typeface="Times New Roman" panose="02020603050405020304" pitchFamily="18" charset="0"/>
                      </a:endParaRPr>
                    </a:p>
                  </a:txBody>
                  <a:tcPr marL="44450" marR="44450" marT="0" marB="0" anchor="b">
                    <a:lnT w="12700" cap="flat" cmpd="sng" algn="ctr">
                      <a:solidFill>
                        <a:schemeClr val="bg1"/>
                      </a:solidFill>
                      <a:prstDash val="solid"/>
                      <a:round/>
                      <a:headEnd type="none" w="med" len="med"/>
                      <a:tailEnd type="none" w="med" len="med"/>
                    </a:lnT>
                  </a:tcPr>
                </a:tc>
                <a:tc>
                  <a:txBody>
                    <a:bodyPr/>
                    <a:lstStyle/>
                    <a:p>
                      <a:pPr algn="ctr" fontAlgn="auto">
                        <a:lnSpc>
                          <a:spcPct val="107000"/>
                        </a:lnSpc>
                        <a:spcAft>
                          <a:spcPts val="0"/>
                        </a:spcAft>
                      </a:pPr>
                      <a:r>
                        <a:rPr lang="es-DO" sz="1400">
                          <a:effectLst/>
                        </a:rPr>
                        <a:t>49,453</a:t>
                      </a:r>
                      <a:endParaRPr lang="es-DO" sz="1400">
                        <a:effectLst/>
                        <a:latin typeface="+mj-lt"/>
                        <a:ea typeface="Calibri" panose="020F0502020204030204" pitchFamily="34" charset="0"/>
                        <a:cs typeface="Times New Roman" panose="02020603050405020304" pitchFamily="18" charset="0"/>
                      </a:endParaRPr>
                    </a:p>
                  </a:txBody>
                  <a:tcPr marL="44450" marR="44450" marT="0" marB="0" anchor="b">
                    <a:lnT w="12700" cap="flat" cmpd="sng" algn="ctr">
                      <a:solidFill>
                        <a:schemeClr val="bg1"/>
                      </a:solidFill>
                      <a:prstDash val="solid"/>
                      <a:round/>
                      <a:headEnd type="none" w="med" len="med"/>
                      <a:tailEnd type="none" w="med" len="med"/>
                    </a:lnT>
                  </a:tcPr>
                </a:tc>
                <a:tc>
                  <a:txBody>
                    <a:bodyPr/>
                    <a:lstStyle/>
                    <a:p>
                      <a:pPr algn="ctr" fontAlgn="auto">
                        <a:lnSpc>
                          <a:spcPct val="107000"/>
                        </a:lnSpc>
                        <a:spcAft>
                          <a:spcPts val="0"/>
                        </a:spcAft>
                      </a:pPr>
                      <a:r>
                        <a:rPr lang="es-DO" sz="1400" dirty="0">
                          <a:effectLst/>
                        </a:rPr>
                        <a:t>51,713</a:t>
                      </a:r>
                      <a:endParaRPr lang="es-DO" sz="1400" dirty="0">
                        <a:effectLst/>
                        <a:latin typeface="+mj-lt"/>
                        <a:ea typeface="Calibri" panose="020F0502020204030204" pitchFamily="34" charset="0"/>
                        <a:cs typeface="Times New Roman" panose="02020603050405020304" pitchFamily="18" charset="0"/>
                      </a:endParaRPr>
                    </a:p>
                  </a:txBody>
                  <a:tcPr marL="44450" marR="44450" marT="0" marB="0" anchor="b">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791213486"/>
                  </a:ext>
                </a:extLst>
              </a:tr>
              <a:tr h="190500">
                <a:tc>
                  <a:txBody>
                    <a:bodyPr/>
                    <a:lstStyle/>
                    <a:p>
                      <a:pPr fontAlgn="auto">
                        <a:lnSpc>
                          <a:spcPct val="107000"/>
                        </a:lnSpc>
                        <a:spcAft>
                          <a:spcPts val="0"/>
                        </a:spcAft>
                      </a:pPr>
                      <a:r>
                        <a:rPr lang="es-DO" sz="1400">
                          <a:effectLst/>
                        </a:rPr>
                        <a:t>Educación media</a:t>
                      </a:r>
                      <a:endParaRPr lang="es-D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a:effectLst/>
                        </a:rPr>
                        <a:t>29,390</a:t>
                      </a:r>
                      <a:endParaRPr lang="es-D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a:effectLst/>
                        </a:rPr>
                        <a:t>37,668</a:t>
                      </a:r>
                      <a:endParaRPr lang="es-D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a:effectLst/>
                        </a:rPr>
                        <a:t>41,096</a:t>
                      </a:r>
                      <a:endParaRPr lang="es-D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a:effectLst/>
                        </a:rPr>
                        <a:t>46,028</a:t>
                      </a:r>
                      <a:endParaRPr lang="es-D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a:effectLst/>
                        </a:rPr>
                        <a:t>52,720</a:t>
                      </a:r>
                      <a:endParaRPr lang="es-D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a:effectLst/>
                        </a:rPr>
                        <a:t>57,992</a:t>
                      </a:r>
                      <a:endParaRPr lang="es-D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dirty="0">
                          <a:effectLst/>
                        </a:rPr>
                        <a:t>59,541</a:t>
                      </a:r>
                      <a:endParaRPr lang="es-DO" sz="1400" dirty="0">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10343890"/>
                  </a:ext>
                </a:extLst>
              </a:tr>
              <a:tr h="190500">
                <a:tc>
                  <a:txBody>
                    <a:bodyPr/>
                    <a:lstStyle/>
                    <a:p>
                      <a:pPr fontAlgn="auto">
                        <a:lnSpc>
                          <a:spcPct val="107000"/>
                        </a:lnSpc>
                        <a:spcAft>
                          <a:spcPts val="0"/>
                        </a:spcAft>
                      </a:pPr>
                      <a:r>
                        <a:rPr lang="es-DO" sz="1400">
                          <a:effectLst/>
                        </a:rPr>
                        <a:t>Educación de adultos</a:t>
                      </a:r>
                      <a:endParaRPr lang="es-D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a:effectLst/>
                        </a:rPr>
                        <a:t>27,512</a:t>
                      </a:r>
                      <a:endParaRPr lang="es-D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a:effectLst/>
                        </a:rPr>
                        <a:t>32,847</a:t>
                      </a:r>
                      <a:endParaRPr lang="es-D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a:effectLst/>
                        </a:rPr>
                        <a:t>36,584</a:t>
                      </a:r>
                      <a:endParaRPr lang="es-D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a:effectLst/>
                        </a:rPr>
                        <a:t>40,974</a:t>
                      </a:r>
                      <a:endParaRPr lang="es-D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a:effectLst/>
                        </a:rPr>
                        <a:t>45,800</a:t>
                      </a:r>
                      <a:endParaRPr lang="es-D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a:effectLst/>
                        </a:rPr>
                        <a:t>50,380</a:t>
                      </a:r>
                      <a:endParaRPr lang="es-D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DO" sz="1400" dirty="0">
                        <a:effectLst/>
                        <a:latin typeface="+mj-lt"/>
                        <a:cs typeface="Arial" panose="020B0604020202020204" pitchFamily="34" charset="0"/>
                      </a:endParaRPr>
                    </a:p>
                  </a:txBody>
                  <a:tcPr marL="44450" marR="44450" marT="0" marB="0" anchor="b"/>
                </a:tc>
                <a:extLst>
                  <a:ext uri="{0D108BD9-81ED-4DB2-BD59-A6C34878D82A}">
                    <a16:rowId xmlns:a16="http://schemas.microsoft.com/office/drawing/2014/main" val="2029914273"/>
                  </a:ext>
                </a:extLst>
              </a:tr>
              <a:tr h="190500">
                <a:tc>
                  <a:txBody>
                    <a:bodyPr/>
                    <a:lstStyle/>
                    <a:p>
                      <a:pPr fontAlgn="auto">
                        <a:lnSpc>
                          <a:spcPct val="107000"/>
                        </a:lnSpc>
                        <a:spcAft>
                          <a:spcPts val="0"/>
                        </a:spcAft>
                      </a:pPr>
                      <a:r>
                        <a:rPr lang="es-DO" sz="1400">
                          <a:effectLst/>
                        </a:rPr>
                        <a:t>Promedio</a:t>
                      </a:r>
                      <a:endParaRPr lang="es-D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a:effectLst/>
                        </a:rPr>
                        <a:t>27,720</a:t>
                      </a:r>
                      <a:endParaRPr lang="es-D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a:effectLst/>
                        </a:rPr>
                        <a:t>34,454</a:t>
                      </a:r>
                      <a:endParaRPr lang="es-D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a:effectLst/>
                        </a:rPr>
                        <a:t>37,771</a:t>
                      </a:r>
                      <a:endParaRPr lang="es-D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a:effectLst/>
                        </a:rPr>
                        <a:t>42,304</a:t>
                      </a:r>
                      <a:endParaRPr lang="es-D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a:effectLst/>
                        </a:rPr>
                        <a:t>47,826</a:t>
                      </a:r>
                      <a:endParaRPr lang="es-D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a:effectLst/>
                        </a:rPr>
                        <a:t>52,608</a:t>
                      </a:r>
                      <a:endParaRPr lang="es-D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dirty="0">
                          <a:effectLst/>
                        </a:rPr>
                        <a:t>55,627</a:t>
                      </a:r>
                      <a:endParaRPr lang="es-DO" sz="1400" dirty="0">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282469247"/>
                  </a:ext>
                </a:extLst>
              </a:tr>
              <a:tr h="190500">
                <a:tc>
                  <a:txBody>
                    <a:bodyPr/>
                    <a:lstStyle/>
                    <a:p>
                      <a:pPr fontAlgn="auto">
                        <a:lnSpc>
                          <a:spcPct val="107000"/>
                        </a:lnSpc>
                        <a:spcAft>
                          <a:spcPts val="0"/>
                        </a:spcAft>
                      </a:pPr>
                      <a:r>
                        <a:rPr lang="es-DO" sz="1400">
                          <a:effectLst/>
                        </a:rPr>
                        <a:t>Aumento</a:t>
                      </a:r>
                      <a:endParaRPr lang="es-DO" sz="140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b="1" dirty="0">
                          <a:effectLst/>
                        </a:rPr>
                        <a:t>100</a:t>
                      </a:r>
                      <a:endParaRPr lang="es-DO" sz="1400" b="1"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b="1" dirty="0">
                          <a:effectLst/>
                        </a:rPr>
                        <a:t>124%</a:t>
                      </a:r>
                      <a:endParaRPr lang="es-DO" sz="1400" b="1"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b="1" dirty="0">
                          <a:effectLst/>
                        </a:rPr>
                        <a:t>136%</a:t>
                      </a:r>
                      <a:endParaRPr lang="es-DO" sz="1400" b="1"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b="1" dirty="0">
                          <a:effectLst/>
                        </a:rPr>
                        <a:t>153%</a:t>
                      </a:r>
                      <a:endParaRPr lang="es-DO" sz="1400" b="1"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b="1" dirty="0">
                          <a:effectLst/>
                        </a:rPr>
                        <a:t>173%</a:t>
                      </a:r>
                      <a:endParaRPr lang="es-DO" sz="1400" b="1"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b="1" dirty="0">
                          <a:effectLst/>
                        </a:rPr>
                        <a:t>190%</a:t>
                      </a:r>
                      <a:endParaRPr lang="es-DO" sz="1400" b="1" dirty="0">
                        <a:effectLst/>
                        <a:latin typeface="+mj-lt"/>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7000"/>
                        </a:lnSpc>
                        <a:spcAft>
                          <a:spcPts val="0"/>
                        </a:spcAft>
                      </a:pPr>
                      <a:r>
                        <a:rPr lang="es-DO" sz="1400" b="1" dirty="0">
                          <a:effectLst/>
                        </a:rPr>
                        <a:t>201%</a:t>
                      </a:r>
                      <a:endParaRPr lang="es-DO" sz="1400" b="1" dirty="0">
                        <a:effectLst/>
                        <a:latin typeface="+mj-lt"/>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523467049"/>
                  </a:ext>
                </a:extLst>
              </a:tr>
            </a:tbl>
          </a:graphicData>
        </a:graphic>
      </p:graphicFrame>
      <p:sp>
        <p:nvSpPr>
          <p:cNvPr id="10" name="Rectángulo 9">
            <a:extLst>
              <a:ext uri="{FF2B5EF4-FFF2-40B4-BE49-F238E27FC236}">
                <a16:creationId xmlns:a16="http://schemas.microsoft.com/office/drawing/2014/main" id="{7917CD79-EC94-432B-9D62-EA9EE8CE3F9E}"/>
              </a:ext>
            </a:extLst>
          </p:cNvPr>
          <p:cNvSpPr/>
          <p:nvPr/>
        </p:nvSpPr>
        <p:spPr>
          <a:xfrm>
            <a:off x="750294" y="755939"/>
            <a:ext cx="7936507" cy="338554"/>
          </a:xfrm>
          <a:prstGeom prst="rect">
            <a:avLst/>
          </a:prstGeom>
        </p:spPr>
        <p:txBody>
          <a:bodyPr wrap="square">
            <a:spAutoFit/>
          </a:bodyPr>
          <a:lstStyle/>
          <a:p>
            <a:r>
              <a:rPr lang="es-ES" sz="1600" b="1" dirty="0">
                <a:latin typeface="Calibri" panose="020F0502020204030204" pitchFamily="34" charset="0"/>
                <a:ea typeface="Calibri" panose="020F0502020204030204" pitchFamily="34" charset="0"/>
                <a:cs typeface="Times New Roman" panose="02020603050405020304" pitchFamily="18" charset="0"/>
              </a:rPr>
              <a:t>Mejoras salariales</a:t>
            </a:r>
            <a:endParaRPr lang="es-DO" sz="1600" b="1" dirty="0"/>
          </a:p>
        </p:txBody>
      </p:sp>
    </p:spTree>
    <p:extLst>
      <p:ext uri="{BB962C8B-B14F-4D97-AF65-F5344CB8AC3E}">
        <p14:creationId xmlns:p14="http://schemas.microsoft.com/office/powerpoint/2010/main" val="9504385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TOP-07.jpg">
            <a:extLst>
              <a:ext uri="{FF2B5EF4-FFF2-40B4-BE49-F238E27FC236}">
                <a16:creationId xmlns:a16="http://schemas.microsoft.com/office/drawing/2014/main" id="{27ACEB11-C125-4D9D-BF3E-AB663F7BF205}"/>
              </a:ext>
            </a:extLst>
          </p:cNvPr>
          <p:cNvPicPr>
            <a:picLocks noChangeAspect="1"/>
          </p:cNvPicPr>
          <p:nvPr/>
        </p:nvPicPr>
        <p:blipFill rotWithShape="1">
          <a:blip r:embed="rId2">
            <a:extLst>
              <a:ext uri="{28A0092B-C50C-407E-A947-70E740481C1C}">
                <a14:useLocalDpi xmlns:a14="http://schemas.microsoft.com/office/drawing/2010/main" val="0"/>
              </a:ext>
            </a:extLst>
          </a:blip>
          <a:srcRect b="79739"/>
          <a:stretch/>
        </p:blipFill>
        <p:spPr>
          <a:xfrm>
            <a:off x="0" y="1"/>
            <a:ext cx="9127296" cy="656446"/>
          </a:xfrm>
          <a:prstGeom prst="rect">
            <a:avLst/>
          </a:prstGeom>
        </p:spPr>
      </p:pic>
      <p:sp>
        <p:nvSpPr>
          <p:cNvPr id="14" name="TextBox 5">
            <a:extLst>
              <a:ext uri="{FF2B5EF4-FFF2-40B4-BE49-F238E27FC236}">
                <a16:creationId xmlns:a16="http://schemas.microsoft.com/office/drawing/2014/main" id="{9A33E1F0-9FDB-4FA6-8720-F2663644329B}"/>
              </a:ext>
            </a:extLst>
          </p:cNvPr>
          <p:cNvSpPr txBox="1"/>
          <p:nvPr/>
        </p:nvSpPr>
        <p:spPr>
          <a:xfrm>
            <a:off x="604303" y="80436"/>
            <a:ext cx="398041" cy="523220"/>
          </a:xfrm>
          <a:prstGeom prst="rect">
            <a:avLst/>
          </a:prstGeom>
          <a:noFill/>
        </p:spPr>
        <p:txBody>
          <a:bodyPr wrap="none" rtlCol="0">
            <a:spAutoFit/>
          </a:bodyPr>
          <a:lstStyle/>
          <a:p>
            <a:r>
              <a:rPr lang="en-US" sz="2800" b="1" dirty="0">
                <a:solidFill>
                  <a:schemeClr val="bg1"/>
                </a:solidFill>
                <a:latin typeface="Gill Sans"/>
                <a:cs typeface="Gill Sans"/>
              </a:rPr>
              <a:t>8</a:t>
            </a:r>
          </a:p>
        </p:txBody>
      </p:sp>
      <p:sp>
        <p:nvSpPr>
          <p:cNvPr id="8" name="Rectángulo 6">
            <a:extLst>
              <a:ext uri="{FF2B5EF4-FFF2-40B4-BE49-F238E27FC236}">
                <a16:creationId xmlns:a16="http://schemas.microsoft.com/office/drawing/2014/main" id="{898A1D25-BF65-4344-8848-7E2D4A994634}"/>
              </a:ext>
            </a:extLst>
          </p:cNvPr>
          <p:cNvSpPr/>
          <p:nvPr/>
        </p:nvSpPr>
        <p:spPr>
          <a:xfrm rot="5400000">
            <a:off x="4096733" y="-2407829"/>
            <a:ext cx="299180" cy="5865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DO" sz="1400" b="1" dirty="0">
                <a:solidFill>
                  <a:schemeClr val="tx1">
                    <a:lumMod val="50000"/>
                    <a:lumOff val="50000"/>
                  </a:schemeClr>
                </a:solidFill>
                <a:latin typeface="Arial" panose="020B0604020202020204" pitchFamily="34" charset="0"/>
                <a:cs typeface="Arial" panose="020B0604020202020204" pitchFamily="34" charset="0"/>
              </a:rPr>
              <a:t>MEJORA DE LAS CONDICIONES LABORALES</a:t>
            </a:r>
          </a:p>
        </p:txBody>
      </p:sp>
      <p:pic>
        <p:nvPicPr>
          <p:cNvPr id="11"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2" name="Marcador de número de diapositiva 1"/>
          <p:cNvSpPr>
            <a:spLocks noGrp="1"/>
          </p:cNvSpPr>
          <p:nvPr>
            <p:ph type="sldNum" sz="quarter" idx="12"/>
          </p:nvPr>
        </p:nvSpPr>
        <p:spPr/>
        <p:txBody>
          <a:bodyPr/>
          <a:lstStyle/>
          <a:p>
            <a:fld id="{A4124D19-2283-FC49-A358-736FA83B63DF}" type="slidenum">
              <a:rPr lang="en-US" smtClean="0"/>
              <a:t>61</a:t>
            </a:fld>
            <a:endParaRPr lang="en-US"/>
          </a:p>
        </p:txBody>
      </p:sp>
      <p:sp>
        <p:nvSpPr>
          <p:cNvPr id="4" name="Rectángulo 3">
            <a:extLst>
              <a:ext uri="{FF2B5EF4-FFF2-40B4-BE49-F238E27FC236}">
                <a16:creationId xmlns:a16="http://schemas.microsoft.com/office/drawing/2014/main" id="{42BAB353-FDB1-45C7-8FDF-E588C0A2FA5E}"/>
              </a:ext>
            </a:extLst>
          </p:cNvPr>
          <p:cNvSpPr/>
          <p:nvPr/>
        </p:nvSpPr>
        <p:spPr>
          <a:xfrm>
            <a:off x="750294" y="1182104"/>
            <a:ext cx="7988985" cy="3539430"/>
          </a:xfrm>
          <a:prstGeom prst="rect">
            <a:avLst/>
          </a:prstGeom>
        </p:spPr>
        <p:txBody>
          <a:bodyPr wrap="square">
            <a:spAutoFit/>
          </a:bodyPr>
          <a:lstStyle/>
          <a:p>
            <a:pPr marL="285750" indent="-285750">
              <a:buFont typeface="Arial" panose="020B0604020202020204" pitchFamily="34" charset="0"/>
              <a:buChar char="•"/>
            </a:pPr>
            <a:r>
              <a:rPr lang="es-ES" sz="1400" dirty="0">
                <a:ea typeface="Calibri" panose="020F0502020204030204" pitchFamily="34" charset="0"/>
                <a:cs typeface="Times New Roman" panose="02020603050405020304" pitchFamily="18" charset="0"/>
              </a:rPr>
              <a:t>En enero de 2019, la recientemente electa </a:t>
            </a:r>
            <a:r>
              <a:rPr lang="es-ES" sz="1400" b="1" dirty="0">
                <a:ea typeface="Calibri" panose="020F0502020204030204" pitchFamily="34" charset="0"/>
                <a:cs typeface="Times New Roman" panose="02020603050405020304" pitchFamily="18" charset="0"/>
              </a:rPr>
              <a:t>presidenta de la ADP </a:t>
            </a:r>
            <a:r>
              <a:rPr lang="es-ES" sz="1400" dirty="0">
                <a:ea typeface="Calibri" panose="020F0502020204030204" pitchFamily="34" charset="0"/>
                <a:cs typeface="Times New Roman" panose="02020603050405020304" pitchFamily="18" charset="0"/>
              </a:rPr>
              <a:t>manifestaba: “</a:t>
            </a:r>
            <a:r>
              <a:rPr lang="es-ES" sz="1400" dirty="0"/>
              <a:t>Es hora de que las autoridades educativas contraten a los talleristas para la enseñanza de artes y otras disciplinas que contribuyan a la formación integral de los estudiantes y que posibilite que en </a:t>
            </a:r>
            <a:r>
              <a:rPr lang="es-ES" sz="1400" b="1" dirty="0"/>
              <a:t>horas de la tarde los profesores puedan repensar su práctica docente, planificar sus clases</a:t>
            </a:r>
            <a:r>
              <a:rPr lang="es-ES" sz="1400" dirty="0"/>
              <a:t>, e incluso, tener un espacio para almorzar con tranquilidad”.</a:t>
            </a:r>
          </a:p>
          <a:p>
            <a:pPr marL="285750" indent="-285750">
              <a:buFont typeface="Arial" panose="020B0604020202020204" pitchFamily="34" charset="0"/>
              <a:buChar char="•"/>
            </a:pPr>
            <a:r>
              <a:rPr lang="es-ES" sz="1400" dirty="0"/>
              <a:t>En mayo de 2019 el director de Currículo en Nota de Prensa del MINERD afirmaba:</a:t>
            </a:r>
            <a:endParaRPr lang="es-DO" sz="1400" dirty="0"/>
          </a:p>
          <a:p>
            <a:pPr marL="742950" lvl="1" indent="-285750">
              <a:buFont typeface="Arial" panose="020B0604020202020204" pitchFamily="34" charset="0"/>
              <a:buChar char="•"/>
            </a:pPr>
            <a:r>
              <a:rPr lang="es-ES" sz="1400" dirty="0">
                <a:ea typeface="Calibri" panose="020F0502020204030204" pitchFamily="34" charset="0"/>
                <a:cs typeface="Times New Roman" panose="02020603050405020304" pitchFamily="18" charset="0"/>
              </a:rPr>
              <a:t>Con la ampliación del horario escolar a 8 horas diarias, se garantizan 6 horas de docencia y dos horas dedicadas al servicio de los alimentos, recreos y acto de la bandera</a:t>
            </a:r>
            <a:r>
              <a:rPr lang="es-ES" sz="1400" b="1" dirty="0">
                <a:ea typeface="Calibri" panose="020F0502020204030204" pitchFamily="34" charset="0"/>
                <a:cs typeface="Times New Roman" panose="02020603050405020304" pitchFamily="18" charset="0"/>
              </a:rPr>
              <a:t>, “razón por la cual no hay tiempo vacío en la escuela de jornada extendida”.</a:t>
            </a:r>
          </a:p>
          <a:p>
            <a:pPr marL="742950" lvl="1" indent="-285750">
              <a:buFont typeface="Arial" panose="020B0604020202020204" pitchFamily="34" charset="0"/>
              <a:buChar char="•"/>
            </a:pPr>
            <a:r>
              <a:rPr lang="es-ES" sz="1400" b="1" dirty="0"/>
              <a:t>No todas las áreas cuentan con profesores en las aulas, como son los casos de lenguas extranjeras, educación artística y educación física escolar, </a:t>
            </a:r>
            <a:r>
              <a:rPr lang="es-ES" sz="1400" dirty="0"/>
              <a:t>lo que atribuyó la imposibilidad de las universidades en suplir esos profesionales al sistema educativo.</a:t>
            </a:r>
          </a:p>
          <a:p>
            <a:pPr marL="742950" lvl="1" indent="-285750">
              <a:buFont typeface="Arial" panose="020B0604020202020204" pitchFamily="34" charset="0"/>
              <a:buChar char="•"/>
            </a:pPr>
            <a:r>
              <a:rPr lang="es-ES" sz="1400" b="1" dirty="0"/>
              <a:t>En la medida en que el Minerd pueda contar con los docentes </a:t>
            </a:r>
            <a:r>
              <a:rPr lang="es-ES" sz="1400" dirty="0"/>
              <a:t>que necesita la escuela en distintas áreas de los aprendizajes, “</a:t>
            </a:r>
            <a:r>
              <a:rPr lang="es-ES" sz="1400" b="1" dirty="0"/>
              <a:t>iremos garantizando el tiempo que necesita cada uno de los docentes para hacer su planificación, trabajar el registro y, sobre todo, autoevaluarse en el proceso pedagógico</a:t>
            </a:r>
            <a:r>
              <a:rPr lang="es-ES" sz="1400" dirty="0"/>
              <a:t>”.</a:t>
            </a:r>
            <a:endParaRPr lang="es-DO" sz="1400" dirty="0"/>
          </a:p>
        </p:txBody>
      </p:sp>
      <p:sp>
        <p:nvSpPr>
          <p:cNvPr id="12" name="Rectángulo 11">
            <a:extLst>
              <a:ext uri="{FF2B5EF4-FFF2-40B4-BE49-F238E27FC236}">
                <a16:creationId xmlns:a16="http://schemas.microsoft.com/office/drawing/2014/main" id="{86A6B1FB-855D-4E65-BA4B-FB9791A6DC48}"/>
              </a:ext>
            </a:extLst>
          </p:cNvPr>
          <p:cNvSpPr/>
          <p:nvPr/>
        </p:nvSpPr>
        <p:spPr>
          <a:xfrm>
            <a:off x="749745" y="761930"/>
            <a:ext cx="7936507" cy="338554"/>
          </a:xfrm>
          <a:prstGeom prst="rect">
            <a:avLst/>
          </a:prstGeom>
        </p:spPr>
        <p:txBody>
          <a:bodyPr wrap="square">
            <a:spAutoFit/>
          </a:bodyPr>
          <a:lstStyle/>
          <a:p>
            <a:r>
              <a:rPr lang="es-ES" sz="1600" b="1" dirty="0">
                <a:latin typeface="Calibri" panose="020F0502020204030204" pitchFamily="34" charset="0"/>
                <a:ea typeface="Calibri" panose="020F0502020204030204" pitchFamily="34" charset="0"/>
                <a:cs typeface="Times New Roman" panose="02020603050405020304" pitchFamily="18" charset="0"/>
              </a:rPr>
              <a:t>Mejoras en condiciones laborales</a:t>
            </a:r>
            <a:endParaRPr lang="es-DO" sz="1600" b="1" dirty="0"/>
          </a:p>
        </p:txBody>
      </p:sp>
    </p:spTree>
    <p:extLst>
      <p:ext uri="{BB962C8B-B14F-4D97-AF65-F5344CB8AC3E}">
        <p14:creationId xmlns:p14="http://schemas.microsoft.com/office/powerpoint/2010/main" val="42087017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TOP-07.jpg">
            <a:extLst>
              <a:ext uri="{FF2B5EF4-FFF2-40B4-BE49-F238E27FC236}">
                <a16:creationId xmlns:a16="http://schemas.microsoft.com/office/drawing/2014/main" id="{27ACEB11-C125-4D9D-BF3E-AB663F7BF205}"/>
              </a:ext>
            </a:extLst>
          </p:cNvPr>
          <p:cNvPicPr>
            <a:picLocks noChangeAspect="1"/>
          </p:cNvPicPr>
          <p:nvPr/>
        </p:nvPicPr>
        <p:blipFill rotWithShape="1">
          <a:blip r:embed="rId2">
            <a:extLst>
              <a:ext uri="{28A0092B-C50C-407E-A947-70E740481C1C}">
                <a14:useLocalDpi xmlns:a14="http://schemas.microsoft.com/office/drawing/2010/main" val="0"/>
              </a:ext>
            </a:extLst>
          </a:blip>
          <a:srcRect b="79739"/>
          <a:stretch/>
        </p:blipFill>
        <p:spPr>
          <a:xfrm>
            <a:off x="0" y="1"/>
            <a:ext cx="9127296" cy="656446"/>
          </a:xfrm>
          <a:prstGeom prst="rect">
            <a:avLst/>
          </a:prstGeom>
        </p:spPr>
      </p:pic>
      <p:sp>
        <p:nvSpPr>
          <p:cNvPr id="14" name="TextBox 5">
            <a:extLst>
              <a:ext uri="{FF2B5EF4-FFF2-40B4-BE49-F238E27FC236}">
                <a16:creationId xmlns:a16="http://schemas.microsoft.com/office/drawing/2014/main" id="{9A33E1F0-9FDB-4FA6-8720-F2663644329B}"/>
              </a:ext>
            </a:extLst>
          </p:cNvPr>
          <p:cNvSpPr txBox="1"/>
          <p:nvPr/>
        </p:nvSpPr>
        <p:spPr>
          <a:xfrm>
            <a:off x="604303" y="80436"/>
            <a:ext cx="398041" cy="523220"/>
          </a:xfrm>
          <a:prstGeom prst="rect">
            <a:avLst/>
          </a:prstGeom>
          <a:noFill/>
        </p:spPr>
        <p:txBody>
          <a:bodyPr wrap="none" rtlCol="0">
            <a:spAutoFit/>
          </a:bodyPr>
          <a:lstStyle/>
          <a:p>
            <a:r>
              <a:rPr lang="en-US" sz="2800" b="1" dirty="0">
                <a:solidFill>
                  <a:schemeClr val="bg1"/>
                </a:solidFill>
                <a:latin typeface="Gill Sans"/>
                <a:cs typeface="Gill Sans"/>
              </a:rPr>
              <a:t>8</a:t>
            </a:r>
          </a:p>
        </p:txBody>
      </p:sp>
      <p:sp>
        <p:nvSpPr>
          <p:cNvPr id="8" name="Rectángulo 6">
            <a:extLst>
              <a:ext uri="{FF2B5EF4-FFF2-40B4-BE49-F238E27FC236}">
                <a16:creationId xmlns:a16="http://schemas.microsoft.com/office/drawing/2014/main" id="{898A1D25-BF65-4344-8848-7E2D4A994634}"/>
              </a:ext>
            </a:extLst>
          </p:cNvPr>
          <p:cNvSpPr/>
          <p:nvPr/>
        </p:nvSpPr>
        <p:spPr>
          <a:xfrm rot="5400000">
            <a:off x="4096733" y="-2407829"/>
            <a:ext cx="299180" cy="5865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DO" sz="1400" b="1" dirty="0">
                <a:solidFill>
                  <a:schemeClr val="tx1">
                    <a:lumMod val="50000"/>
                    <a:lumOff val="50000"/>
                  </a:schemeClr>
                </a:solidFill>
                <a:latin typeface="Arial" panose="020B0604020202020204" pitchFamily="34" charset="0"/>
                <a:cs typeface="Arial" panose="020B0604020202020204" pitchFamily="34" charset="0"/>
              </a:rPr>
              <a:t>MEJORA DE LAS CONDICIONES LABORALES</a:t>
            </a:r>
          </a:p>
        </p:txBody>
      </p:sp>
      <p:pic>
        <p:nvPicPr>
          <p:cNvPr id="11"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2" name="Marcador de número de diapositiva 1"/>
          <p:cNvSpPr>
            <a:spLocks noGrp="1"/>
          </p:cNvSpPr>
          <p:nvPr>
            <p:ph type="sldNum" sz="quarter" idx="12"/>
          </p:nvPr>
        </p:nvSpPr>
        <p:spPr>
          <a:xfrm>
            <a:off x="6553200" y="4485920"/>
            <a:ext cx="2133600" cy="273844"/>
          </a:xfrm>
        </p:spPr>
        <p:txBody>
          <a:bodyPr/>
          <a:lstStyle/>
          <a:p>
            <a:fld id="{A4124D19-2283-FC49-A358-736FA83B63DF}" type="slidenum">
              <a:rPr lang="en-US" smtClean="0"/>
              <a:t>62</a:t>
            </a:fld>
            <a:endParaRPr lang="en-US"/>
          </a:p>
        </p:txBody>
      </p:sp>
      <p:sp>
        <p:nvSpPr>
          <p:cNvPr id="16" name="Rectángulo 15">
            <a:extLst>
              <a:ext uri="{FF2B5EF4-FFF2-40B4-BE49-F238E27FC236}">
                <a16:creationId xmlns:a16="http://schemas.microsoft.com/office/drawing/2014/main" id="{30C69323-7275-41EC-A64C-9FEE9CBF0D3D}"/>
              </a:ext>
            </a:extLst>
          </p:cNvPr>
          <p:cNvSpPr/>
          <p:nvPr/>
        </p:nvSpPr>
        <p:spPr>
          <a:xfrm>
            <a:off x="803321" y="914471"/>
            <a:ext cx="8020123" cy="646331"/>
          </a:xfrm>
          <a:prstGeom prst="rect">
            <a:avLst/>
          </a:prstGeom>
          <a:solidFill>
            <a:srgbClr val="7798DF"/>
          </a:solidFill>
        </p:spPr>
        <p:txBody>
          <a:bodyPr wrap="square">
            <a:spAutoFit/>
          </a:bodyPr>
          <a:lstStyle/>
          <a:p>
            <a:r>
              <a:rPr lang="es-ES" b="1" i="1" dirty="0">
                <a:solidFill>
                  <a:schemeClr val="bg1"/>
                </a:solidFill>
                <a:latin typeface="Calibri" panose="020F0502020204030204" pitchFamily="34" charset="0"/>
                <a:ea typeface="Calibri" panose="020F0502020204030204" pitchFamily="34" charset="0"/>
              </a:rPr>
              <a:t>Evaluación del programa especial de pensiones y jubilaciones del magisterio: recomendaciones de política</a:t>
            </a:r>
            <a:r>
              <a:rPr lang="es-ES" b="1" dirty="0">
                <a:solidFill>
                  <a:schemeClr val="bg1"/>
                </a:solidFill>
                <a:latin typeface="Calibri" panose="020F0502020204030204" pitchFamily="34" charset="0"/>
                <a:ea typeface="Calibri" panose="020F0502020204030204" pitchFamily="34" charset="0"/>
              </a:rPr>
              <a:t>. EDUCA.</a:t>
            </a:r>
            <a:endParaRPr lang="es-DO" b="1" dirty="0">
              <a:solidFill>
                <a:schemeClr val="bg1"/>
              </a:solidFill>
            </a:endParaRPr>
          </a:p>
        </p:txBody>
      </p:sp>
      <p:pic>
        <p:nvPicPr>
          <p:cNvPr id="17" name="Gráfico 16" descr="Aula">
            <a:extLst>
              <a:ext uri="{FF2B5EF4-FFF2-40B4-BE49-F238E27FC236}">
                <a16:creationId xmlns:a16="http://schemas.microsoft.com/office/drawing/2014/main" id="{5CA9E0FD-0AD1-482C-95BA-A42382AC62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748" y="912074"/>
            <a:ext cx="700480" cy="700480"/>
          </a:xfrm>
          <a:prstGeom prst="rect">
            <a:avLst/>
          </a:prstGeom>
        </p:spPr>
      </p:pic>
      <p:sp>
        <p:nvSpPr>
          <p:cNvPr id="4" name="Rectángulo 3">
            <a:extLst>
              <a:ext uri="{FF2B5EF4-FFF2-40B4-BE49-F238E27FC236}">
                <a16:creationId xmlns:a16="http://schemas.microsoft.com/office/drawing/2014/main" id="{6D0D963D-F7C3-4EA4-9524-4934F3F19F55}"/>
              </a:ext>
            </a:extLst>
          </p:cNvPr>
          <p:cNvSpPr/>
          <p:nvPr/>
        </p:nvSpPr>
        <p:spPr>
          <a:xfrm>
            <a:off x="803321" y="1612628"/>
            <a:ext cx="8020122" cy="3323987"/>
          </a:xfrm>
          <a:prstGeom prst="rect">
            <a:avLst/>
          </a:prstGeom>
        </p:spPr>
        <p:txBody>
          <a:bodyPr wrap="square">
            <a:spAutoFit/>
          </a:bodyPr>
          <a:lstStyle/>
          <a:p>
            <a:pPr algn="just"/>
            <a:r>
              <a:rPr lang="es-DO" sz="1400" b="1" dirty="0"/>
              <a:t>Posible situación de insostenibilidad financiera</a:t>
            </a:r>
          </a:p>
          <a:p>
            <a:pPr marL="285750" indent="-285750" algn="just">
              <a:buFont typeface="Arial" panose="020B0604020202020204" pitchFamily="34" charset="0"/>
              <a:buChar char="•"/>
            </a:pPr>
            <a:r>
              <a:rPr lang="es-DO" sz="1400" dirty="0"/>
              <a:t>En el año 2018, el gasto en prestaciones y aportes a la seguridad social representó 10% del presupuesto total del MINERD. El gasto podría representar un 12% del presupuesto total en el año 2030, y un 17% en el año 2050</a:t>
            </a:r>
            <a:endParaRPr lang="es-DO" sz="1400" dirty="0">
              <a:latin typeface="Calibri" panose="020F0502020204030204" pitchFamily="34" charset="0"/>
              <a:ea typeface="Calibri" panose="020F0502020204030204" pitchFamily="34" charset="0"/>
              <a:cs typeface="Calibri" panose="020F0502020204030204" pitchFamily="34" charset="0"/>
            </a:endParaRPr>
          </a:p>
          <a:p>
            <a:pPr algn="just"/>
            <a:r>
              <a:rPr lang="es-DO" sz="1400" b="1" dirty="0">
                <a:latin typeface="Calibri" panose="020F0502020204030204" pitchFamily="34" charset="0"/>
                <a:ea typeface="Calibri" panose="020F0502020204030204" pitchFamily="34" charset="0"/>
                <a:cs typeface="Calibri" panose="020F0502020204030204" pitchFamily="34" charset="0"/>
              </a:rPr>
              <a:t>Factores que amenazan la sostenibilidad </a:t>
            </a:r>
          </a:p>
          <a:p>
            <a:pPr lvl="1" indent="-285750" algn="just">
              <a:buFont typeface="Arial" panose="020B0604020202020204" pitchFamily="34" charset="0"/>
              <a:buChar char="•"/>
            </a:pPr>
            <a:r>
              <a:rPr lang="es-DO" sz="1400" dirty="0">
                <a:latin typeface="Calibri" panose="020F0502020204030204" pitchFamily="34" charset="0"/>
                <a:ea typeface="Calibri" panose="020F0502020204030204" pitchFamily="34" charset="0"/>
                <a:cs typeface="Calibri" panose="020F0502020204030204" pitchFamily="34" charset="0"/>
              </a:rPr>
              <a:t>Los aumentos salariales constantes desde el año 2013 a personal docente activo. </a:t>
            </a:r>
          </a:p>
          <a:p>
            <a:pPr lvl="1" indent="-285750" algn="just">
              <a:buFont typeface="Arial" panose="020B0604020202020204" pitchFamily="34" charset="0"/>
              <a:buChar char="•"/>
            </a:pPr>
            <a:r>
              <a:rPr lang="es-DO" sz="1400" dirty="0">
                <a:latin typeface="Calibri" panose="020F0502020204030204" pitchFamily="34" charset="0"/>
                <a:ea typeface="Calibri" panose="020F0502020204030204" pitchFamily="34" charset="0"/>
                <a:cs typeface="Calibri" panose="020F0502020204030204" pitchFamily="34" charset="0"/>
              </a:rPr>
              <a:t>Aumentos en el monto de las pensiones de docentes ya retirados de sus funciones. </a:t>
            </a:r>
          </a:p>
          <a:p>
            <a:pPr lvl="1" indent="-285750" algn="just">
              <a:buFont typeface="Arial" panose="020B0604020202020204" pitchFamily="34" charset="0"/>
              <a:buChar char="•"/>
            </a:pPr>
            <a:r>
              <a:rPr lang="es-DO" sz="1400" dirty="0">
                <a:latin typeface="Calibri" panose="020F0502020204030204" pitchFamily="34" charset="0"/>
                <a:ea typeface="Calibri" panose="020F0502020204030204" pitchFamily="34" charset="0"/>
                <a:cs typeface="Calibri" panose="020F0502020204030204" pitchFamily="34" charset="0"/>
              </a:rPr>
              <a:t>El aumento en la esperanza de vida poblacional, </a:t>
            </a:r>
          </a:p>
          <a:p>
            <a:pPr lvl="1" indent="-285750" algn="just">
              <a:buFont typeface="Arial" panose="020B0604020202020204" pitchFamily="34" charset="0"/>
              <a:buChar char="•"/>
            </a:pPr>
            <a:r>
              <a:rPr lang="es-DO" sz="1400" dirty="0">
                <a:latin typeface="Calibri" panose="020F0502020204030204" pitchFamily="34" charset="0"/>
                <a:ea typeface="Calibri" panose="020F0502020204030204" pitchFamily="34" charset="0"/>
                <a:cs typeface="Calibri" panose="020F0502020204030204" pitchFamily="34" charset="0"/>
              </a:rPr>
              <a:t>La disminución de la edad promedio de los nuevos docentes del magisterio, y </a:t>
            </a:r>
          </a:p>
          <a:p>
            <a:pPr lvl="1" indent="-285750" algn="just">
              <a:buFont typeface="Arial" panose="020B0604020202020204" pitchFamily="34" charset="0"/>
              <a:buChar char="•"/>
            </a:pPr>
            <a:r>
              <a:rPr lang="es-DO" sz="1400" dirty="0">
                <a:latin typeface="Calibri" panose="020F0502020204030204" pitchFamily="34" charset="0"/>
                <a:ea typeface="Calibri" panose="020F0502020204030204" pitchFamily="34" charset="0"/>
                <a:cs typeface="Calibri" panose="020F0502020204030204" pitchFamily="34" charset="0"/>
              </a:rPr>
              <a:t>Una normativa de jubilación que prioriza los años de servicio docente sobre la edad del afiliado. </a:t>
            </a:r>
          </a:p>
          <a:p>
            <a:pPr algn="just"/>
            <a:r>
              <a:rPr lang="es-DO" sz="1400" b="1" dirty="0"/>
              <a:t>Acciones para lograr la sostenibilidad financiera del Fondo:</a:t>
            </a:r>
          </a:p>
          <a:p>
            <a:pPr lvl="1" indent="-285750" algn="just">
              <a:buFont typeface="Arial" panose="020B0604020202020204" pitchFamily="34" charset="0"/>
              <a:buChar char="•"/>
            </a:pPr>
            <a:r>
              <a:rPr lang="es-DO" sz="1400" dirty="0">
                <a:latin typeface="Calibri" panose="020F0502020204030204" pitchFamily="34" charset="0"/>
                <a:cs typeface="Calibri" panose="020F0502020204030204" pitchFamily="34" charset="0"/>
              </a:rPr>
              <a:t>Incrementar la edad de retiro de los docentes</a:t>
            </a:r>
          </a:p>
          <a:p>
            <a:pPr lvl="1" indent="-285750" algn="just">
              <a:buFont typeface="Arial" panose="020B0604020202020204" pitchFamily="34" charset="0"/>
              <a:buChar char="•"/>
            </a:pPr>
            <a:r>
              <a:rPr lang="es-DO" sz="1400" dirty="0">
                <a:latin typeface="Calibri" panose="020F0502020204030204" pitchFamily="34" charset="0"/>
                <a:cs typeface="Calibri" panose="020F0502020204030204" pitchFamily="34" charset="0"/>
              </a:rPr>
              <a:t>Expandir el período de tiempo sobre el cual se calculan los montos de las pensiones </a:t>
            </a:r>
          </a:p>
          <a:p>
            <a:pPr lvl="1" indent="-285750" algn="just">
              <a:buFont typeface="Arial" panose="020B0604020202020204" pitchFamily="34" charset="0"/>
              <a:buChar char="•"/>
            </a:pPr>
            <a:r>
              <a:rPr lang="es-DO" sz="1400" dirty="0">
                <a:latin typeface="Calibri" panose="020F0502020204030204" pitchFamily="34" charset="0"/>
                <a:cs typeface="Calibri" panose="020F0502020204030204" pitchFamily="34" charset="0"/>
              </a:rPr>
              <a:t>Ajustar el monto de la pensión a recibir a la expectativa de vida del docente al momento de su retiro</a:t>
            </a:r>
          </a:p>
          <a:p>
            <a:pPr lvl="1" indent="-285750" algn="just">
              <a:buFont typeface="Arial" panose="020B0604020202020204" pitchFamily="34" charset="0"/>
              <a:buChar char="•"/>
            </a:pPr>
            <a:r>
              <a:rPr lang="es-DO" sz="1400" dirty="0">
                <a:latin typeface="Calibri" panose="020F0502020204030204" pitchFamily="34" charset="0"/>
                <a:cs typeface="Calibri" panose="020F0502020204030204" pitchFamily="34" charset="0"/>
              </a:rPr>
              <a:t>Diversificar las inversiones realizadas o incrementar los porcentajes de contribuciones al Fondo</a:t>
            </a:r>
          </a:p>
        </p:txBody>
      </p:sp>
    </p:spTree>
    <p:extLst>
      <p:ext uri="{BB962C8B-B14F-4D97-AF65-F5344CB8AC3E}">
        <p14:creationId xmlns:p14="http://schemas.microsoft.com/office/powerpoint/2010/main" val="2181248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FB9BD7C-45D6-45C1-B8FF-9630DE7099F8}"/>
              </a:ext>
            </a:extLst>
          </p:cNvPr>
          <p:cNvPicPr>
            <a:picLocks noChangeAspect="1"/>
          </p:cNvPicPr>
          <p:nvPr/>
        </p:nvPicPr>
        <p:blipFill>
          <a:blip r:embed="rId2"/>
          <a:stretch>
            <a:fillRect/>
          </a:stretch>
        </p:blipFill>
        <p:spPr>
          <a:xfrm>
            <a:off x="7350172" y="166179"/>
            <a:ext cx="1484180" cy="674327"/>
          </a:xfrm>
          <a:prstGeom prst="rect">
            <a:avLst/>
          </a:prstGeom>
          <a:noFill/>
          <a:ln cap="flat">
            <a:noFill/>
          </a:ln>
        </p:spPr>
      </p:pic>
      <p:sp>
        <p:nvSpPr>
          <p:cNvPr id="3" name="Rectangle 2"/>
          <p:cNvSpPr/>
          <p:nvPr/>
        </p:nvSpPr>
        <p:spPr>
          <a:xfrm>
            <a:off x="1578667" y="2026705"/>
            <a:ext cx="5349445" cy="1938992"/>
          </a:xfrm>
          <a:prstGeom prst="rect">
            <a:avLst/>
          </a:prstGeom>
        </p:spPr>
        <p:txBody>
          <a:bodyPr wrap="square">
            <a:spAutoFit/>
          </a:bodyPr>
          <a:lstStyle/>
          <a:p>
            <a:r>
              <a:rPr lang="en-US" sz="4000" b="1" dirty="0">
                <a:solidFill>
                  <a:schemeClr val="accent1">
                    <a:lumMod val="50000"/>
                  </a:schemeClr>
                </a:solidFill>
                <a:latin typeface="Arial Black"/>
                <a:cs typeface="Arial Black"/>
              </a:rPr>
              <a:t>REFORMA Y MODERNIZACIÓN </a:t>
            </a:r>
          </a:p>
          <a:p>
            <a:r>
              <a:rPr lang="en-US" sz="4000" b="1" dirty="0">
                <a:solidFill>
                  <a:schemeClr val="accent1">
                    <a:lumMod val="50000"/>
                  </a:schemeClr>
                </a:solidFill>
                <a:latin typeface="Arial Black"/>
                <a:cs typeface="Arial Black"/>
              </a:rPr>
              <a:t>INSTITUCIONAL</a:t>
            </a:r>
          </a:p>
        </p:txBody>
      </p:sp>
      <p:pic>
        <p:nvPicPr>
          <p:cNvPr id="4" name="Picture 3" descr="Screen Shot 2019-04-24 at 6.17.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9732"/>
            <a:ext cx="1578667" cy="3029949"/>
          </a:xfrm>
          <a:prstGeom prst="rect">
            <a:avLst/>
          </a:prstGeom>
        </p:spPr>
      </p:pic>
      <p:sp>
        <p:nvSpPr>
          <p:cNvPr id="2" name="Marcador de número de diapositiva 1"/>
          <p:cNvSpPr>
            <a:spLocks noGrp="1"/>
          </p:cNvSpPr>
          <p:nvPr>
            <p:ph type="sldNum" sz="quarter" idx="12"/>
          </p:nvPr>
        </p:nvSpPr>
        <p:spPr/>
        <p:txBody>
          <a:bodyPr/>
          <a:lstStyle/>
          <a:p>
            <a:fld id="{A4124D19-2283-FC49-A358-736FA83B63DF}" type="slidenum">
              <a:rPr lang="en-US" smtClean="0"/>
              <a:t>63</a:t>
            </a:fld>
            <a:endParaRPr lang="en-US"/>
          </a:p>
        </p:txBody>
      </p:sp>
    </p:spTree>
    <p:extLst>
      <p:ext uri="{BB962C8B-B14F-4D97-AF65-F5344CB8AC3E}">
        <p14:creationId xmlns:p14="http://schemas.microsoft.com/office/powerpoint/2010/main" val="25220250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8" descr="Screen Shot 2019-04-24 at 5.53.40 PM.png">
            <a:extLst>
              <a:ext uri="{FF2B5EF4-FFF2-40B4-BE49-F238E27FC236}">
                <a16:creationId xmlns:a16="http://schemas.microsoft.com/office/drawing/2014/main" id="{99E5AA99-229F-4B6D-AFC1-7C286D6C2E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56446"/>
          </a:xfrm>
          <a:prstGeom prst="rect">
            <a:avLst/>
          </a:prstGeom>
        </p:spPr>
      </p:pic>
      <p:sp>
        <p:nvSpPr>
          <p:cNvPr id="6" name="Rectángulo 6">
            <a:extLst>
              <a:ext uri="{FF2B5EF4-FFF2-40B4-BE49-F238E27FC236}">
                <a16:creationId xmlns:a16="http://schemas.microsoft.com/office/drawing/2014/main" id="{898A1D25-BF65-4344-8848-7E2D4A994634}"/>
              </a:ext>
            </a:extLst>
          </p:cNvPr>
          <p:cNvSpPr/>
          <p:nvPr/>
        </p:nvSpPr>
        <p:spPr>
          <a:xfrm rot="5400000">
            <a:off x="4109724" y="-2482728"/>
            <a:ext cx="413168" cy="6014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DESCENTRALIZACIÓN</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9" name="Rectángulo 2">
            <a:extLst>
              <a:ext uri="{FF2B5EF4-FFF2-40B4-BE49-F238E27FC236}">
                <a16:creationId xmlns:a16="http://schemas.microsoft.com/office/drawing/2014/main" id="{901F440E-CE59-4E6E-B90A-8C35E6457119}"/>
              </a:ext>
            </a:extLst>
          </p:cNvPr>
          <p:cNvSpPr/>
          <p:nvPr/>
        </p:nvSpPr>
        <p:spPr>
          <a:xfrm>
            <a:off x="5472892" y="840613"/>
            <a:ext cx="3352173" cy="2800767"/>
          </a:xfrm>
          <a:prstGeom prst="rect">
            <a:avLst/>
          </a:prstGeom>
        </p:spPr>
        <p:txBody>
          <a:bodyPr wrap="square">
            <a:spAutoFit/>
          </a:bodyPr>
          <a:lstStyle/>
          <a:p>
            <a:pPr marL="285750" indent="-285750">
              <a:buFont typeface="Arial" panose="020B0604020202020204" pitchFamily="34" charset="0"/>
              <a:buChar char="•"/>
            </a:pPr>
            <a:r>
              <a:rPr lang="es-ES" sz="1600" dirty="0"/>
              <a:t>Para el año 2019 el presupuesto asciende a 3,839.9 millones de pesos (un 2.25 % del total). </a:t>
            </a:r>
          </a:p>
          <a:p>
            <a:pPr marL="285750" indent="-285750">
              <a:buFont typeface="Arial" panose="020B0604020202020204" pitchFamily="34" charset="0"/>
              <a:buChar char="•"/>
            </a:pPr>
            <a:r>
              <a:rPr lang="es-ES" sz="1600" dirty="0"/>
              <a:t>En junio 2019 ya se habían sido transferido (devengado) 1,416,2 millones.</a:t>
            </a:r>
          </a:p>
          <a:p>
            <a:pPr marL="285750" indent="-285750">
              <a:buFont typeface="Arial" panose="020B0604020202020204" pitchFamily="34" charset="0"/>
              <a:buChar char="•"/>
            </a:pPr>
            <a:r>
              <a:rPr lang="es-ES" sz="1600" dirty="0">
                <a:cs typeface="Arial"/>
              </a:rPr>
              <a:t>De cumplirse las previsiones, en el 2019 podría comenzar a revertirse la tendencia a reducir el monto de las transferencias a las Juntas observada en años anteriores.</a:t>
            </a:r>
            <a:endParaRPr lang="es-DO" sz="1600" dirty="0">
              <a:cs typeface="Arial"/>
            </a:endParaRPr>
          </a:p>
        </p:txBody>
      </p:sp>
      <p:pic>
        <p:nvPicPr>
          <p:cNvPr id="11"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16" name="TextBox 3">
            <a:extLst>
              <a:ext uri="{FF2B5EF4-FFF2-40B4-BE49-F238E27FC236}">
                <a16:creationId xmlns:a16="http://schemas.microsoft.com/office/drawing/2014/main" id="{DDCA8772-F0F6-4F91-AB5E-10959D4A79BE}"/>
              </a:ext>
            </a:extLst>
          </p:cNvPr>
          <p:cNvSpPr txBox="1"/>
          <p:nvPr/>
        </p:nvSpPr>
        <p:spPr>
          <a:xfrm>
            <a:off x="653145" y="96943"/>
            <a:ext cx="398041" cy="523220"/>
          </a:xfrm>
          <a:prstGeom prst="rect">
            <a:avLst/>
          </a:prstGeom>
          <a:noFill/>
        </p:spPr>
        <p:txBody>
          <a:bodyPr wrap="none" rtlCol="0">
            <a:spAutoFit/>
          </a:bodyPr>
          <a:lstStyle/>
          <a:p>
            <a:r>
              <a:rPr lang="en-US" sz="2800" b="1" dirty="0">
                <a:solidFill>
                  <a:schemeClr val="bg1"/>
                </a:solidFill>
                <a:latin typeface="Gill Sans"/>
                <a:cs typeface="Gill Sans"/>
              </a:rPr>
              <a:t>9</a:t>
            </a:r>
          </a:p>
        </p:txBody>
      </p:sp>
      <p:sp>
        <p:nvSpPr>
          <p:cNvPr id="4" name="Marcador de número de diapositiva 3"/>
          <p:cNvSpPr>
            <a:spLocks noGrp="1"/>
          </p:cNvSpPr>
          <p:nvPr>
            <p:ph type="sldNum" sz="quarter" idx="12"/>
          </p:nvPr>
        </p:nvSpPr>
        <p:spPr/>
        <p:txBody>
          <a:bodyPr/>
          <a:lstStyle/>
          <a:p>
            <a:fld id="{A4124D19-2283-FC49-A358-736FA83B63DF}" type="slidenum">
              <a:rPr lang="en-US" smtClean="0"/>
              <a:t>64</a:t>
            </a:fld>
            <a:endParaRPr lang="en-US"/>
          </a:p>
        </p:txBody>
      </p:sp>
      <p:graphicFrame>
        <p:nvGraphicFramePr>
          <p:cNvPr id="19" name="Gráfico 18">
            <a:extLst>
              <a:ext uri="{FF2B5EF4-FFF2-40B4-BE49-F238E27FC236}">
                <a16:creationId xmlns:a16="http://schemas.microsoft.com/office/drawing/2014/main" id="{013B54C8-8C59-4832-98FA-665616837A4D}"/>
              </a:ext>
            </a:extLst>
          </p:cNvPr>
          <p:cNvGraphicFramePr>
            <a:graphicFrameLocks/>
          </p:cNvGraphicFramePr>
          <p:nvPr>
            <p:extLst>
              <p:ext uri="{D42A27DB-BD31-4B8C-83A1-F6EECF244321}">
                <p14:modId xmlns:p14="http://schemas.microsoft.com/office/powerpoint/2010/main" val="3729640528"/>
              </p:ext>
            </p:extLst>
          </p:nvPr>
        </p:nvGraphicFramePr>
        <p:xfrm>
          <a:off x="595464" y="840613"/>
          <a:ext cx="4754815" cy="26763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a 2">
            <a:extLst>
              <a:ext uri="{FF2B5EF4-FFF2-40B4-BE49-F238E27FC236}">
                <a16:creationId xmlns:a16="http://schemas.microsoft.com/office/drawing/2014/main" id="{08138768-6ACC-415B-BFF0-5F92D6A41589}"/>
              </a:ext>
            </a:extLst>
          </p:cNvPr>
          <p:cNvGraphicFramePr>
            <a:graphicFrameLocks noGrp="1"/>
          </p:cNvGraphicFramePr>
          <p:nvPr>
            <p:extLst>
              <p:ext uri="{D42A27DB-BD31-4B8C-83A1-F6EECF244321}">
                <p14:modId xmlns:p14="http://schemas.microsoft.com/office/powerpoint/2010/main" val="1543398831"/>
              </p:ext>
            </p:extLst>
          </p:nvPr>
        </p:nvGraphicFramePr>
        <p:xfrm>
          <a:off x="595464" y="3681095"/>
          <a:ext cx="8229601" cy="1015493"/>
        </p:xfrm>
        <a:graphic>
          <a:graphicData uri="http://schemas.openxmlformats.org/drawingml/2006/table">
            <a:tbl>
              <a:tblPr firstRow="1" firstCol="1" bandRow="1">
                <a:tableStyleId>{69012ECD-51FC-41F1-AA8D-1B2483CD663E}</a:tableStyleId>
              </a:tblPr>
              <a:tblGrid>
                <a:gridCol w="2911411">
                  <a:extLst>
                    <a:ext uri="{9D8B030D-6E8A-4147-A177-3AD203B41FA5}">
                      <a16:colId xmlns:a16="http://schemas.microsoft.com/office/drawing/2014/main" val="3630442628"/>
                    </a:ext>
                  </a:extLst>
                </a:gridCol>
                <a:gridCol w="723481">
                  <a:extLst>
                    <a:ext uri="{9D8B030D-6E8A-4147-A177-3AD203B41FA5}">
                      <a16:colId xmlns:a16="http://schemas.microsoft.com/office/drawing/2014/main" val="3681504816"/>
                    </a:ext>
                  </a:extLst>
                </a:gridCol>
                <a:gridCol w="753626">
                  <a:extLst>
                    <a:ext uri="{9D8B030D-6E8A-4147-A177-3AD203B41FA5}">
                      <a16:colId xmlns:a16="http://schemas.microsoft.com/office/drawing/2014/main" val="271183432"/>
                    </a:ext>
                  </a:extLst>
                </a:gridCol>
                <a:gridCol w="763675">
                  <a:extLst>
                    <a:ext uri="{9D8B030D-6E8A-4147-A177-3AD203B41FA5}">
                      <a16:colId xmlns:a16="http://schemas.microsoft.com/office/drawing/2014/main" val="4117529703"/>
                    </a:ext>
                  </a:extLst>
                </a:gridCol>
                <a:gridCol w="753627">
                  <a:extLst>
                    <a:ext uri="{9D8B030D-6E8A-4147-A177-3AD203B41FA5}">
                      <a16:colId xmlns:a16="http://schemas.microsoft.com/office/drawing/2014/main" val="48452765"/>
                    </a:ext>
                  </a:extLst>
                </a:gridCol>
                <a:gridCol w="773723">
                  <a:extLst>
                    <a:ext uri="{9D8B030D-6E8A-4147-A177-3AD203B41FA5}">
                      <a16:colId xmlns:a16="http://schemas.microsoft.com/office/drawing/2014/main" val="3400460546"/>
                    </a:ext>
                  </a:extLst>
                </a:gridCol>
                <a:gridCol w="750141">
                  <a:extLst>
                    <a:ext uri="{9D8B030D-6E8A-4147-A177-3AD203B41FA5}">
                      <a16:colId xmlns:a16="http://schemas.microsoft.com/office/drawing/2014/main" val="2026386586"/>
                    </a:ext>
                  </a:extLst>
                </a:gridCol>
                <a:gridCol w="799917">
                  <a:extLst>
                    <a:ext uri="{9D8B030D-6E8A-4147-A177-3AD203B41FA5}">
                      <a16:colId xmlns:a16="http://schemas.microsoft.com/office/drawing/2014/main" val="2207918929"/>
                    </a:ext>
                  </a:extLst>
                </a:gridCol>
              </a:tblGrid>
              <a:tr h="350838">
                <a:tc>
                  <a:txBody>
                    <a:bodyPr/>
                    <a:lstStyle/>
                    <a:p>
                      <a:pPr fontAlgn="auto">
                        <a:lnSpc>
                          <a:spcPct val="107000"/>
                        </a:lnSpc>
                        <a:spcAft>
                          <a:spcPts val="0"/>
                        </a:spcAft>
                      </a:pPr>
                      <a:r>
                        <a:rPr lang="es-DO" sz="1400" dirty="0">
                          <a:effectLst/>
                        </a:rPr>
                        <a:t>Concepto</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939598"/>
                    </a:solidFill>
                  </a:tcPr>
                </a:tc>
                <a:tc>
                  <a:txBody>
                    <a:bodyPr/>
                    <a:lstStyle/>
                    <a:p>
                      <a:pPr algn="ctr" fontAlgn="auto">
                        <a:lnSpc>
                          <a:spcPct val="107000"/>
                        </a:lnSpc>
                        <a:spcAft>
                          <a:spcPts val="0"/>
                        </a:spcAft>
                      </a:pPr>
                      <a:r>
                        <a:rPr lang="es-DO" sz="1400" dirty="0">
                          <a:effectLst/>
                        </a:rPr>
                        <a:t>2013</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939598"/>
                    </a:solidFill>
                  </a:tcPr>
                </a:tc>
                <a:tc>
                  <a:txBody>
                    <a:bodyPr/>
                    <a:lstStyle/>
                    <a:p>
                      <a:pPr algn="ctr" fontAlgn="auto">
                        <a:lnSpc>
                          <a:spcPct val="107000"/>
                        </a:lnSpc>
                        <a:spcAft>
                          <a:spcPts val="0"/>
                        </a:spcAft>
                      </a:pPr>
                      <a:r>
                        <a:rPr lang="es-DO" sz="1400" dirty="0">
                          <a:effectLst/>
                        </a:rPr>
                        <a:t>2014</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939598"/>
                    </a:solidFill>
                  </a:tcPr>
                </a:tc>
                <a:tc>
                  <a:txBody>
                    <a:bodyPr/>
                    <a:lstStyle/>
                    <a:p>
                      <a:pPr algn="ctr" fontAlgn="auto">
                        <a:lnSpc>
                          <a:spcPct val="107000"/>
                        </a:lnSpc>
                        <a:spcAft>
                          <a:spcPts val="0"/>
                        </a:spcAft>
                      </a:pPr>
                      <a:r>
                        <a:rPr lang="es-DO" sz="1400" dirty="0">
                          <a:effectLst/>
                        </a:rPr>
                        <a:t>2015</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939598"/>
                    </a:solidFill>
                  </a:tcPr>
                </a:tc>
                <a:tc>
                  <a:txBody>
                    <a:bodyPr/>
                    <a:lstStyle/>
                    <a:p>
                      <a:pPr algn="ctr" fontAlgn="auto">
                        <a:lnSpc>
                          <a:spcPct val="107000"/>
                        </a:lnSpc>
                        <a:spcAft>
                          <a:spcPts val="0"/>
                        </a:spcAft>
                      </a:pPr>
                      <a:r>
                        <a:rPr lang="es-DO" sz="1400" dirty="0">
                          <a:effectLst/>
                        </a:rPr>
                        <a:t>2016</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939598"/>
                    </a:solidFill>
                  </a:tcPr>
                </a:tc>
                <a:tc>
                  <a:txBody>
                    <a:bodyPr/>
                    <a:lstStyle/>
                    <a:p>
                      <a:pPr algn="ctr" fontAlgn="auto">
                        <a:lnSpc>
                          <a:spcPct val="107000"/>
                        </a:lnSpc>
                        <a:spcAft>
                          <a:spcPts val="0"/>
                        </a:spcAft>
                      </a:pPr>
                      <a:r>
                        <a:rPr lang="es-DO" sz="1400" dirty="0">
                          <a:effectLst/>
                        </a:rPr>
                        <a:t>2017</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939598"/>
                    </a:solidFill>
                  </a:tcPr>
                </a:tc>
                <a:tc>
                  <a:txBody>
                    <a:bodyPr/>
                    <a:lstStyle/>
                    <a:p>
                      <a:pPr algn="ctr" fontAlgn="auto">
                        <a:lnSpc>
                          <a:spcPct val="107000"/>
                        </a:lnSpc>
                        <a:spcAft>
                          <a:spcPts val="0"/>
                        </a:spcAft>
                      </a:pPr>
                      <a:r>
                        <a:rPr lang="es-DO" sz="1400" dirty="0">
                          <a:effectLst/>
                        </a:rPr>
                        <a:t>2018</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939598"/>
                    </a:solidFill>
                  </a:tcPr>
                </a:tc>
                <a:tc>
                  <a:txBody>
                    <a:bodyPr/>
                    <a:lstStyle/>
                    <a:p>
                      <a:pPr algn="ctr" fontAlgn="auto">
                        <a:lnSpc>
                          <a:spcPct val="107000"/>
                        </a:lnSpc>
                        <a:spcAft>
                          <a:spcPts val="0"/>
                        </a:spcAft>
                      </a:pPr>
                      <a:r>
                        <a:rPr lang="es-DO" sz="1400" dirty="0">
                          <a:effectLst/>
                        </a:rPr>
                        <a:t>2019</a:t>
                      </a:r>
                    </a:p>
                    <a:p>
                      <a:pPr algn="ctr" fontAlgn="auto">
                        <a:lnSpc>
                          <a:spcPct val="107000"/>
                        </a:lnSpc>
                        <a:spcAft>
                          <a:spcPts val="0"/>
                        </a:spcAft>
                      </a:pPr>
                      <a:r>
                        <a:rPr lang="es-DO" sz="1400" dirty="0">
                          <a:effectLst/>
                        </a:rPr>
                        <a:t>(</a:t>
                      </a:r>
                      <a:r>
                        <a:rPr lang="es-DO" sz="1400" dirty="0" err="1">
                          <a:effectLst/>
                        </a:rPr>
                        <a:t>Prev</a:t>
                      </a:r>
                      <a:r>
                        <a:rPr lang="es-DO" sz="1400" dirty="0">
                          <a:effectLst/>
                        </a:rPr>
                        <a:t>.)</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939598"/>
                    </a:solidFill>
                  </a:tcPr>
                </a:tc>
                <a:extLst>
                  <a:ext uri="{0D108BD9-81ED-4DB2-BD59-A6C34878D82A}">
                    <a16:rowId xmlns:a16="http://schemas.microsoft.com/office/drawing/2014/main" val="1067727247"/>
                  </a:ext>
                </a:extLst>
              </a:tr>
              <a:tr h="209550">
                <a:tc>
                  <a:txBody>
                    <a:bodyPr/>
                    <a:lstStyle/>
                    <a:p>
                      <a:pPr fontAlgn="auto">
                        <a:lnSpc>
                          <a:spcPct val="107000"/>
                        </a:lnSpc>
                        <a:spcAft>
                          <a:spcPts val="0"/>
                        </a:spcAft>
                      </a:pPr>
                      <a:r>
                        <a:rPr lang="es-DO" sz="1400">
                          <a:effectLst/>
                        </a:rPr>
                        <a:t>Transferencias a Juntas (ejecutado)</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a:effectLst/>
                        </a:rPr>
                        <a:t>4,598</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a:effectLst/>
                        </a:rPr>
                        <a:t>4,706</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a:effectLst/>
                        </a:rPr>
                        <a:t>2,755</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a:effectLst/>
                        </a:rPr>
                        <a:t>1,779</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a:effectLst/>
                        </a:rPr>
                        <a:t>3,083</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a:effectLst/>
                        </a:rPr>
                        <a:t>2,392</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ES" sz="1400" dirty="0">
                          <a:effectLst/>
                        </a:rPr>
                        <a:t>3,839.9</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53941187"/>
                  </a:ext>
                </a:extLst>
              </a:tr>
              <a:tr h="350838">
                <a:tc>
                  <a:txBody>
                    <a:bodyPr/>
                    <a:lstStyle/>
                    <a:p>
                      <a:pPr fontAlgn="auto">
                        <a:lnSpc>
                          <a:spcPct val="107000"/>
                        </a:lnSpc>
                        <a:spcAft>
                          <a:spcPts val="0"/>
                        </a:spcAft>
                      </a:pPr>
                      <a:r>
                        <a:rPr lang="es-DO" sz="1400" dirty="0">
                          <a:effectLst/>
                        </a:rPr>
                        <a:t>% sobre total presupuesto ejecutado</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4.81%</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4.45%</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2.38%</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a:effectLst/>
                        </a:rPr>
                        <a:t>1.40%</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a:effectLst/>
                        </a:rPr>
                        <a:t>2.17%</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a:effectLst/>
                        </a:rPr>
                        <a:t>1.57%</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2.25%</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65088188"/>
                  </a:ext>
                </a:extLst>
              </a:tr>
            </a:tbl>
          </a:graphicData>
        </a:graphic>
      </p:graphicFrame>
    </p:spTree>
    <p:extLst>
      <p:ext uri="{BB962C8B-B14F-4D97-AF65-F5344CB8AC3E}">
        <p14:creationId xmlns:p14="http://schemas.microsoft.com/office/powerpoint/2010/main" val="16059549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8" descr="Screen Shot 2019-04-24 at 5.53.40 PM.png">
            <a:extLst>
              <a:ext uri="{FF2B5EF4-FFF2-40B4-BE49-F238E27FC236}">
                <a16:creationId xmlns:a16="http://schemas.microsoft.com/office/drawing/2014/main" id="{99E5AA99-229F-4B6D-AFC1-7C286D6C2E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56446"/>
          </a:xfrm>
          <a:prstGeom prst="rect">
            <a:avLst/>
          </a:prstGeom>
        </p:spPr>
      </p:pic>
      <p:sp>
        <p:nvSpPr>
          <p:cNvPr id="6" name="Rectángulo 6">
            <a:extLst>
              <a:ext uri="{FF2B5EF4-FFF2-40B4-BE49-F238E27FC236}">
                <a16:creationId xmlns:a16="http://schemas.microsoft.com/office/drawing/2014/main" id="{898A1D25-BF65-4344-8848-7E2D4A994634}"/>
              </a:ext>
            </a:extLst>
          </p:cNvPr>
          <p:cNvSpPr/>
          <p:nvPr/>
        </p:nvSpPr>
        <p:spPr>
          <a:xfrm rot="5400000">
            <a:off x="4109724" y="-2482728"/>
            <a:ext cx="413168" cy="6014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DESCENTRALIZACIÓN</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1"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16" name="TextBox 3">
            <a:extLst>
              <a:ext uri="{FF2B5EF4-FFF2-40B4-BE49-F238E27FC236}">
                <a16:creationId xmlns:a16="http://schemas.microsoft.com/office/drawing/2014/main" id="{DDCA8772-F0F6-4F91-AB5E-10959D4A79BE}"/>
              </a:ext>
            </a:extLst>
          </p:cNvPr>
          <p:cNvSpPr txBox="1"/>
          <p:nvPr/>
        </p:nvSpPr>
        <p:spPr>
          <a:xfrm>
            <a:off x="653145" y="96943"/>
            <a:ext cx="398041" cy="523220"/>
          </a:xfrm>
          <a:prstGeom prst="rect">
            <a:avLst/>
          </a:prstGeom>
          <a:noFill/>
        </p:spPr>
        <p:txBody>
          <a:bodyPr wrap="none" rtlCol="0">
            <a:spAutoFit/>
          </a:bodyPr>
          <a:lstStyle/>
          <a:p>
            <a:r>
              <a:rPr lang="en-US" sz="2800" b="1" dirty="0">
                <a:solidFill>
                  <a:schemeClr val="bg1"/>
                </a:solidFill>
                <a:latin typeface="Gill Sans"/>
                <a:cs typeface="Gill Sans"/>
              </a:rPr>
              <a:t>9</a:t>
            </a:r>
          </a:p>
        </p:txBody>
      </p:sp>
      <p:sp>
        <p:nvSpPr>
          <p:cNvPr id="4" name="Marcador de número de diapositiva 3"/>
          <p:cNvSpPr>
            <a:spLocks noGrp="1"/>
          </p:cNvSpPr>
          <p:nvPr>
            <p:ph type="sldNum" sz="quarter" idx="12"/>
          </p:nvPr>
        </p:nvSpPr>
        <p:spPr/>
        <p:txBody>
          <a:bodyPr/>
          <a:lstStyle/>
          <a:p>
            <a:fld id="{A4124D19-2283-FC49-A358-736FA83B63DF}" type="slidenum">
              <a:rPr lang="en-US" smtClean="0"/>
              <a:t>65</a:t>
            </a:fld>
            <a:endParaRPr lang="en-US"/>
          </a:p>
        </p:txBody>
      </p:sp>
      <p:graphicFrame>
        <p:nvGraphicFramePr>
          <p:cNvPr id="2" name="Tabla 1">
            <a:extLst>
              <a:ext uri="{FF2B5EF4-FFF2-40B4-BE49-F238E27FC236}">
                <a16:creationId xmlns:a16="http://schemas.microsoft.com/office/drawing/2014/main" id="{C83853A0-79C3-4E6E-92BA-145209871FA8}"/>
              </a:ext>
            </a:extLst>
          </p:cNvPr>
          <p:cNvGraphicFramePr>
            <a:graphicFrameLocks noGrp="1"/>
          </p:cNvGraphicFramePr>
          <p:nvPr>
            <p:extLst>
              <p:ext uri="{D42A27DB-BD31-4B8C-83A1-F6EECF244321}">
                <p14:modId xmlns:p14="http://schemas.microsoft.com/office/powerpoint/2010/main" val="360091803"/>
              </p:ext>
            </p:extLst>
          </p:nvPr>
        </p:nvGraphicFramePr>
        <p:xfrm>
          <a:off x="595464" y="1566636"/>
          <a:ext cx="8229600" cy="1794891"/>
        </p:xfrm>
        <a:graphic>
          <a:graphicData uri="http://schemas.openxmlformats.org/drawingml/2006/table">
            <a:tbl>
              <a:tblPr firstRow="1" firstCol="1" bandRow="1">
                <a:tableStyleId>{69012ECD-51FC-41F1-AA8D-1B2483CD663E}</a:tableStyleId>
              </a:tblPr>
              <a:tblGrid>
                <a:gridCol w="2635118">
                  <a:extLst>
                    <a:ext uri="{9D8B030D-6E8A-4147-A177-3AD203B41FA5}">
                      <a16:colId xmlns:a16="http://schemas.microsoft.com/office/drawing/2014/main" val="2656430490"/>
                    </a:ext>
                  </a:extLst>
                </a:gridCol>
                <a:gridCol w="1399032">
                  <a:extLst>
                    <a:ext uri="{9D8B030D-6E8A-4147-A177-3AD203B41FA5}">
                      <a16:colId xmlns:a16="http://schemas.microsoft.com/office/drawing/2014/main" val="886033332"/>
                    </a:ext>
                  </a:extLst>
                </a:gridCol>
                <a:gridCol w="1399032">
                  <a:extLst>
                    <a:ext uri="{9D8B030D-6E8A-4147-A177-3AD203B41FA5}">
                      <a16:colId xmlns:a16="http://schemas.microsoft.com/office/drawing/2014/main" val="3326052813"/>
                    </a:ext>
                  </a:extLst>
                </a:gridCol>
                <a:gridCol w="1399032">
                  <a:extLst>
                    <a:ext uri="{9D8B030D-6E8A-4147-A177-3AD203B41FA5}">
                      <a16:colId xmlns:a16="http://schemas.microsoft.com/office/drawing/2014/main" val="1209006512"/>
                    </a:ext>
                  </a:extLst>
                </a:gridCol>
                <a:gridCol w="1397386">
                  <a:extLst>
                    <a:ext uri="{9D8B030D-6E8A-4147-A177-3AD203B41FA5}">
                      <a16:colId xmlns:a16="http://schemas.microsoft.com/office/drawing/2014/main" val="3637748621"/>
                    </a:ext>
                  </a:extLst>
                </a:gridCol>
              </a:tblGrid>
              <a:tr h="485775">
                <a:tc>
                  <a:txBody>
                    <a:bodyPr/>
                    <a:lstStyle/>
                    <a:p>
                      <a:pPr algn="ctr" fontAlgn="auto">
                        <a:lnSpc>
                          <a:spcPct val="107000"/>
                        </a:lnSpc>
                        <a:spcAft>
                          <a:spcPts val="0"/>
                        </a:spcAft>
                      </a:pPr>
                      <a:r>
                        <a:rPr lang="es-ES" sz="1400" dirty="0">
                          <a:effectLst/>
                        </a:rPr>
                        <a:t>Concepto</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9525" cap="flat" cmpd="sng" algn="ctr">
                      <a:noFill/>
                      <a:prstDash val="solid"/>
                    </a:lnL>
                    <a:lnR w="1270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939598"/>
                    </a:solidFill>
                  </a:tcPr>
                </a:tc>
                <a:tc>
                  <a:txBody>
                    <a:bodyPr/>
                    <a:lstStyle/>
                    <a:p>
                      <a:pPr algn="ctr" fontAlgn="auto">
                        <a:lnSpc>
                          <a:spcPct val="107000"/>
                        </a:lnSpc>
                        <a:spcAft>
                          <a:spcPts val="0"/>
                        </a:spcAft>
                      </a:pPr>
                      <a:r>
                        <a:rPr lang="es-ES" sz="1400" dirty="0">
                          <a:effectLst/>
                        </a:rPr>
                        <a:t>2018</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939598"/>
                    </a:solidFill>
                  </a:tcPr>
                </a:tc>
                <a:tc>
                  <a:txBody>
                    <a:bodyPr/>
                    <a:lstStyle/>
                    <a:p>
                      <a:pPr algn="ctr" fontAlgn="auto">
                        <a:lnSpc>
                          <a:spcPct val="107000"/>
                        </a:lnSpc>
                        <a:spcAft>
                          <a:spcPts val="0"/>
                        </a:spcAft>
                      </a:pPr>
                      <a:r>
                        <a:rPr lang="es-DO" sz="1400" dirty="0">
                          <a:effectLst/>
                        </a:rPr>
                        <a:t>1er trimestre 2019</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939598"/>
                    </a:solidFill>
                  </a:tcPr>
                </a:tc>
                <a:tc>
                  <a:txBody>
                    <a:bodyPr/>
                    <a:lstStyle/>
                    <a:p>
                      <a:pPr algn="ctr" fontAlgn="auto">
                        <a:lnSpc>
                          <a:spcPct val="107000"/>
                        </a:lnSpc>
                        <a:spcAft>
                          <a:spcPts val="0"/>
                        </a:spcAft>
                      </a:pPr>
                      <a:r>
                        <a:rPr lang="es-DO" sz="1400" dirty="0">
                          <a:effectLst/>
                        </a:rPr>
                        <a:t>Total a 31 de marzo 2019</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939598"/>
                    </a:solidFill>
                  </a:tcPr>
                </a:tc>
                <a:tc>
                  <a:txBody>
                    <a:bodyPr/>
                    <a:lstStyle/>
                    <a:p>
                      <a:pPr algn="ctr" fontAlgn="auto">
                        <a:lnSpc>
                          <a:spcPct val="107000"/>
                        </a:lnSpc>
                        <a:spcAft>
                          <a:spcPts val="0"/>
                        </a:spcAft>
                      </a:pPr>
                      <a:r>
                        <a:rPr lang="es-DO" sz="1400" dirty="0">
                          <a:effectLst/>
                        </a:rPr>
                        <a:t>%</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bg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939598"/>
                    </a:solidFill>
                  </a:tcPr>
                </a:tc>
                <a:extLst>
                  <a:ext uri="{0D108BD9-81ED-4DB2-BD59-A6C34878D82A}">
                    <a16:rowId xmlns:a16="http://schemas.microsoft.com/office/drawing/2014/main" val="2333572989"/>
                  </a:ext>
                </a:extLst>
              </a:tr>
              <a:tr h="190500">
                <a:tc>
                  <a:txBody>
                    <a:bodyPr/>
                    <a:lstStyle/>
                    <a:p>
                      <a:pPr algn="just" fontAlgn="auto">
                        <a:lnSpc>
                          <a:spcPct val="107000"/>
                        </a:lnSpc>
                        <a:spcAft>
                          <a:spcPts val="0"/>
                        </a:spcAft>
                      </a:pPr>
                      <a:r>
                        <a:rPr lang="es-ES" sz="1400" b="0">
                          <a:effectLst/>
                        </a:rPr>
                        <a:t>Cantidad de Juntas</a:t>
                      </a:r>
                      <a:endParaRPr lang="es-DO" sz="14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T w="9525" cap="flat" cmpd="sng" algn="ctr">
                      <a:noFill/>
                      <a:prstDash val="solid"/>
                    </a:lnT>
                  </a:tcPr>
                </a:tc>
                <a:tc>
                  <a:txBody>
                    <a:bodyPr/>
                    <a:lstStyle/>
                    <a:p>
                      <a:pPr algn="ctr" fontAlgn="auto">
                        <a:lnSpc>
                          <a:spcPct val="107000"/>
                        </a:lnSpc>
                        <a:spcAft>
                          <a:spcPts val="0"/>
                        </a:spcAft>
                      </a:pPr>
                      <a:r>
                        <a:rPr lang="es-ES" sz="1400" dirty="0">
                          <a:effectLst/>
                        </a:rPr>
                        <a:t>7,893</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T w="9525" cap="flat" cmpd="sng" algn="ctr">
                      <a:noFill/>
                      <a:prstDash val="solid"/>
                    </a:lnT>
                  </a:tcPr>
                </a:tc>
                <a:tc>
                  <a:txBody>
                    <a:bodyPr/>
                    <a:lstStyle/>
                    <a:p>
                      <a:pPr algn="ctr" fontAlgn="auto">
                        <a:lnSpc>
                          <a:spcPct val="107000"/>
                        </a:lnSpc>
                        <a:spcAft>
                          <a:spcPts val="0"/>
                        </a:spcAft>
                      </a:pPr>
                      <a:r>
                        <a:rPr lang="es-DO" sz="1400" dirty="0">
                          <a:effectLst/>
                        </a:rPr>
                        <a:t>0</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T w="9525" cap="flat" cmpd="sng" algn="ctr">
                      <a:noFill/>
                      <a:prstDash val="solid"/>
                    </a:lnT>
                  </a:tcPr>
                </a:tc>
                <a:tc>
                  <a:txBody>
                    <a:bodyPr/>
                    <a:lstStyle/>
                    <a:p>
                      <a:pPr algn="ctr" fontAlgn="auto">
                        <a:lnSpc>
                          <a:spcPct val="107000"/>
                        </a:lnSpc>
                        <a:spcAft>
                          <a:spcPts val="0"/>
                        </a:spcAft>
                      </a:pPr>
                      <a:r>
                        <a:rPr lang="es-DO" sz="1400">
                          <a:effectLst/>
                        </a:rPr>
                        <a:t>7,893</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T w="9525" cap="flat" cmpd="sng" algn="ctr">
                      <a:noFill/>
                      <a:prstDash val="solid"/>
                    </a:lnT>
                  </a:tcPr>
                </a:tc>
                <a:tc>
                  <a:txBody>
                    <a:bodyPr/>
                    <a:lstStyle/>
                    <a:p>
                      <a:pPr algn="ctr" fontAlgn="auto">
                        <a:lnSpc>
                          <a:spcPct val="107000"/>
                        </a:lnSpc>
                        <a:spcAft>
                          <a:spcPts val="0"/>
                        </a:spcAft>
                      </a:pPr>
                      <a:r>
                        <a:rPr lang="es-DO" sz="1400">
                          <a:effectLst/>
                        </a:rPr>
                        <a:t>100%</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T w="9525" cap="flat" cmpd="sng" algn="ctr">
                      <a:noFill/>
                      <a:prstDash val="solid"/>
                    </a:lnT>
                  </a:tcPr>
                </a:tc>
                <a:extLst>
                  <a:ext uri="{0D108BD9-81ED-4DB2-BD59-A6C34878D82A}">
                    <a16:rowId xmlns:a16="http://schemas.microsoft.com/office/drawing/2014/main" val="2130419434"/>
                  </a:ext>
                </a:extLst>
              </a:tr>
              <a:tr h="190500">
                <a:tc>
                  <a:txBody>
                    <a:bodyPr/>
                    <a:lstStyle/>
                    <a:p>
                      <a:pPr algn="just" fontAlgn="auto">
                        <a:lnSpc>
                          <a:spcPct val="107000"/>
                        </a:lnSpc>
                        <a:spcAft>
                          <a:spcPts val="0"/>
                        </a:spcAft>
                      </a:pPr>
                      <a:r>
                        <a:rPr lang="es-ES" sz="1400" b="0">
                          <a:effectLst/>
                        </a:rPr>
                        <a:t>Juntas conformadas</a:t>
                      </a:r>
                      <a:endParaRPr lang="es-DO" sz="14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ES" sz="1400">
                          <a:effectLst/>
                        </a:rPr>
                        <a:t>6,486</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91</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6,577</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a:effectLst/>
                        </a:rPr>
                        <a:t>83%</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13671669"/>
                  </a:ext>
                </a:extLst>
              </a:tr>
              <a:tr h="190500">
                <a:tc>
                  <a:txBody>
                    <a:bodyPr/>
                    <a:lstStyle/>
                    <a:p>
                      <a:pPr algn="just" fontAlgn="auto">
                        <a:lnSpc>
                          <a:spcPct val="107000"/>
                        </a:lnSpc>
                        <a:spcAft>
                          <a:spcPts val="0"/>
                        </a:spcAft>
                      </a:pPr>
                      <a:r>
                        <a:rPr lang="es-ES" sz="1400" b="0" dirty="0">
                          <a:effectLst/>
                        </a:rPr>
                        <a:t>Juntas legalizadas</a:t>
                      </a:r>
                      <a:endParaRPr lang="es-D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ES" sz="1400">
                          <a:effectLst/>
                        </a:rPr>
                        <a:t>6,313</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a:effectLst/>
                        </a:rPr>
                        <a:t>237</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6,550</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a:effectLst/>
                        </a:rPr>
                        <a:t>83%</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2578186"/>
                  </a:ext>
                </a:extLst>
              </a:tr>
              <a:tr h="190500">
                <a:tc>
                  <a:txBody>
                    <a:bodyPr/>
                    <a:lstStyle/>
                    <a:p>
                      <a:pPr algn="just" fontAlgn="auto">
                        <a:lnSpc>
                          <a:spcPct val="107000"/>
                        </a:lnSpc>
                        <a:spcAft>
                          <a:spcPts val="0"/>
                        </a:spcAft>
                      </a:pPr>
                      <a:r>
                        <a:rPr lang="es-ES" sz="1400" b="0">
                          <a:effectLst/>
                        </a:rPr>
                        <a:t>Juntas con RNC</a:t>
                      </a:r>
                      <a:endParaRPr lang="es-DO" sz="1400" b="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ES" sz="1400">
                          <a:effectLst/>
                        </a:rPr>
                        <a:t>2,934</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a:effectLst/>
                        </a:rPr>
                        <a:t>473</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3,407</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a:effectLst/>
                        </a:rPr>
                        <a:t>43%</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307077586"/>
                  </a:ext>
                </a:extLst>
              </a:tr>
              <a:tr h="190500">
                <a:tc>
                  <a:txBody>
                    <a:bodyPr/>
                    <a:lstStyle/>
                    <a:p>
                      <a:pPr algn="just" fontAlgn="auto">
                        <a:lnSpc>
                          <a:spcPct val="107000"/>
                        </a:lnSpc>
                        <a:spcAft>
                          <a:spcPts val="0"/>
                        </a:spcAft>
                      </a:pPr>
                      <a:r>
                        <a:rPr lang="es-ES" sz="1400" b="0" dirty="0">
                          <a:effectLst/>
                        </a:rPr>
                        <a:t>Juntas con Cuentas</a:t>
                      </a:r>
                      <a:endParaRPr lang="es-DO"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ES" sz="1400">
                          <a:effectLst/>
                        </a:rPr>
                        <a:t>1,663</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a:effectLst/>
                        </a:rPr>
                        <a:t>47</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dirty="0">
                          <a:effectLst/>
                        </a:rPr>
                        <a:t>1,710</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a:effectLst/>
                        </a:rPr>
                        <a:t>22%</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28934910"/>
                  </a:ext>
                </a:extLst>
              </a:tr>
              <a:tr h="190500">
                <a:tc>
                  <a:txBody>
                    <a:bodyPr/>
                    <a:lstStyle/>
                    <a:p>
                      <a:pPr algn="just" fontAlgn="auto">
                        <a:lnSpc>
                          <a:spcPct val="107000"/>
                        </a:lnSpc>
                        <a:spcAft>
                          <a:spcPts val="0"/>
                        </a:spcAft>
                      </a:pPr>
                      <a:r>
                        <a:rPr lang="es-ES" sz="1400" b="1">
                          <a:effectLst/>
                        </a:rPr>
                        <a:t>Juntas en SIGEF</a:t>
                      </a:r>
                      <a:endParaRPr lang="es-DO"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ES" sz="1400" b="1">
                          <a:effectLst/>
                        </a:rPr>
                        <a:t>1,008</a:t>
                      </a:r>
                      <a:endParaRPr lang="es-DO"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b="1">
                          <a:effectLst/>
                        </a:rPr>
                        <a:t>0</a:t>
                      </a:r>
                      <a:endParaRPr lang="es-DO" sz="14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b="1" dirty="0">
                          <a:effectLst/>
                        </a:rPr>
                        <a:t>1,008</a:t>
                      </a:r>
                      <a:endParaRPr lang="es-D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7000"/>
                        </a:lnSpc>
                        <a:spcAft>
                          <a:spcPts val="0"/>
                        </a:spcAft>
                      </a:pPr>
                      <a:r>
                        <a:rPr lang="es-DO" sz="1400" b="1" dirty="0">
                          <a:effectLst/>
                        </a:rPr>
                        <a:t>13%</a:t>
                      </a:r>
                      <a:endParaRPr lang="es-D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136521753"/>
                  </a:ext>
                </a:extLst>
              </a:tr>
            </a:tbl>
          </a:graphicData>
        </a:graphic>
      </p:graphicFrame>
      <p:sp>
        <p:nvSpPr>
          <p:cNvPr id="5" name="Rectangle 1">
            <a:extLst>
              <a:ext uri="{FF2B5EF4-FFF2-40B4-BE49-F238E27FC236}">
                <a16:creationId xmlns:a16="http://schemas.microsoft.com/office/drawing/2014/main" id="{636BE180-2C81-465C-A910-05AAAF338E95}"/>
              </a:ext>
            </a:extLst>
          </p:cNvPr>
          <p:cNvSpPr>
            <a:spLocks noChangeArrowheads="1"/>
          </p:cNvSpPr>
          <p:nvPr/>
        </p:nvSpPr>
        <p:spPr bwMode="auto">
          <a:xfrm>
            <a:off x="1165608" y="887343"/>
            <a:ext cx="76594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DO"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Por otro lado, el proceso de para lograr que las juntas de centro puedan recibir las transferencias directamente continúa avanzando, aunque con lentitud.</a:t>
            </a:r>
            <a:endParaRPr kumimoji="0" lang="es-DO" altLang="es-DO" sz="1400" b="0" i="0" u="none" strike="noStrike" cap="none" normalizeH="0" baseline="0" dirty="0">
              <a:ln>
                <a:noFill/>
              </a:ln>
              <a:solidFill>
                <a:schemeClr val="tx1"/>
              </a:solidFill>
              <a:effectLst/>
            </a:endParaRPr>
          </a:p>
        </p:txBody>
      </p:sp>
      <p:pic>
        <p:nvPicPr>
          <p:cNvPr id="8" name="Gráfico 7" descr="Cinta">
            <a:extLst>
              <a:ext uri="{FF2B5EF4-FFF2-40B4-BE49-F238E27FC236}">
                <a16:creationId xmlns:a16="http://schemas.microsoft.com/office/drawing/2014/main" id="{222293BB-0B88-4880-9B09-91CD0788F6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5368" y="850882"/>
            <a:ext cx="679470" cy="679470"/>
          </a:xfrm>
          <a:prstGeom prst="rect">
            <a:avLst/>
          </a:prstGeom>
        </p:spPr>
      </p:pic>
    </p:spTree>
    <p:extLst>
      <p:ext uri="{BB962C8B-B14F-4D97-AF65-F5344CB8AC3E}">
        <p14:creationId xmlns:p14="http://schemas.microsoft.com/office/powerpoint/2010/main" val="30108125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descr="Screen Shot 2019-04-24 at 5.53.40 PM.png">
            <a:extLst>
              <a:ext uri="{FF2B5EF4-FFF2-40B4-BE49-F238E27FC236}">
                <a16:creationId xmlns:a16="http://schemas.microsoft.com/office/drawing/2014/main" id="{142936AA-A0B7-4ED0-8A1C-F4A0ABA3E2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56446"/>
          </a:xfrm>
          <a:prstGeom prst="rect">
            <a:avLst/>
          </a:prstGeom>
        </p:spPr>
      </p:pic>
      <p:sp>
        <p:nvSpPr>
          <p:cNvPr id="6" name="Rectángulo 6">
            <a:extLst>
              <a:ext uri="{FF2B5EF4-FFF2-40B4-BE49-F238E27FC236}">
                <a16:creationId xmlns:a16="http://schemas.microsoft.com/office/drawing/2014/main" id="{898A1D25-BF65-4344-8848-7E2D4A994634}"/>
              </a:ext>
            </a:extLst>
          </p:cNvPr>
          <p:cNvSpPr/>
          <p:nvPr/>
        </p:nvSpPr>
        <p:spPr>
          <a:xfrm rot="5400000">
            <a:off x="3691795" y="-2063958"/>
            <a:ext cx="413168" cy="5174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MEJORAR PROCESOS ADMINISTRATIVOS</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9"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17" name="TextBox 3">
            <a:extLst>
              <a:ext uri="{FF2B5EF4-FFF2-40B4-BE49-F238E27FC236}">
                <a16:creationId xmlns:a16="http://schemas.microsoft.com/office/drawing/2014/main" id="{EAFD541B-D929-4B70-B841-58630FA792A1}"/>
              </a:ext>
            </a:extLst>
          </p:cNvPr>
          <p:cNvSpPr txBox="1"/>
          <p:nvPr/>
        </p:nvSpPr>
        <p:spPr>
          <a:xfrm>
            <a:off x="653145" y="96943"/>
            <a:ext cx="398041" cy="523220"/>
          </a:xfrm>
          <a:prstGeom prst="rect">
            <a:avLst/>
          </a:prstGeom>
          <a:noFill/>
        </p:spPr>
        <p:txBody>
          <a:bodyPr wrap="none" rtlCol="0">
            <a:spAutoFit/>
          </a:bodyPr>
          <a:lstStyle/>
          <a:p>
            <a:r>
              <a:rPr lang="en-US" sz="2800" b="1" dirty="0">
                <a:solidFill>
                  <a:schemeClr val="bg1"/>
                </a:solidFill>
                <a:latin typeface="Gill Sans"/>
                <a:cs typeface="Gill Sans"/>
              </a:rPr>
              <a:t>9</a:t>
            </a: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66</a:t>
            </a:fld>
            <a:endParaRPr lang="en-US"/>
          </a:p>
        </p:txBody>
      </p:sp>
      <p:sp>
        <p:nvSpPr>
          <p:cNvPr id="3" name="Rectángulo 2">
            <a:extLst>
              <a:ext uri="{FF2B5EF4-FFF2-40B4-BE49-F238E27FC236}">
                <a16:creationId xmlns:a16="http://schemas.microsoft.com/office/drawing/2014/main" id="{5A0CE5A4-12BE-4302-B9B0-DCC16F79CBC7}"/>
              </a:ext>
            </a:extLst>
          </p:cNvPr>
          <p:cNvSpPr/>
          <p:nvPr/>
        </p:nvSpPr>
        <p:spPr>
          <a:xfrm>
            <a:off x="517491" y="818571"/>
            <a:ext cx="8109018" cy="3046988"/>
          </a:xfrm>
          <a:prstGeom prst="rect">
            <a:avLst/>
          </a:prstGeom>
        </p:spPr>
        <p:txBody>
          <a:bodyPr wrap="square">
            <a:spAutoFit/>
          </a:bodyPr>
          <a:lstStyle/>
          <a:p>
            <a:pPr algn="just">
              <a:spcAft>
                <a:spcPts val="0"/>
              </a:spcAft>
            </a:pPr>
            <a:r>
              <a:rPr lang="es-ES" sz="1600" b="1" dirty="0">
                <a:latin typeface="Calibri" panose="020F0502020204030204" pitchFamily="34" charset="0"/>
                <a:ea typeface="Calibri" panose="020F0502020204030204" pitchFamily="34" charset="0"/>
                <a:cs typeface="Times New Roman" panose="02020603050405020304" pitchFamily="18" charset="0"/>
              </a:rPr>
              <a:t>Manuales y normativas:</a:t>
            </a:r>
          </a:p>
          <a:p>
            <a:pPr algn="just">
              <a:spcAft>
                <a:spcPts val="0"/>
              </a:spcAft>
            </a:pPr>
            <a:endParaRPr lang="es-DO" sz="16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DO" sz="1600" dirty="0">
                <a:latin typeface="Calibri" panose="020F0502020204030204" pitchFamily="34" charset="0"/>
                <a:ea typeface="Calibri" panose="020F0502020204030204" pitchFamily="34" charset="0"/>
                <a:cs typeface="Calibri" panose="020F0502020204030204" pitchFamily="34" charset="0"/>
              </a:rPr>
              <a:t>Manuales operativos de Centro Educativo Público (MOCE), Regional (MORE) y Distrito Educativo (MODE). </a:t>
            </a:r>
            <a:endParaRPr lang="es-DO"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DO" sz="1600" dirty="0">
                <a:latin typeface="Calibri" panose="020F0502020204030204" pitchFamily="34" charset="0"/>
                <a:ea typeface="Calibri" panose="020F0502020204030204" pitchFamily="34" charset="0"/>
                <a:cs typeface="Calibri" panose="020F0502020204030204" pitchFamily="34" charset="0"/>
              </a:rPr>
              <a:t>Política de viáticos institucional. </a:t>
            </a:r>
            <a:endParaRPr lang="es-DO"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DO" sz="1600" dirty="0">
                <a:latin typeface="Calibri" panose="020F0502020204030204" pitchFamily="34" charset="0"/>
                <a:ea typeface="Calibri" panose="020F0502020204030204" pitchFamily="34" charset="0"/>
                <a:cs typeface="Calibri" panose="020F0502020204030204" pitchFamily="34" charset="0"/>
              </a:rPr>
              <a:t>Modelo conceptual de funcionamiento del Minerd que incluye el Mapa de Procesos. </a:t>
            </a:r>
            <a:endParaRPr lang="es-DO"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DO" sz="1600" dirty="0">
                <a:latin typeface="Calibri" panose="020F0502020204030204" pitchFamily="34" charset="0"/>
                <a:ea typeface="Calibri" panose="020F0502020204030204" pitchFamily="34" charset="0"/>
                <a:cs typeface="Calibri" panose="020F0502020204030204" pitchFamily="34" charset="0"/>
              </a:rPr>
              <a:t>Propuesta de Carta Compromiso al Ciudadano. </a:t>
            </a:r>
          </a:p>
          <a:p>
            <a:pPr marL="342900" indent="-342900" algn="just">
              <a:buFont typeface="Symbol" panose="05050102010706020507" pitchFamily="18" charset="2"/>
              <a:buChar char=""/>
            </a:pPr>
            <a:r>
              <a:rPr lang="es-DO" sz="1600" dirty="0">
                <a:latin typeface="Calibri" panose="020F0502020204030204" pitchFamily="34" charset="0"/>
                <a:ea typeface="Calibri" panose="020F0502020204030204" pitchFamily="34" charset="0"/>
                <a:cs typeface="Calibri" panose="020F0502020204030204" pitchFamily="34" charset="0"/>
              </a:rPr>
              <a:t>Propuesta de Manual de Organización y Funciones.. </a:t>
            </a:r>
            <a:endParaRPr lang="es-DO"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DO" sz="1600" dirty="0">
                <a:latin typeface="Calibri" panose="020F0502020204030204" pitchFamily="34" charset="0"/>
                <a:ea typeface="Calibri" panose="020F0502020204030204" pitchFamily="34" charset="0"/>
                <a:cs typeface="Calibri" panose="020F0502020204030204" pitchFamily="34" charset="0"/>
              </a:rPr>
              <a:t>Propuesta de aplicación de viáticos a docentes designados en centros educativos de difícil acceso, ubicados en zonas rurales aisladas. </a:t>
            </a:r>
            <a:endParaRPr lang="es-DO"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DO" sz="1600" dirty="0">
                <a:latin typeface="Calibri" panose="020F0502020204030204" pitchFamily="34" charset="0"/>
                <a:ea typeface="Calibri" panose="020F0502020204030204" pitchFamily="34" charset="0"/>
                <a:cs typeface="Calibri" panose="020F0502020204030204" pitchFamily="34" charset="0"/>
              </a:rPr>
              <a:t>Autodiagnóstico institucional dentro del Modelo CAF. </a:t>
            </a:r>
            <a:endParaRPr lang="es-DO"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DO" sz="1600" dirty="0">
                <a:latin typeface="Calibri" panose="020F0502020204030204" pitchFamily="34" charset="0"/>
                <a:ea typeface="Calibri" panose="020F0502020204030204" pitchFamily="34" charset="0"/>
                <a:cs typeface="Calibri" panose="020F0502020204030204" pitchFamily="34" charset="0"/>
              </a:rPr>
              <a:t>Plan de mejora del modelo CAF.</a:t>
            </a:r>
            <a:endParaRPr lang="es-DO"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a:extLst>
              <a:ext uri="{FF2B5EF4-FFF2-40B4-BE49-F238E27FC236}">
                <a16:creationId xmlns:a16="http://schemas.microsoft.com/office/drawing/2014/main" id="{A4EA7580-888F-4CCF-B320-6E348FF0A634}"/>
              </a:ext>
            </a:extLst>
          </p:cNvPr>
          <p:cNvSpPr/>
          <p:nvPr/>
        </p:nvSpPr>
        <p:spPr>
          <a:xfrm>
            <a:off x="517491" y="3992741"/>
            <a:ext cx="8109018" cy="923330"/>
          </a:xfrm>
          <a:prstGeom prst="rect">
            <a:avLst/>
          </a:prstGeom>
          <a:solidFill>
            <a:srgbClr val="939598"/>
          </a:solidFill>
        </p:spPr>
        <p:txBody>
          <a:bodyPr wrap="square">
            <a:spAutoFit/>
          </a:bodyPr>
          <a:lstStyle/>
          <a:p>
            <a:pPr algn="just">
              <a:spcAft>
                <a:spcPts val="0"/>
              </a:spcAft>
            </a:pPr>
            <a:r>
              <a:rPr lang="es-ES" dirty="0">
                <a:solidFill>
                  <a:schemeClr val="bg1"/>
                </a:solidFill>
                <a:latin typeface="Calibri" panose="020F0502020204030204" pitchFamily="34" charset="0"/>
                <a:ea typeface="Calibri" panose="020F0502020204030204" pitchFamily="34" charset="0"/>
                <a:cs typeface="Calibri" panose="020F0502020204030204" pitchFamily="34" charset="0"/>
              </a:rPr>
              <a:t>Sin embargo, algunos de los instrumentos aprobados, como los manuales operativos de Centro, Distrito y Regional, aunque vigentes, no han sido objeto de una aplicación efectiva y general.</a:t>
            </a:r>
            <a:endParaRPr lang="es-DO"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59549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descr="Screen Shot 2019-04-24 at 5.53.40 PM.png">
            <a:extLst>
              <a:ext uri="{FF2B5EF4-FFF2-40B4-BE49-F238E27FC236}">
                <a16:creationId xmlns:a16="http://schemas.microsoft.com/office/drawing/2014/main" id="{0ABDB224-ABB5-4C21-B8D7-19BAABF20B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20163"/>
          </a:xfrm>
          <a:prstGeom prst="rect">
            <a:avLst/>
          </a:prstGeom>
        </p:spPr>
      </p:pic>
      <p:sp>
        <p:nvSpPr>
          <p:cNvPr id="6" name="Rectángulo 6">
            <a:extLst>
              <a:ext uri="{FF2B5EF4-FFF2-40B4-BE49-F238E27FC236}">
                <a16:creationId xmlns:a16="http://schemas.microsoft.com/office/drawing/2014/main" id="{898A1D25-BF65-4344-8848-7E2D4A994634}"/>
              </a:ext>
            </a:extLst>
          </p:cNvPr>
          <p:cNvSpPr/>
          <p:nvPr/>
        </p:nvSpPr>
        <p:spPr>
          <a:xfrm rot="5400000">
            <a:off x="3471769" y="-1882144"/>
            <a:ext cx="413168" cy="48017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DESEMPEÑO INSTITUCIONAL</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8" name="Rectángulo 9">
            <a:extLst>
              <a:ext uri="{FF2B5EF4-FFF2-40B4-BE49-F238E27FC236}">
                <a16:creationId xmlns:a16="http://schemas.microsoft.com/office/drawing/2014/main" id="{FAA8359D-E908-4A95-B5F8-20D39B5BD0D3}"/>
              </a:ext>
            </a:extLst>
          </p:cNvPr>
          <p:cNvSpPr/>
          <p:nvPr/>
        </p:nvSpPr>
        <p:spPr>
          <a:xfrm>
            <a:off x="478322" y="957952"/>
            <a:ext cx="8187356" cy="1169551"/>
          </a:xfrm>
          <a:prstGeom prst="rect">
            <a:avLst/>
          </a:prstGeom>
        </p:spPr>
        <p:txBody>
          <a:bodyPr wrap="square">
            <a:spAutoFit/>
          </a:bodyPr>
          <a:lstStyle/>
          <a:p>
            <a:pPr algn="just"/>
            <a:r>
              <a:rPr lang="es-ES" sz="1400" b="1" dirty="0">
                <a:cs typeface="Arial"/>
              </a:rPr>
              <a:t>Ordenanza No. 24-2017 </a:t>
            </a:r>
            <a:r>
              <a:rPr lang="es-ES" sz="1400" dirty="0">
                <a:cs typeface="Arial"/>
              </a:rPr>
              <a:t>que reglamenta el sistema competitivo de selección de los directores regionales y distritales. Todos los directores elegidos según el nuevo modelo han firmado un Acuerdo de Desempeño. </a:t>
            </a:r>
            <a:r>
              <a:rPr lang="es-ES" sz="1400" dirty="0"/>
              <a:t>El Instituto Dominicano de Evaluación e Investigación de la Calidad Educativa (IDEICE) ha asumido la responsabilidad de realizar la evaluación del desempeño de los cargos directivos distritales y regionales.</a:t>
            </a:r>
            <a:endParaRPr lang="es-DO" sz="1400" dirty="0"/>
          </a:p>
          <a:p>
            <a:pPr algn="just"/>
            <a:endParaRPr lang="es-DO" sz="1400" dirty="0">
              <a:cs typeface="Arial"/>
            </a:endParaRPr>
          </a:p>
        </p:txBody>
      </p:sp>
      <p:sp>
        <p:nvSpPr>
          <p:cNvPr id="10" name="Rectángulo 7">
            <a:extLst>
              <a:ext uri="{FF2B5EF4-FFF2-40B4-BE49-F238E27FC236}">
                <a16:creationId xmlns:a16="http://schemas.microsoft.com/office/drawing/2014/main" id="{C2C8C6C6-4809-4A68-81FA-73ABCF1437B8}"/>
              </a:ext>
            </a:extLst>
          </p:cNvPr>
          <p:cNvSpPr/>
          <p:nvPr/>
        </p:nvSpPr>
        <p:spPr>
          <a:xfrm>
            <a:off x="555010" y="1881281"/>
            <a:ext cx="8022790" cy="307777"/>
          </a:xfrm>
          <a:prstGeom prst="rect">
            <a:avLst/>
          </a:prstGeom>
        </p:spPr>
        <p:txBody>
          <a:bodyPr wrap="square">
            <a:spAutoFit/>
          </a:bodyPr>
          <a:lstStyle/>
          <a:p>
            <a:pPr algn="ctr"/>
            <a:r>
              <a:rPr lang="es-ES" sz="1400" b="1" dirty="0">
                <a:cs typeface="Arial"/>
              </a:rPr>
              <a:t>Sistema de Monitoreo y Medición de la Gestión Pública. Junio 2019</a:t>
            </a:r>
            <a:endParaRPr lang="es-DO" sz="1400" b="1" dirty="0">
              <a:cs typeface="Arial"/>
            </a:endParaRPr>
          </a:p>
        </p:txBody>
      </p:sp>
      <p:pic>
        <p:nvPicPr>
          <p:cNvPr id="11"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14" name="TextBox 3">
            <a:extLst>
              <a:ext uri="{FF2B5EF4-FFF2-40B4-BE49-F238E27FC236}">
                <a16:creationId xmlns:a16="http://schemas.microsoft.com/office/drawing/2014/main" id="{0960A89E-90C0-4B68-ABEB-168AF4657125}"/>
              </a:ext>
            </a:extLst>
          </p:cNvPr>
          <p:cNvSpPr txBox="1"/>
          <p:nvPr/>
        </p:nvSpPr>
        <p:spPr>
          <a:xfrm>
            <a:off x="653145" y="96943"/>
            <a:ext cx="398041" cy="523220"/>
          </a:xfrm>
          <a:prstGeom prst="rect">
            <a:avLst/>
          </a:prstGeom>
          <a:noFill/>
        </p:spPr>
        <p:txBody>
          <a:bodyPr wrap="none" rtlCol="0">
            <a:spAutoFit/>
          </a:bodyPr>
          <a:lstStyle/>
          <a:p>
            <a:r>
              <a:rPr lang="en-US" sz="2800" b="1" dirty="0">
                <a:solidFill>
                  <a:schemeClr val="bg1"/>
                </a:solidFill>
                <a:latin typeface="Gill Sans"/>
                <a:cs typeface="Gill Sans"/>
              </a:rPr>
              <a:t>9</a:t>
            </a: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67</a:t>
            </a:fld>
            <a:endParaRPr lang="en-US"/>
          </a:p>
        </p:txBody>
      </p:sp>
      <p:graphicFrame>
        <p:nvGraphicFramePr>
          <p:cNvPr id="4" name="Tabla 3">
            <a:extLst>
              <a:ext uri="{FF2B5EF4-FFF2-40B4-BE49-F238E27FC236}">
                <a16:creationId xmlns:a16="http://schemas.microsoft.com/office/drawing/2014/main" id="{E5569898-B764-42E8-802B-533F577A39D6}"/>
              </a:ext>
            </a:extLst>
          </p:cNvPr>
          <p:cNvGraphicFramePr>
            <a:graphicFrameLocks noGrp="1"/>
          </p:cNvGraphicFramePr>
          <p:nvPr>
            <p:extLst>
              <p:ext uri="{D42A27DB-BD31-4B8C-83A1-F6EECF244321}">
                <p14:modId xmlns:p14="http://schemas.microsoft.com/office/powerpoint/2010/main" val="1331851200"/>
              </p:ext>
            </p:extLst>
          </p:nvPr>
        </p:nvGraphicFramePr>
        <p:xfrm>
          <a:off x="555011" y="2219555"/>
          <a:ext cx="8022789" cy="2765552"/>
        </p:xfrm>
        <a:graphic>
          <a:graphicData uri="http://schemas.openxmlformats.org/drawingml/2006/table">
            <a:tbl>
              <a:tblPr firstRow="1" firstCol="1" bandRow="1">
                <a:tableStyleId>{17292A2E-F333-43FB-9621-5CBBE7FDCDCB}</a:tableStyleId>
              </a:tblPr>
              <a:tblGrid>
                <a:gridCol w="5777542">
                  <a:extLst>
                    <a:ext uri="{9D8B030D-6E8A-4147-A177-3AD203B41FA5}">
                      <a16:colId xmlns:a16="http://schemas.microsoft.com/office/drawing/2014/main" val="675059377"/>
                    </a:ext>
                  </a:extLst>
                </a:gridCol>
                <a:gridCol w="1178862">
                  <a:extLst>
                    <a:ext uri="{9D8B030D-6E8A-4147-A177-3AD203B41FA5}">
                      <a16:colId xmlns:a16="http://schemas.microsoft.com/office/drawing/2014/main" val="2324373285"/>
                    </a:ext>
                  </a:extLst>
                </a:gridCol>
                <a:gridCol w="1066385">
                  <a:extLst>
                    <a:ext uri="{9D8B030D-6E8A-4147-A177-3AD203B41FA5}">
                      <a16:colId xmlns:a16="http://schemas.microsoft.com/office/drawing/2014/main" val="3486360383"/>
                    </a:ext>
                  </a:extLst>
                </a:gridCol>
              </a:tblGrid>
              <a:tr h="190500">
                <a:tc>
                  <a:txBody>
                    <a:bodyPr/>
                    <a:lstStyle/>
                    <a:p>
                      <a:pPr fontAlgn="auto">
                        <a:lnSpc>
                          <a:spcPct val="107000"/>
                        </a:lnSpc>
                        <a:spcAft>
                          <a:spcPts val="0"/>
                        </a:spcAft>
                      </a:pPr>
                      <a:r>
                        <a:rPr lang="es-DO" sz="1600" dirty="0">
                          <a:effectLst/>
                        </a:rPr>
                        <a:t>Indicador </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R w="12700" cap="flat" cmpd="sng" algn="ctr">
                      <a:solidFill>
                        <a:schemeClr val="bg1"/>
                      </a:solidFill>
                      <a:prstDash val="solid"/>
                      <a:round/>
                      <a:headEnd type="none" w="med" len="med"/>
                      <a:tailEnd type="none" w="med" len="med"/>
                    </a:lnR>
                    <a:solidFill>
                      <a:srgbClr val="939598"/>
                    </a:solidFill>
                  </a:tcPr>
                </a:tc>
                <a:tc>
                  <a:txBody>
                    <a:bodyPr/>
                    <a:lstStyle/>
                    <a:p>
                      <a:pPr algn="ctr" fontAlgn="auto">
                        <a:lnSpc>
                          <a:spcPct val="107000"/>
                        </a:lnSpc>
                        <a:spcAft>
                          <a:spcPts val="0"/>
                        </a:spcAft>
                      </a:pPr>
                      <a:r>
                        <a:rPr lang="es-DO" sz="1600" dirty="0">
                          <a:effectLst/>
                        </a:rPr>
                        <a:t>Puntuación</a:t>
                      </a:r>
                    </a:p>
                    <a:p>
                      <a:pPr algn="ctr" fontAlgn="auto">
                        <a:lnSpc>
                          <a:spcPct val="107000"/>
                        </a:lnSpc>
                        <a:spcAft>
                          <a:spcPts val="0"/>
                        </a:spcAft>
                      </a:pPr>
                      <a:r>
                        <a:rPr lang="es-DO" sz="1600" dirty="0">
                          <a:effectLst/>
                        </a:rPr>
                        <a:t>Diciembre 2018 </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939598"/>
                    </a:solidFill>
                  </a:tcPr>
                </a:tc>
                <a:tc>
                  <a:txBody>
                    <a:bodyPr/>
                    <a:lstStyle/>
                    <a:p>
                      <a:pPr algn="ctr" fontAlgn="auto">
                        <a:lnSpc>
                          <a:spcPct val="107000"/>
                        </a:lnSpc>
                        <a:spcAft>
                          <a:spcPts val="0"/>
                        </a:spcAft>
                      </a:pPr>
                      <a:r>
                        <a:rPr lang="es-DO" sz="1600" dirty="0">
                          <a:effectLst/>
                        </a:rPr>
                        <a:t>Puntuación Junio 2019</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bg1"/>
                      </a:solidFill>
                      <a:prstDash val="solid"/>
                      <a:round/>
                      <a:headEnd type="none" w="med" len="med"/>
                      <a:tailEnd type="none" w="med" len="med"/>
                    </a:lnL>
                    <a:solidFill>
                      <a:srgbClr val="939598"/>
                    </a:solidFill>
                  </a:tcPr>
                </a:tc>
                <a:extLst>
                  <a:ext uri="{0D108BD9-81ED-4DB2-BD59-A6C34878D82A}">
                    <a16:rowId xmlns:a16="http://schemas.microsoft.com/office/drawing/2014/main" val="3885184817"/>
                  </a:ext>
                </a:extLst>
              </a:tr>
              <a:tr h="190500">
                <a:tc>
                  <a:txBody>
                    <a:bodyPr/>
                    <a:lstStyle/>
                    <a:p>
                      <a:pPr fontAlgn="auto">
                        <a:lnSpc>
                          <a:spcPct val="107000"/>
                        </a:lnSpc>
                        <a:spcAft>
                          <a:spcPts val="0"/>
                        </a:spcAft>
                      </a:pPr>
                      <a:r>
                        <a:rPr lang="es-DO" sz="1600" b="0" dirty="0">
                          <a:effectLst/>
                        </a:rPr>
                        <a:t>Metas presidenciales (</a:t>
                      </a:r>
                      <a:r>
                        <a:rPr lang="es-DO" sz="1600" b="0" dirty="0" err="1">
                          <a:effectLst/>
                        </a:rPr>
                        <a:t>Sigob</a:t>
                      </a:r>
                      <a:r>
                        <a:rPr lang="es-DO" sz="1600" b="0" dirty="0">
                          <a:effectLst/>
                        </a:rPr>
                        <a:t>) </a:t>
                      </a:r>
                      <a:endParaRPr lang="es-DO"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auto">
                        <a:lnSpc>
                          <a:spcPct val="107000"/>
                        </a:lnSpc>
                        <a:spcAft>
                          <a:spcPts val="0"/>
                        </a:spcAft>
                      </a:pPr>
                      <a:r>
                        <a:rPr lang="es-DO" sz="1600">
                          <a:effectLst/>
                        </a:rPr>
                        <a:t>100%</a:t>
                      </a:r>
                      <a:endParaRPr lang="es-DO"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auto">
                        <a:lnSpc>
                          <a:spcPct val="107000"/>
                        </a:lnSpc>
                        <a:spcAft>
                          <a:spcPts val="0"/>
                        </a:spcAft>
                      </a:pPr>
                      <a:r>
                        <a:rPr lang="es-DO" sz="1600">
                          <a:effectLst/>
                        </a:rPr>
                        <a:t>100%</a:t>
                      </a:r>
                      <a:endParaRPr lang="es-DO"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54539758"/>
                  </a:ext>
                </a:extLst>
              </a:tr>
              <a:tr h="190500">
                <a:tc>
                  <a:txBody>
                    <a:bodyPr/>
                    <a:lstStyle/>
                    <a:p>
                      <a:pPr fontAlgn="auto">
                        <a:lnSpc>
                          <a:spcPct val="107000"/>
                        </a:lnSpc>
                        <a:spcAft>
                          <a:spcPts val="0"/>
                        </a:spcAft>
                      </a:pPr>
                      <a:r>
                        <a:rPr lang="es-DO" sz="1600" b="0" dirty="0">
                          <a:effectLst/>
                        </a:rPr>
                        <a:t>Sistema de Monitoreo de la Administración Pública (</a:t>
                      </a:r>
                      <a:r>
                        <a:rPr lang="es-DO" sz="1600" b="0" dirty="0" err="1">
                          <a:effectLst/>
                        </a:rPr>
                        <a:t>Sismap</a:t>
                      </a:r>
                      <a:r>
                        <a:rPr lang="es-DO" sz="1600" b="0" dirty="0">
                          <a:effectLst/>
                        </a:rPr>
                        <a:t>) </a:t>
                      </a:r>
                      <a:endParaRPr lang="es-DO"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auto">
                        <a:lnSpc>
                          <a:spcPct val="107000"/>
                        </a:lnSpc>
                        <a:spcAft>
                          <a:spcPts val="0"/>
                        </a:spcAft>
                      </a:pPr>
                      <a:r>
                        <a:rPr lang="es-DO" sz="1600">
                          <a:effectLst/>
                        </a:rPr>
                        <a:t>56%</a:t>
                      </a:r>
                      <a:endParaRPr lang="es-DO"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auto">
                        <a:lnSpc>
                          <a:spcPct val="107000"/>
                        </a:lnSpc>
                        <a:spcAft>
                          <a:spcPts val="0"/>
                        </a:spcAft>
                      </a:pPr>
                      <a:r>
                        <a:rPr lang="es-DO" sz="1600">
                          <a:effectLst/>
                        </a:rPr>
                        <a:t>64%</a:t>
                      </a:r>
                      <a:endParaRPr lang="es-DO"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29877180"/>
                  </a:ext>
                </a:extLst>
              </a:tr>
              <a:tr h="190500">
                <a:tc>
                  <a:txBody>
                    <a:bodyPr/>
                    <a:lstStyle/>
                    <a:p>
                      <a:pPr fontAlgn="auto">
                        <a:lnSpc>
                          <a:spcPct val="107000"/>
                        </a:lnSpc>
                        <a:spcAft>
                          <a:spcPts val="0"/>
                        </a:spcAft>
                      </a:pPr>
                      <a:r>
                        <a:rPr lang="es-DO" sz="1600" b="0" dirty="0">
                          <a:effectLst/>
                        </a:rPr>
                        <a:t>Iniciativas TIC y Gobierno Electrónico (ITCGE) </a:t>
                      </a:r>
                      <a:endParaRPr lang="es-DO"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auto">
                        <a:lnSpc>
                          <a:spcPct val="107000"/>
                        </a:lnSpc>
                        <a:spcAft>
                          <a:spcPts val="0"/>
                        </a:spcAft>
                      </a:pPr>
                      <a:r>
                        <a:rPr lang="es-DO" sz="1600">
                          <a:effectLst/>
                        </a:rPr>
                        <a:t>89%</a:t>
                      </a:r>
                      <a:endParaRPr lang="es-DO"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auto">
                        <a:lnSpc>
                          <a:spcPct val="107000"/>
                        </a:lnSpc>
                        <a:spcAft>
                          <a:spcPts val="0"/>
                        </a:spcAft>
                      </a:pPr>
                      <a:r>
                        <a:rPr lang="es-DO" sz="1600">
                          <a:effectLst/>
                        </a:rPr>
                        <a:t>93%</a:t>
                      </a:r>
                      <a:endParaRPr lang="es-DO"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34634438"/>
                  </a:ext>
                </a:extLst>
              </a:tr>
              <a:tr h="190500">
                <a:tc>
                  <a:txBody>
                    <a:bodyPr/>
                    <a:lstStyle/>
                    <a:p>
                      <a:pPr fontAlgn="auto">
                        <a:lnSpc>
                          <a:spcPct val="107000"/>
                        </a:lnSpc>
                        <a:spcAft>
                          <a:spcPts val="0"/>
                        </a:spcAft>
                      </a:pPr>
                      <a:r>
                        <a:rPr lang="es-DO" sz="1600" b="0" dirty="0">
                          <a:effectLst/>
                        </a:rPr>
                        <a:t>Normas Básicas de Control Interno (</a:t>
                      </a:r>
                      <a:r>
                        <a:rPr lang="es-DO" sz="1600" b="0" dirty="0" err="1">
                          <a:effectLst/>
                        </a:rPr>
                        <a:t>Nobaci</a:t>
                      </a:r>
                      <a:r>
                        <a:rPr lang="es-DO" sz="1600" b="0" dirty="0">
                          <a:effectLst/>
                        </a:rPr>
                        <a:t>) </a:t>
                      </a:r>
                      <a:endParaRPr lang="es-DO"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auto">
                        <a:lnSpc>
                          <a:spcPct val="107000"/>
                        </a:lnSpc>
                        <a:spcAft>
                          <a:spcPts val="0"/>
                        </a:spcAft>
                      </a:pPr>
                      <a:r>
                        <a:rPr lang="es-DO" sz="1600">
                          <a:effectLst/>
                        </a:rPr>
                        <a:t>33%</a:t>
                      </a:r>
                      <a:endParaRPr lang="es-DO"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auto">
                        <a:lnSpc>
                          <a:spcPct val="107000"/>
                        </a:lnSpc>
                        <a:spcAft>
                          <a:spcPts val="0"/>
                        </a:spcAft>
                      </a:pPr>
                      <a:r>
                        <a:rPr lang="es-DO" sz="1600">
                          <a:effectLst/>
                        </a:rPr>
                        <a:t>36%</a:t>
                      </a:r>
                      <a:endParaRPr lang="es-DO"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94035035"/>
                  </a:ext>
                </a:extLst>
              </a:tr>
              <a:tr h="190500">
                <a:tc>
                  <a:txBody>
                    <a:bodyPr/>
                    <a:lstStyle/>
                    <a:p>
                      <a:pPr fontAlgn="auto">
                        <a:lnSpc>
                          <a:spcPct val="107000"/>
                        </a:lnSpc>
                        <a:spcAft>
                          <a:spcPts val="0"/>
                        </a:spcAft>
                      </a:pPr>
                      <a:r>
                        <a:rPr lang="es-DO" sz="1600" b="0" dirty="0">
                          <a:effectLst/>
                        </a:rPr>
                        <a:t>Ley de Libre Acceso a la Información Pública 200-04 </a:t>
                      </a:r>
                      <a:endParaRPr lang="es-DO"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auto">
                        <a:lnSpc>
                          <a:spcPct val="107000"/>
                        </a:lnSpc>
                        <a:spcAft>
                          <a:spcPts val="0"/>
                        </a:spcAft>
                      </a:pPr>
                      <a:r>
                        <a:rPr lang="es-DO" sz="1600">
                          <a:effectLst/>
                        </a:rPr>
                        <a:t>78%</a:t>
                      </a:r>
                      <a:endParaRPr lang="es-DO"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auto">
                        <a:lnSpc>
                          <a:spcPct val="107000"/>
                        </a:lnSpc>
                        <a:spcAft>
                          <a:spcPts val="0"/>
                        </a:spcAft>
                      </a:pPr>
                      <a:r>
                        <a:rPr lang="es-DO" sz="1600">
                          <a:effectLst/>
                        </a:rPr>
                        <a:t>83%</a:t>
                      </a:r>
                      <a:endParaRPr lang="es-DO"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511349187"/>
                  </a:ext>
                </a:extLst>
              </a:tr>
              <a:tr h="190500">
                <a:tc>
                  <a:txBody>
                    <a:bodyPr/>
                    <a:lstStyle/>
                    <a:p>
                      <a:pPr fontAlgn="auto">
                        <a:lnSpc>
                          <a:spcPct val="107000"/>
                        </a:lnSpc>
                        <a:spcAft>
                          <a:spcPts val="0"/>
                        </a:spcAft>
                      </a:pPr>
                      <a:r>
                        <a:rPr lang="es-DO" sz="1600" b="0" dirty="0">
                          <a:effectLst/>
                        </a:rPr>
                        <a:t>Gestión Presupuestaria </a:t>
                      </a:r>
                      <a:endParaRPr lang="es-DO"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auto">
                        <a:lnSpc>
                          <a:spcPct val="107000"/>
                        </a:lnSpc>
                        <a:spcAft>
                          <a:spcPts val="0"/>
                        </a:spcAft>
                      </a:pPr>
                      <a:r>
                        <a:rPr lang="es-DO" sz="1600">
                          <a:effectLst/>
                        </a:rPr>
                        <a:t>74%</a:t>
                      </a:r>
                      <a:endParaRPr lang="es-DO"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auto">
                        <a:lnSpc>
                          <a:spcPct val="107000"/>
                        </a:lnSpc>
                        <a:spcAft>
                          <a:spcPts val="0"/>
                        </a:spcAft>
                      </a:pPr>
                      <a:r>
                        <a:rPr lang="es-DO" sz="1600">
                          <a:effectLst/>
                        </a:rPr>
                        <a:t>92%</a:t>
                      </a:r>
                      <a:endParaRPr lang="es-DO"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90154234"/>
                  </a:ext>
                </a:extLst>
              </a:tr>
              <a:tr h="190500">
                <a:tc>
                  <a:txBody>
                    <a:bodyPr/>
                    <a:lstStyle/>
                    <a:p>
                      <a:pPr fontAlgn="auto">
                        <a:lnSpc>
                          <a:spcPct val="107000"/>
                        </a:lnSpc>
                        <a:spcAft>
                          <a:spcPts val="0"/>
                        </a:spcAft>
                      </a:pPr>
                      <a:r>
                        <a:rPr lang="es-DO" sz="1600" b="0" dirty="0">
                          <a:effectLst/>
                        </a:rPr>
                        <a:t>Contrataciones Públicas </a:t>
                      </a:r>
                      <a:endParaRPr lang="es-DO"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auto">
                        <a:lnSpc>
                          <a:spcPct val="107000"/>
                        </a:lnSpc>
                        <a:spcAft>
                          <a:spcPts val="0"/>
                        </a:spcAft>
                      </a:pPr>
                      <a:r>
                        <a:rPr lang="es-DO" sz="1600">
                          <a:effectLst/>
                        </a:rPr>
                        <a:t>73%</a:t>
                      </a:r>
                      <a:endParaRPr lang="es-DO"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auto">
                        <a:lnSpc>
                          <a:spcPct val="107000"/>
                        </a:lnSpc>
                        <a:spcAft>
                          <a:spcPts val="0"/>
                        </a:spcAft>
                      </a:pPr>
                      <a:r>
                        <a:rPr lang="es-DO" sz="1600">
                          <a:effectLst/>
                        </a:rPr>
                        <a:t>81%</a:t>
                      </a:r>
                      <a:endParaRPr lang="es-DO"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29045342"/>
                  </a:ext>
                </a:extLst>
              </a:tr>
              <a:tr h="190500">
                <a:tc>
                  <a:txBody>
                    <a:bodyPr/>
                    <a:lstStyle/>
                    <a:p>
                      <a:pPr fontAlgn="auto">
                        <a:lnSpc>
                          <a:spcPct val="107000"/>
                        </a:lnSpc>
                        <a:spcAft>
                          <a:spcPts val="0"/>
                        </a:spcAft>
                      </a:pPr>
                      <a:r>
                        <a:rPr lang="es-DO" sz="1600" b="0" dirty="0">
                          <a:effectLst/>
                        </a:rPr>
                        <a:t>Transparencia Gubernamental </a:t>
                      </a:r>
                      <a:endParaRPr lang="es-DO"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auto">
                        <a:lnSpc>
                          <a:spcPct val="107000"/>
                        </a:lnSpc>
                        <a:spcAft>
                          <a:spcPts val="0"/>
                        </a:spcAft>
                      </a:pPr>
                      <a:r>
                        <a:rPr lang="es-DO" sz="1600">
                          <a:effectLst/>
                        </a:rPr>
                        <a:t>84%</a:t>
                      </a:r>
                      <a:endParaRPr lang="es-DO"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auto">
                        <a:lnSpc>
                          <a:spcPct val="107000"/>
                        </a:lnSpc>
                        <a:spcAft>
                          <a:spcPts val="0"/>
                        </a:spcAft>
                      </a:pPr>
                      <a:r>
                        <a:rPr lang="es-DO" sz="1600" dirty="0">
                          <a:effectLst/>
                        </a:rPr>
                        <a:t>91%</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042178329"/>
                  </a:ext>
                </a:extLst>
              </a:tr>
            </a:tbl>
          </a:graphicData>
        </a:graphic>
      </p:graphicFrame>
    </p:spTree>
    <p:extLst>
      <p:ext uri="{BB962C8B-B14F-4D97-AF65-F5344CB8AC3E}">
        <p14:creationId xmlns:p14="http://schemas.microsoft.com/office/powerpoint/2010/main" val="16059549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descr="Screen Shot 2019-04-24 at 5.53.40 PM.png">
            <a:extLst>
              <a:ext uri="{FF2B5EF4-FFF2-40B4-BE49-F238E27FC236}">
                <a16:creationId xmlns:a16="http://schemas.microsoft.com/office/drawing/2014/main" id="{C9F59261-42FC-46EE-B22D-F2C868ACF9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20163"/>
          </a:xfrm>
          <a:prstGeom prst="rect">
            <a:avLst/>
          </a:prstGeom>
        </p:spPr>
      </p:pic>
      <p:sp>
        <p:nvSpPr>
          <p:cNvPr id="13" name="TextBox 3">
            <a:extLst>
              <a:ext uri="{FF2B5EF4-FFF2-40B4-BE49-F238E27FC236}">
                <a16:creationId xmlns:a16="http://schemas.microsoft.com/office/drawing/2014/main" id="{FE78B902-5C33-4EF0-81ED-9544EB627473}"/>
              </a:ext>
            </a:extLst>
          </p:cNvPr>
          <p:cNvSpPr txBox="1"/>
          <p:nvPr/>
        </p:nvSpPr>
        <p:spPr>
          <a:xfrm>
            <a:off x="653145" y="96943"/>
            <a:ext cx="398041" cy="523220"/>
          </a:xfrm>
          <a:prstGeom prst="rect">
            <a:avLst/>
          </a:prstGeom>
          <a:noFill/>
        </p:spPr>
        <p:txBody>
          <a:bodyPr wrap="none" rtlCol="0">
            <a:spAutoFit/>
          </a:bodyPr>
          <a:lstStyle/>
          <a:p>
            <a:r>
              <a:rPr lang="en-US" sz="2800" b="1" dirty="0">
                <a:solidFill>
                  <a:schemeClr val="bg1"/>
                </a:solidFill>
                <a:latin typeface="Gill Sans"/>
                <a:cs typeface="Gill Sans"/>
              </a:rPr>
              <a:t>9</a:t>
            </a:r>
          </a:p>
        </p:txBody>
      </p:sp>
      <p:graphicFrame>
        <p:nvGraphicFramePr>
          <p:cNvPr id="8" name="Tabla 10">
            <a:extLst>
              <a:ext uri="{FF2B5EF4-FFF2-40B4-BE49-F238E27FC236}">
                <a16:creationId xmlns:a16="http://schemas.microsoft.com/office/drawing/2014/main" id="{3052E497-F8A2-4263-8D8A-20CD6363BCC0}"/>
              </a:ext>
            </a:extLst>
          </p:cNvPr>
          <p:cNvGraphicFramePr>
            <a:graphicFrameLocks noGrp="1"/>
          </p:cNvGraphicFramePr>
          <p:nvPr>
            <p:extLst>
              <p:ext uri="{D42A27DB-BD31-4B8C-83A1-F6EECF244321}">
                <p14:modId xmlns:p14="http://schemas.microsoft.com/office/powerpoint/2010/main" val="1081888874"/>
              </p:ext>
            </p:extLst>
          </p:nvPr>
        </p:nvGraphicFramePr>
        <p:xfrm>
          <a:off x="457201" y="916526"/>
          <a:ext cx="8229600" cy="1263966"/>
        </p:xfrm>
        <a:graphic>
          <a:graphicData uri="http://schemas.openxmlformats.org/drawingml/2006/table">
            <a:tbl>
              <a:tblPr firstRow="1">
                <a:tableStyleId>{FABFCF23-3B69-468F-B69F-88F6DE6A72F2}</a:tableStyleId>
              </a:tblPr>
              <a:tblGrid>
                <a:gridCol w="3902221">
                  <a:extLst>
                    <a:ext uri="{9D8B030D-6E8A-4147-A177-3AD203B41FA5}">
                      <a16:colId xmlns:a16="http://schemas.microsoft.com/office/drawing/2014/main" val="484558288"/>
                    </a:ext>
                  </a:extLst>
                </a:gridCol>
                <a:gridCol w="2093899">
                  <a:extLst>
                    <a:ext uri="{9D8B030D-6E8A-4147-A177-3AD203B41FA5}">
                      <a16:colId xmlns:a16="http://schemas.microsoft.com/office/drawing/2014/main" val="3876288137"/>
                    </a:ext>
                  </a:extLst>
                </a:gridCol>
                <a:gridCol w="2233480">
                  <a:extLst>
                    <a:ext uri="{9D8B030D-6E8A-4147-A177-3AD203B41FA5}">
                      <a16:colId xmlns:a16="http://schemas.microsoft.com/office/drawing/2014/main" val="2003961574"/>
                    </a:ext>
                  </a:extLst>
                </a:gridCol>
              </a:tblGrid>
              <a:tr h="274758">
                <a:tc>
                  <a:txBody>
                    <a:bodyPr/>
                    <a:lstStyle/>
                    <a:p>
                      <a:pPr marL="36000" algn="ctr" fontAlgn="ctr"/>
                      <a:r>
                        <a:rPr lang="es-DO" sz="1400" u="none" strike="noStrike" dirty="0">
                          <a:effectLst/>
                          <a:latin typeface="+mn-lt"/>
                        </a:rPr>
                        <a:t>Indicadores</a:t>
                      </a:r>
                      <a:r>
                        <a:rPr lang="es-DO" sz="1400" u="none" strike="noStrike" baseline="0" dirty="0">
                          <a:effectLst/>
                          <a:latin typeface="+mn-lt"/>
                        </a:rPr>
                        <a:t> </a:t>
                      </a:r>
                      <a:r>
                        <a:rPr lang="es-DO" sz="1400" u="none" strike="noStrike" dirty="0">
                          <a:effectLst/>
                          <a:latin typeface="+mn-lt"/>
                        </a:rPr>
                        <a:t>(en función del devengado)</a:t>
                      </a:r>
                      <a:endParaRPr lang="es-DO" sz="1400" b="1" i="0" u="none" strike="noStrike" dirty="0">
                        <a:solidFill>
                          <a:srgbClr val="000000"/>
                        </a:solidFill>
                        <a:effectLst/>
                        <a:latin typeface="+mn-lt"/>
                      </a:endParaRPr>
                    </a:p>
                  </a:txBody>
                  <a:tcPr marL="9525" marR="9525" marT="9525" marB="0" anchor="ctr">
                    <a:lnL w="6350" cap="flat" cmpd="sng" algn="ctr">
                      <a:solidFill>
                        <a:schemeClr val="tx2">
                          <a:lumMod val="60000"/>
                          <a:lumOff val="4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rgbClr val="939598"/>
                    </a:solidFill>
                  </a:tcPr>
                </a:tc>
                <a:tc>
                  <a:txBody>
                    <a:bodyPr/>
                    <a:lstStyle/>
                    <a:p>
                      <a:pPr marL="36000" algn="ctr" fontAlgn="ctr"/>
                      <a:r>
                        <a:rPr lang="es-DO" sz="1400" u="none" strike="noStrike" dirty="0">
                          <a:effectLst/>
                          <a:latin typeface="+mn-lt"/>
                        </a:rPr>
                        <a:t>2018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rgbClr val="939598"/>
                    </a:solidFill>
                  </a:tcPr>
                </a:tc>
                <a:tc>
                  <a:txBody>
                    <a:bodyPr/>
                    <a:lstStyle/>
                    <a:p>
                      <a:pPr marL="36000" algn="ctr" fontAlgn="ctr"/>
                      <a:r>
                        <a:rPr lang="es-DO" sz="1400" u="none" strike="noStrike" dirty="0">
                          <a:effectLst/>
                          <a:latin typeface="+mn-lt"/>
                        </a:rPr>
                        <a:t>2019</a:t>
                      </a:r>
                      <a:endParaRPr lang="es-DO" sz="1400" b="1"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rgbClr val="939598"/>
                    </a:solidFill>
                  </a:tcPr>
                </a:tc>
                <a:extLst>
                  <a:ext uri="{0D108BD9-81ED-4DB2-BD59-A6C34878D82A}">
                    <a16:rowId xmlns:a16="http://schemas.microsoft.com/office/drawing/2014/main" val="129898786"/>
                  </a:ext>
                </a:extLst>
              </a:tr>
              <a:tr h="247302">
                <a:tc>
                  <a:txBody>
                    <a:bodyPr/>
                    <a:lstStyle/>
                    <a:p>
                      <a:pPr marL="36000" algn="l" fontAlgn="ctr"/>
                      <a:r>
                        <a:rPr lang="es-DO" sz="1400" u="none" strike="noStrike" dirty="0">
                          <a:effectLst/>
                          <a:latin typeface="+mn-lt"/>
                        </a:rPr>
                        <a:t>Presupuesto (Millones RD$) </a:t>
                      </a:r>
                      <a:endParaRPr lang="es-DO" sz="1400" b="0" i="0" u="none" strike="noStrike" dirty="0">
                        <a:solidFill>
                          <a:srgbClr val="000000"/>
                        </a:solidFill>
                        <a:effectLst/>
                        <a:latin typeface="+mn-lt"/>
                      </a:endParaRPr>
                    </a:p>
                  </a:txBody>
                  <a:tcPr marL="9525" marR="9525" marT="9525"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tc>
                  <a:txBody>
                    <a:bodyPr/>
                    <a:lstStyle/>
                    <a:p>
                      <a:pPr marL="76200" marR="76200" algn="ctr" fontAlgn="auto">
                        <a:lnSpc>
                          <a:spcPct val="107000"/>
                        </a:lnSpc>
                        <a:spcAft>
                          <a:spcPts val="800"/>
                        </a:spcAft>
                      </a:pPr>
                      <a:r>
                        <a:rPr lang="es-DO" sz="1400" dirty="0">
                          <a:solidFill>
                            <a:srgbClr val="000000"/>
                          </a:solidFill>
                          <a:effectLst/>
                          <a:latin typeface="+mn-lt"/>
                          <a:ea typeface="Times New Roman" panose="02020603050405020304" pitchFamily="18" charset="0"/>
                          <a:cs typeface="Calibri" panose="020F0502020204030204" pitchFamily="34" charset="0"/>
                        </a:rPr>
                        <a:t>152,765,357,300</a:t>
                      </a:r>
                      <a:endParaRPr lang="es-DO" sz="1400" dirty="0">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tc>
                  <a:txBody>
                    <a:bodyPr/>
                    <a:lstStyle/>
                    <a:p>
                      <a:pPr marL="76200" marR="76200" algn="ctr" fontAlgn="auto">
                        <a:lnSpc>
                          <a:spcPct val="107000"/>
                        </a:lnSpc>
                        <a:spcAft>
                          <a:spcPts val="800"/>
                        </a:spcAft>
                      </a:pPr>
                      <a:r>
                        <a:rPr lang="es-DO" sz="1400" dirty="0">
                          <a:solidFill>
                            <a:srgbClr val="000000"/>
                          </a:solidFill>
                          <a:effectLst/>
                          <a:latin typeface="+mn-lt"/>
                          <a:ea typeface="Times New Roman" panose="02020603050405020304" pitchFamily="18" charset="0"/>
                          <a:cs typeface="Calibri" panose="020F0502020204030204" pitchFamily="34" charset="0"/>
                        </a:rPr>
                        <a:t>170,570,152,783</a:t>
                      </a:r>
                      <a:endParaRPr lang="es-DO" sz="1400" dirty="0">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2559728215"/>
                  </a:ext>
                </a:extLst>
              </a:tr>
              <a:tr h="247302">
                <a:tc>
                  <a:txBody>
                    <a:bodyPr/>
                    <a:lstStyle/>
                    <a:p>
                      <a:pPr marL="36000" algn="l" fontAlgn="ctr"/>
                      <a:r>
                        <a:rPr lang="es-DO" sz="1400" u="none" strike="noStrike" dirty="0">
                          <a:effectLst/>
                          <a:latin typeface="+mn-lt"/>
                        </a:rPr>
                        <a:t>Monto ejecutado (1er Semestre)</a:t>
                      </a:r>
                      <a:endParaRPr lang="es-DO" sz="1400" b="0" i="0" u="none" strike="noStrike" dirty="0">
                        <a:solidFill>
                          <a:srgbClr val="000000"/>
                        </a:solidFill>
                        <a:effectLst/>
                        <a:latin typeface="+mn-lt"/>
                      </a:endParaRPr>
                    </a:p>
                  </a:txBody>
                  <a:tcPr marL="9525" marR="9525" marT="9525"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tc>
                  <a:txBody>
                    <a:bodyPr/>
                    <a:lstStyle/>
                    <a:p>
                      <a:pPr marL="76200" marR="76200" algn="ctr" fontAlgn="auto">
                        <a:lnSpc>
                          <a:spcPct val="107000"/>
                        </a:lnSpc>
                        <a:spcAft>
                          <a:spcPts val="800"/>
                        </a:spcAft>
                      </a:pPr>
                      <a:r>
                        <a:rPr lang="es-DO" sz="1400">
                          <a:solidFill>
                            <a:srgbClr val="000000"/>
                          </a:solidFill>
                          <a:effectLst/>
                          <a:latin typeface="+mn-lt"/>
                          <a:ea typeface="Times New Roman" panose="02020603050405020304" pitchFamily="18" charset="0"/>
                          <a:cs typeface="Calibri" panose="020F0502020204030204" pitchFamily="34" charset="0"/>
                        </a:rPr>
                        <a:t>72,471,532,751</a:t>
                      </a:r>
                      <a:endParaRPr lang="es-DO" sz="1400">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tc>
                  <a:txBody>
                    <a:bodyPr/>
                    <a:lstStyle/>
                    <a:p>
                      <a:pPr marL="76200" marR="76200" algn="ctr" fontAlgn="auto">
                        <a:lnSpc>
                          <a:spcPct val="107000"/>
                        </a:lnSpc>
                        <a:spcAft>
                          <a:spcPts val="800"/>
                        </a:spcAft>
                      </a:pPr>
                      <a:r>
                        <a:rPr lang="es-DO" sz="1400" dirty="0">
                          <a:solidFill>
                            <a:srgbClr val="000000"/>
                          </a:solidFill>
                          <a:effectLst/>
                          <a:latin typeface="+mn-lt"/>
                          <a:ea typeface="Times New Roman" panose="02020603050405020304" pitchFamily="18" charset="0"/>
                          <a:cs typeface="Calibri" panose="020F0502020204030204" pitchFamily="34" charset="0"/>
                        </a:rPr>
                        <a:t>87,272,611,378</a:t>
                      </a:r>
                      <a:endParaRPr lang="es-DO" sz="1400" dirty="0">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582881592"/>
                  </a:ext>
                </a:extLst>
              </a:tr>
              <a:tr h="247302">
                <a:tc>
                  <a:txBody>
                    <a:bodyPr/>
                    <a:lstStyle/>
                    <a:p>
                      <a:pPr marL="36000" algn="l" fontAlgn="ctr"/>
                      <a:r>
                        <a:rPr lang="es-DO" sz="1400" u="none" strike="noStrike" dirty="0">
                          <a:effectLst/>
                          <a:latin typeface="+mn-lt"/>
                        </a:rPr>
                        <a:t>% Ejecución (1er Semestre) </a:t>
                      </a:r>
                      <a:endParaRPr lang="es-DO" sz="1400" b="0" i="0" u="none" strike="noStrike" dirty="0">
                        <a:solidFill>
                          <a:srgbClr val="000000"/>
                        </a:solidFill>
                        <a:effectLst/>
                        <a:latin typeface="+mn-lt"/>
                      </a:endParaRPr>
                    </a:p>
                  </a:txBody>
                  <a:tcPr marL="9525" marR="9525" marT="9525"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tc>
                  <a:txBody>
                    <a:bodyPr/>
                    <a:lstStyle/>
                    <a:p>
                      <a:pPr marL="76200" marR="76200" algn="ctr" fontAlgn="auto">
                        <a:lnSpc>
                          <a:spcPct val="107000"/>
                        </a:lnSpc>
                        <a:spcAft>
                          <a:spcPts val="800"/>
                        </a:spcAft>
                      </a:pPr>
                      <a:r>
                        <a:rPr lang="es-DO" sz="1400">
                          <a:solidFill>
                            <a:srgbClr val="000000"/>
                          </a:solidFill>
                          <a:effectLst/>
                          <a:latin typeface="+mn-lt"/>
                          <a:ea typeface="Times New Roman" panose="02020603050405020304" pitchFamily="18" charset="0"/>
                          <a:cs typeface="Calibri" panose="020F0502020204030204" pitchFamily="34" charset="0"/>
                        </a:rPr>
                        <a:t>47.44%</a:t>
                      </a:r>
                      <a:endParaRPr lang="es-DO" sz="1400">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tc>
                  <a:txBody>
                    <a:bodyPr/>
                    <a:lstStyle/>
                    <a:p>
                      <a:pPr marL="76200" marR="76200" algn="ctr" fontAlgn="auto">
                        <a:lnSpc>
                          <a:spcPct val="107000"/>
                        </a:lnSpc>
                        <a:spcAft>
                          <a:spcPts val="800"/>
                        </a:spcAft>
                      </a:pPr>
                      <a:r>
                        <a:rPr lang="es-DO" sz="1400" dirty="0">
                          <a:solidFill>
                            <a:srgbClr val="000000"/>
                          </a:solidFill>
                          <a:effectLst/>
                          <a:latin typeface="+mn-lt"/>
                          <a:ea typeface="Times New Roman" panose="02020603050405020304" pitchFamily="18" charset="0"/>
                          <a:cs typeface="Calibri" panose="020F0502020204030204" pitchFamily="34" charset="0"/>
                        </a:rPr>
                        <a:t>51.17%</a:t>
                      </a:r>
                      <a:endParaRPr lang="es-DO" sz="1400" dirty="0">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2656762472"/>
                  </a:ext>
                </a:extLst>
              </a:tr>
              <a:tr h="247302">
                <a:tc>
                  <a:txBody>
                    <a:bodyPr/>
                    <a:lstStyle/>
                    <a:p>
                      <a:pPr marL="36000" algn="l" fontAlgn="ctr"/>
                      <a:r>
                        <a:rPr lang="es-DO" sz="1400" u="none" strike="noStrike" dirty="0">
                          <a:effectLst/>
                          <a:latin typeface="+mn-lt"/>
                        </a:rPr>
                        <a:t>Monto ejecutado % PIB (1er Semestre)</a:t>
                      </a:r>
                      <a:endParaRPr lang="es-DO" sz="1400" b="0" i="0" u="none" strike="noStrike" dirty="0">
                        <a:solidFill>
                          <a:srgbClr val="000000"/>
                        </a:solidFill>
                        <a:effectLst/>
                        <a:latin typeface="+mn-lt"/>
                      </a:endParaRPr>
                    </a:p>
                  </a:txBody>
                  <a:tcPr marL="9525" marR="9525" marT="9525"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tc>
                  <a:txBody>
                    <a:bodyPr/>
                    <a:lstStyle/>
                    <a:p>
                      <a:pPr marL="76200" marR="76200" algn="ctr" fontAlgn="auto">
                        <a:lnSpc>
                          <a:spcPct val="107000"/>
                        </a:lnSpc>
                        <a:spcAft>
                          <a:spcPts val="800"/>
                        </a:spcAft>
                      </a:pPr>
                      <a:r>
                        <a:rPr lang="es-DO" sz="1400">
                          <a:solidFill>
                            <a:srgbClr val="000000"/>
                          </a:solidFill>
                          <a:effectLst/>
                          <a:latin typeface="+mn-lt"/>
                          <a:ea typeface="Times New Roman" panose="02020603050405020304" pitchFamily="18" charset="0"/>
                          <a:cs typeface="Calibri" panose="020F0502020204030204" pitchFamily="34" charset="0"/>
                        </a:rPr>
                        <a:t>1.71%</a:t>
                      </a:r>
                      <a:endParaRPr lang="es-DO" sz="1400">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tc>
                  <a:txBody>
                    <a:bodyPr/>
                    <a:lstStyle/>
                    <a:p>
                      <a:pPr marL="76200" marR="76200" algn="ctr" fontAlgn="auto">
                        <a:lnSpc>
                          <a:spcPct val="107000"/>
                        </a:lnSpc>
                        <a:spcAft>
                          <a:spcPts val="800"/>
                        </a:spcAft>
                      </a:pPr>
                      <a:r>
                        <a:rPr lang="es-DO" sz="1400" dirty="0">
                          <a:solidFill>
                            <a:srgbClr val="000000"/>
                          </a:solidFill>
                          <a:effectLst/>
                          <a:latin typeface="+mn-lt"/>
                          <a:ea typeface="Times New Roman" panose="02020603050405020304" pitchFamily="18" charset="0"/>
                          <a:cs typeface="Calibri" panose="020F0502020204030204" pitchFamily="34" charset="0"/>
                        </a:rPr>
                        <a:t>2.00%</a:t>
                      </a:r>
                      <a:endParaRPr lang="es-DO" sz="1400" dirty="0">
                        <a:effectLst/>
                        <a:latin typeface="+mn-lt"/>
                        <a:ea typeface="Calibri" panose="020F0502020204030204" pitchFamily="34" charset="0"/>
                        <a:cs typeface="Times New Roman" panose="02020603050405020304" pitchFamily="18" charset="0"/>
                      </a:endParaRPr>
                    </a:p>
                  </a:txBody>
                  <a:tcPr marL="0" marR="0" marT="0" marB="0" anchor="ct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tcPr>
                </a:tc>
                <a:extLst>
                  <a:ext uri="{0D108BD9-81ED-4DB2-BD59-A6C34878D82A}">
                    <a16:rowId xmlns:a16="http://schemas.microsoft.com/office/drawing/2014/main" val="2835487474"/>
                  </a:ext>
                </a:extLst>
              </a:tr>
            </a:tbl>
          </a:graphicData>
        </a:graphic>
      </p:graphicFrame>
      <p:pic>
        <p:nvPicPr>
          <p:cNvPr id="10"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14" name="Rectángulo 6">
            <a:extLst>
              <a:ext uri="{FF2B5EF4-FFF2-40B4-BE49-F238E27FC236}">
                <a16:creationId xmlns:a16="http://schemas.microsoft.com/office/drawing/2014/main" id="{B72E376F-9C88-42FF-86BE-486329DEA94A}"/>
              </a:ext>
            </a:extLst>
          </p:cNvPr>
          <p:cNvSpPr/>
          <p:nvPr/>
        </p:nvSpPr>
        <p:spPr>
          <a:xfrm rot="5400000">
            <a:off x="3930708" y="-2317561"/>
            <a:ext cx="413168" cy="56751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MEJORAR LA INVERSIÓN EN EDUCACIÓN</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68</a:t>
            </a:fld>
            <a:endParaRPr lang="en-US"/>
          </a:p>
        </p:txBody>
      </p:sp>
      <p:graphicFrame>
        <p:nvGraphicFramePr>
          <p:cNvPr id="3" name="Tabla 2">
            <a:extLst>
              <a:ext uri="{FF2B5EF4-FFF2-40B4-BE49-F238E27FC236}">
                <a16:creationId xmlns:a16="http://schemas.microsoft.com/office/drawing/2014/main" id="{8FF3005E-CFA3-4B84-A99B-EB81DF7FEA3C}"/>
              </a:ext>
            </a:extLst>
          </p:cNvPr>
          <p:cNvGraphicFramePr>
            <a:graphicFrameLocks noGrp="1"/>
          </p:cNvGraphicFramePr>
          <p:nvPr>
            <p:extLst>
              <p:ext uri="{D42A27DB-BD31-4B8C-83A1-F6EECF244321}">
                <p14:modId xmlns:p14="http://schemas.microsoft.com/office/powerpoint/2010/main" val="332291829"/>
              </p:ext>
            </p:extLst>
          </p:nvPr>
        </p:nvGraphicFramePr>
        <p:xfrm>
          <a:off x="457202" y="2260879"/>
          <a:ext cx="8229599" cy="2558358"/>
        </p:xfrm>
        <a:graphic>
          <a:graphicData uri="http://schemas.openxmlformats.org/drawingml/2006/table">
            <a:tbl>
              <a:tblPr firstRow="1" firstCol="1" bandRow="1">
                <a:tableStyleId>{69012ECD-51FC-41F1-AA8D-1B2483CD663E}</a:tableStyleId>
              </a:tblPr>
              <a:tblGrid>
                <a:gridCol w="648492">
                  <a:extLst>
                    <a:ext uri="{9D8B030D-6E8A-4147-A177-3AD203B41FA5}">
                      <a16:colId xmlns:a16="http://schemas.microsoft.com/office/drawing/2014/main" val="1044118532"/>
                    </a:ext>
                  </a:extLst>
                </a:gridCol>
                <a:gridCol w="3184952">
                  <a:extLst>
                    <a:ext uri="{9D8B030D-6E8A-4147-A177-3AD203B41FA5}">
                      <a16:colId xmlns:a16="http://schemas.microsoft.com/office/drawing/2014/main" val="3166184240"/>
                    </a:ext>
                  </a:extLst>
                </a:gridCol>
                <a:gridCol w="1530609">
                  <a:extLst>
                    <a:ext uri="{9D8B030D-6E8A-4147-A177-3AD203B41FA5}">
                      <a16:colId xmlns:a16="http://schemas.microsoft.com/office/drawing/2014/main" val="3303660216"/>
                    </a:ext>
                  </a:extLst>
                </a:gridCol>
                <a:gridCol w="1741383">
                  <a:extLst>
                    <a:ext uri="{9D8B030D-6E8A-4147-A177-3AD203B41FA5}">
                      <a16:colId xmlns:a16="http://schemas.microsoft.com/office/drawing/2014/main" val="724266263"/>
                    </a:ext>
                  </a:extLst>
                </a:gridCol>
                <a:gridCol w="1124163">
                  <a:extLst>
                    <a:ext uri="{9D8B030D-6E8A-4147-A177-3AD203B41FA5}">
                      <a16:colId xmlns:a16="http://schemas.microsoft.com/office/drawing/2014/main" val="1699921483"/>
                    </a:ext>
                  </a:extLst>
                </a:gridCol>
              </a:tblGrid>
              <a:tr h="509979">
                <a:tc gridSpan="2">
                  <a:txBody>
                    <a:bodyPr/>
                    <a:lstStyle/>
                    <a:p>
                      <a:pPr marL="76200" marR="76200" algn="ctr" fontAlgn="auto">
                        <a:lnSpc>
                          <a:spcPct val="107000"/>
                        </a:lnSpc>
                        <a:spcAft>
                          <a:spcPts val="800"/>
                        </a:spcAft>
                      </a:pPr>
                      <a:r>
                        <a:rPr lang="es-DO" sz="1400" dirty="0">
                          <a:effectLst/>
                        </a:rPr>
                        <a:t>Concepto del Gasto</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R w="12700" cap="flat" cmpd="sng" algn="ctr">
                      <a:solidFill>
                        <a:schemeClr val="bg1"/>
                      </a:solidFill>
                      <a:prstDash val="solid"/>
                      <a:round/>
                      <a:headEnd type="none" w="med" len="med"/>
                      <a:tailEnd type="none" w="med" len="med"/>
                    </a:lnR>
                    <a:solidFill>
                      <a:srgbClr val="939598"/>
                    </a:solidFill>
                  </a:tcPr>
                </a:tc>
                <a:tc hMerge="1">
                  <a:txBody>
                    <a:bodyPr/>
                    <a:lstStyle/>
                    <a:p>
                      <a:endParaRPr lang="es-DO"/>
                    </a:p>
                  </a:txBody>
                  <a:tcPr/>
                </a:tc>
                <a:tc>
                  <a:txBody>
                    <a:bodyPr/>
                    <a:lstStyle/>
                    <a:p>
                      <a:pPr marL="76200" marR="76200" algn="ctr" fontAlgn="auto">
                        <a:lnSpc>
                          <a:spcPct val="107000"/>
                        </a:lnSpc>
                        <a:spcAft>
                          <a:spcPts val="800"/>
                        </a:spcAft>
                      </a:pPr>
                      <a:r>
                        <a:rPr lang="es-DO" sz="1400" dirty="0">
                          <a:effectLst/>
                        </a:rPr>
                        <a:t>Presupuesto Vigente</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939598"/>
                    </a:solidFill>
                  </a:tcPr>
                </a:tc>
                <a:tc>
                  <a:txBody>
                    <a:bodyPr/>
                    <a:lstStyle/>
                    <a:p>
                      <a:pPr marL="76200" marR="76200" algn="ctr" fontAlgn="auto">
                        <a:lnSpc>
                          <a:spcPct val="107000"/>
                        </a:lnSpc>
                        <a:spcAft>
                          <a:spcPts val="800"/>
                        </a:spcAft>
                      </a:pPr>
                      <a:r>
                        <a:rPr lang="es-DO" sz="1400" dirty="0">
                          <a:effectLst/>
                        </a:rPr>
                        <a:t>Presupuesto Ejecutado</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939598"/>
                    </a:solidFill>
                  </a:tcPr>
                </a:tc>
                <a:tc>
                  <a:txBody>
                    <a:bodyPr/>
                    <a:lstStyle/>
                    <a:p>
                      <a:pPr marL="76200" marR="76200" algn="ctr" fontAlgn="auto">
                        <a:lnSpc>
                          <a:spcPct val="107000"/>
                        </a:lnSpc>
                        <a:spcAft>
                          <a:spcPts val="800"/>
                        </a:spcAft>
                      </a:pPr>
                      <a:r>
                        <a:rPr lang="es-DO" sz="1400" dirty="0">
                          <a:effectLst/>
                        </a:rPr>
                        <a:t>Ejecutado %</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solidFill>
                      <a:srgbClr val="939598"/>
                    </a:solidFill>
                  </a:tcPr>
                </a:tc>
                <a:extLst>
                  <a:ext uri="{0D108BD9-81ED-4DB2-BD59-A6C34878D82A}">
                    <a16:rowId xmlns:a16="http://schemas.microsoft.com/office/drawing/2014/main" val="1653089117"/>
                  </a:ext>
                </a:extLst>
              </a:tr>
              <a:tr h="249223">
                <a:tc>
                  <a:txBody>
                    <a:bodyPr/>
                    <a:lstStyle/>
                    <a:p>
                      <a:pPr marL="76200" marR="76200" algn="ctr" fontAlgn="auto">
                        <a:lnSpc>
                          <a:spcPct val="107000"/>
                        </a:lnSpc>
                        <a:spcAft>
                          <a:spcPts val="800"/>
                        </a:spcAft>
                      </a:pPr>
                      <a:r>
                        <a:rPr lang="es-DO" sz="1400">
                          <a:effectLst/>
                        </a:rPr>
                        <a:t>2.1</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6200" marR="76200" fontAlgn="auto">
                        <a:lnSpc>
                          <a:spcPct val="107000"/>
                        </a:lnSpc>
                        <a:spcAft>
                          <a:spcPts val="800"/>
                        </a:spcAft>
                      </a:pPr>
                      <a:r>
                        <a:rPr lang="es-DO" sz="1400">
                          <a:effectLst/>
                        </a:rPr>
                        <a:t>Remuneraciones y Contribuciones</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6200" marR="76200" algn="r" fontAlgn="auto">
                        <a:lnSpc>
                          <a:spcPct val="107000"/>
                        </a:lnSpc>
                        <a:spcAft>
                          <a:spcPts val="800"/>
                        </a:spcAft>
                      </a:pPr>
                      <a:r>
                        <a:rPr lang="es-DO" sz="1400">
                          <a:effectLst/>
                        </a:rPr>
                        <a:t>95,315,664,954</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6200" marR="76200" algn="r" fontAlgn="auto">
                        <a:lnSpc>
                          <a:spcPct val="107000"/>
                        </a:lnSpc>
                        <a:spcAft>
                          <a:spcPts val="800"/>
                        </a:spcAft>
                      </a:pPr>
                      <a:r>
                        <a:rPr lang="es-DO" sz="1400">
                          <a:effectLst/>
                        </a:rPr>
                        <a:t>50,416,287,045</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6200" marR="76200" algn="ctr" fontAlgn="auto">
                        <a:lnSpc>
                          <a:spcPct val="107000"/>
                        </a:lnSpc>
                        <a:spcAft>
                          <a:spcPts val="800"/>
                        </a:spcAft>
                      </a:pPr>
                      <a:r>
                        <a:rPr lang="es-DO" sz="1400" dirty="0">
                          <a:solidFill>
                            <a:srgbClr val="FF0000"/>
                          </a:solidFill>
                          <a:effectLst/>
                        </a:rPr>
                        <a:t>52.89%</a:t>
                      </a:r>
                      <a:endParaRPr lang="es-DO"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11370008"/>
                  </a:ext>
                </a:extLst>
              </a:tr>
              <a:tr h="249223">
                <a:tc>
                  <a:txBody>
                    <a:bodyPr/>
                    <a:lstStyle/>
                    <a:p>
                      <a:pPr marL="76200" marR="76200" algn="ctr" fontAlgn="auto">
                        <a:lnSpc>
                          <a:spcPct val="107000"/>
                        </a:lnSpc>
                        <a:spcAft>
                          <a:spcPts val="800"/>
                        </a:spcAft>
                      </a:pPr>
                      <a:r>
                        <a:rPr lang="es-DO" sz="1400">
                          <a:effectLst/>
                        </a:rPr>
                        <a:t>2.2</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6200" marR="76200" fontAlgn="auto">
                        <a:lnSpc>
                          <a:spcPct val="107000"/>
                        </a:lnSpc>
                        <a:spcAft>
                          <a:spcPts val="800"/>
                        </a:spcAft>
                      </a:pPr>
                      <a:r>
                        <a:rPr lang="es-DO" sz="1400">
                          <a:effectLst/>
                        </a:rPr>
                        <a:t>Contratación de Servicios</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6200" marR="76200" algn="r" fontAlgn="auto">
                        <a:lnSpc>
                          <a:spcPct val="107000"/>
                        </a:lnSpc>
                        <a:spcAft>
                          <a:spcPts val="800"/>
                        </a:spcAft>
                      </a:pPr>
                      <a:r>
                        <a:rPr lang="es-DO" sz="1400">
                          <a:effectLst/>
                        </a:rPr>
                        <a:t>28,881,722,860</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6200" marR="76200" algn="r" fontAlgn="auto">
                        <a:lnSpc>
                          <a:spcPct val="107000"/>
                        </a:lnSpc>
                        <a:spcAft>
                          <a:spcPts val="800"/>
                        </a:spcAft>
                      </a:pPr>
                      <a:r>
                        <a:rPr lang="es-DO" sz="1400">
                          <a:effectLst/>
                        </a:rPr>
                        <a:t>16,059,586,665</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6200" marR="76200" algn="ctr" fontAlgn="auto">
                        <a:lnSpc>
                          <a:spcPct val="107000"/>
                        </a:lnSpc>
                        <a:spcAft>
                          <a:spcPts val="800"/>
                        </a:spcAft>
                      </a:pPr>
                      <a:r>
                        <a:rPr lang="es-DO" sz="1400">
                          <a:effectLst/>
                        </a:rPr>
                        <a:t>55.60%</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59081430"/>
                  </a:ext>
                </a:extLst>
              </a:tr>
              <a:tr h="249223">
                <a:tc>
                  <a:txBody>
                    <a:bodyPr/>
                    <a:lstStyle/>
                    <a:p>
                      <a:pPr marL="76200" marR="76200" algn="ctr" fontAlgn="auto">
                        <a:lnSpc>
                          <a:spcPct val="107000"/>
                        </a:lnSpc>
                        <a:spcAft>
                          <a:spcPts val="800"/>
                        </a:spcAft>
                      </a:pPr>
                      <a:r>
                        <a:rPr lang="es-DO" sz="1400">
                          <a:effectLst/>
                        </a:rPr>
                        <a:t>2.3</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6200" marR="76200" fontAlgn="auto">
                        <a:lnSpc>
                          <a:spcPct val="107000"/>
                        </a:lnSpc>
                        <a:spcAft>
                          <a:spcPts val="800"/>
                        </a:spcAft>
                      </a:pPr>
                      <a:r>
                        <a:rPr lang="es-DO" sz="1400">
                          <a:effectLst/>
                        </a:rPr>
                        <a:t>Materiales y Suministros</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6200" marR="76200" algn="r" fontAlgn="auto">
                        <a:lnSpc>
                          <a:spcPct val="107000"/>
                        </a:lnSpc>
                        <a:spcAft>
                          <a:spcPts val="800"/>
                        </a:spcAft>
                      </a:pPr>
                      <a:r>
                        <a:rPr lang="es-DO" sz="1400">
                          <a:effectLst/>
                        </a:rPr>
                        <a:t>4,779,701,728</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6200" marR="76200" algn="r" fontAlgn="auto">
                        <a:lnSpc>
                          <a:spcPct val="107000"/>
                        </a:lnSpc>
                        <a:spcAft>
                          <a:spcPts val="800"/>
                        </a:spcAft>
                      </a:pPr>
                      <a:r>
                        <a:rPr lang="es-DO" sz="1400">
                          <a:effectLst/>
                        </a:rPr>
                        <a:t>1,548,377,417</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6200" marR="76200" algn="ctr" fontAlgn="auto">
                        <a:lnSpc>
                          <a:spcPct val="107000"/>
                        </a:lnSpc>
                        <a:spcAft>
                          <a:spcPts val="800"/>
                        </a:spcAft>
                      </a:pPr>
                      <a:r>
                        <a:rPr lang="es-DO" sz="1400">
                          <a:effectLst/>
                        </a:rPr>
                        <a:t>32.39%</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68881867"/>
                  </a:ext>
                </a:extLst>
              </a:tr>
              <a:tr h="249223">
                <a:tc>
                  <a:txBody>
                    <a:bodyPr/>
                    <a:lstStyle/>
                    <a:p>
                      <a:pPr marL="76200" marR="76200" algn="ctr" fontAlgn="auto">
                        <a:lnSpc>
                          <a:spcPct val="107000"/>
                        </a:lnSpc>
                        <a:spcAft>
                          <a:spcPts val="800"/>
                        </a:spcAft>
                      </a:pPr>
                      <a:r>
                        <a:rPr lang="es-DO" sz="1400">
                          <a:effectLst/>
                        </a:rPr>
                        <a:t>2.4</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6200" marR="76200" fontAlgn="auto">
                        <a:lnSpc>
                          <a:spcPct val="107000"/>
                        </a:lnSpc>
                        <a:spcAft>
                          <a:spcPts val="800"/>
                        </a:spcAft>
                      </a:pPr>
                      <a:r>
                        <a:rPr lang="es-DO" sz="1400">
                          <a:effectLst/>
                        </a:rPr>
                        <a:t>Transferencias Corrientes</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6200" marR="76200" algn="r" fontAlgn="auto">
                        <a:lnSpc>
                          <a:spcPct val="107000"/>
                        </a:lnSpc>
                        <a:spcAft>
                          <a:spcPts val="800"/>
                        </a:spcAft>
                      </a:pPr>
                      <a:r>
                        <a:rPr lang="es-DO" sz="1400">
                          <a:effectLst/>
                        </a:rPr>
                        <a:t>17,779,772,366</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6200" marR="76200" algn="r" fontAlgn="auto">
                        <a:lnSpc>
                          <a:spcPct val="107000"/>
                        </a:lnSpc>
                        <a:spcAft>
                          <a:spcPts val="800"/>
                        </a:spcAft>
                      </a:pPr>
                      <a:r>
                        <a:rPr lang="es-DO" sz="1400">
                          <a:effectLst/>
                        </a:rPr>
                        <a:t>7,907,229,333</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6200" marR="76200" algn="ctr" fontAlgn="auto">
                        <a:lnSpc>
                          <a:spcPct val="107000"/>
                        </a:lnSpc>
                        <a:spcAft>
                          <a:spcPts val="800"/>
                        </a:spcAft>
                      </a:pPr>
                      <a:r>
                        <a:rPr lang="es-DO" sz="1400">
                          <a:effectLst/>
                        </a:rPr>
                        <a:t>44.47%</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51047905"/>
                  </a:ext>
                </a:extLst>
              </a:tr>
              <a:tr h="249223">
                <a:tc>
                  <a:txBody>
                    <a:bodyPr/>
                    <a:lstStyle/>
                    <a:p>
                      <a:pPr marL="76200" marR="76200" algn="ctr" fontAlgn="auto">
                        <a:lnSpc>
                          <a:spcPct val="107000"/>
                        </a:lnSpc>
                        <a:spcAft>
                          <a:spcPts val="800"/>
                        </a:spcAft>
                      </a:pPr>
                      <a:r>
                        <a:rPr lang="es-DO" sz="1400">
                          <a:effectLst/>
                        </a:rPr>
                        <a:t>2.5</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6200" marR="76200" fontAlgn="auto">
                        <a:lnSpc>
                          <a:spcPct val="107000"/>
                        </a:lnSpc>
                        <a:spcAft>
                          <a:spcPts val="800"/>
                        </a:spcAft>
                      </a:pPr>
                      <a:r>
                        <a:rPr lang="es-DO" sz="1400">
                          <a:effectLst/>
                        </a:rPr>
                        <a:t>Transferencias de Capital</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6200" marR="76200" algn="r" fontAlgn="auto">
                        <a:lnSpc>
                          <a:spcPct val="107000"/>
                        </a:lnSpc>
                        <a:spcAft>
                          <a:spcPts val="800"/>
                        </a:spcAft>
                      </a:pPr>
                      <a:r>
                        <a:rPr lang="es-DO" sz="1400">
                          <a:effectLst/>
                        </a:rPr>
                        <a:t>169,881,422</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6200" marR="76200" algn="r" fontAlgn="auto">
                        <a:lnSpc>
                          <a:spcPct val="107000"/>
                        </a:lnSpc>
                        <a:spcAft>
                          <a:spcPts val="800"/>
                        </a:spcAft>
                      </a:pPr>
                      <a:r>
                        <a:rPr lang="es-DO" sz="1400">
                          <a:effectLst/>
                        </a:rPr>
                        <a:t>110,422,924</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6200" marR="76200" algn="ctr" fontAlgn="auto">
                        <a:lnSpc>
                          <a:spcPct val="107000"/>
                        </a:lnSpc>
                        <a:spcAft>
                          <a:spcPts val="800"/>
                        </a:spcAft>
                      </a:pPr>
                      <a:r>
                        <a:rPr lang="es-DO" sz="1400">
                          <a:effectLst/>
                        </a:rPr>
                        <a:t>65.00%</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30281899"/>
                  </a:ext>
                </a:extLst>
              </a:tr>
              <a:tr h="303818">
                <a:tc>
                  <a:txBody>
                    <a:bodyPr/>
                    <a:lstStyle/>
                    <a:p>
                      <a:pPr marL="76200" marR="76200" algn="ctr" fontAlgn="auto">
                        <a:lnSpc>
                          <a:spcPct val="107000"/>
                        </a:lnSpc>
                        <a:spcAft>
                          <a:spcPts val="800"/>
                        </a:spcAft>
                      </a:pPr>
                      <a:r>
                        <a:rPr lang="es-DO" sz="1400">
                          <a:effectLst/>
                        </a:rPr>
                        <a:t>2.6</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6200" marR="76200" fontAlgn="auto">
                        <a:lnSpc>
                          <a:spcPct val="107000"/>
                        </a:lnSpc>
                        <a:spcAft>
                          <a:spcPts val="800"/>
                        </a:spcAft>
                      </a:pPr>
                      <a:r>
                        <a:rPr lang="es-DO" sz="1400">
                          <a:effectLst/>
                        </a:rPr>
                        <a:t>Bienes Muebles, Inmuebles e Intangibles</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6200" marR="76200" algn="r" fontAlgn="auto">
                        <a:lnSpc>
                          <a:spcPct val="107000"/>
                        </a:lnSpc>
                        <a:spcAft>
                          <a:spcPts val="800"/>
                        </a:spcAft>
                      </a:pPr>
                      <a:r>
                        <a:rPr lang="es-DO" sz="1400">
                          <a:effectLst/>
                        </a:rPr>
                        <a:t>8,504,121,787</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6200" marR="76200" algn="r" fontAlgn="auto">
                        <a:lnSpc>
                          <a:spcPct val="107000"/>
                        </a:lnSpc>
                        <a:spcAft>
                          <a:spcPts val="800"/>
                        </a:spcAft>
                      </a:pPr>
                      <a:r>
                        <a:rPr lang="es-DO" sz="1400">
                          <a:effectLst/>
                        </a:rPr>
                        <a:t>4,130,506,340</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6200" marR="76200" algn="ctr" fontAlgn="auto">
                        <a:lnSpc>
                          <a:spcPct val="107000"/>
                        </a:lnSpc>
                        <a:spcAft>
                          <a:spcPts val="800"/>
                        </a:spcAft>
                      </a:pPr>
                      <a:r>
                        <a:rPr lang="es-DO" sz="1400">
                          <a:effectLst/>
                        </a:rPr>
                        <a:t>48.57%</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90949370"/>
                  </a:ext>
                </a:extLst>
              </a:tr>
              <a:tr h="249223">
                <a:tc>
                  <a:txBody>
                    <a:bodyPr/>
                    <a:lstStyle/>
                    <a:p>
                      <a:pPr marL="76200" marR="76200" algn="ctr" fontAlgn="auto">
                        <a:lnSpc>
                          <a:spcPct val="107000"/>
                        </a:lnSpc>
                        <a:spcAft>
                          <a:spcPts val="800"/>
                        </a:spcAft>
                      </a:pPr>
                      <a:r>
                        <a:rPr lang="es-DO" sz="1400">
                          <a:effectLst/>
                        </a:rPr>
                        <a:t>2.7</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6200" marR="76200" fontAlgn="auto">
                        <a:lnSpc>
                          <a:spcPct val="107000"/>
                        </a:lnSpc>
                        <a:spcAft>
                          <a:spcPts val="800"/>
                        </a:spcAft>
                      </a:pPr>
                      <a:r>
                        <a:rPr lang="es-DO" sz="1400">
                          <a:effectLst/>
                        </a:rPr>
                        <a:t>Obras</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6200" marR="76200" algn="r" fontAlgn="auto">
                        <a:lnSpc>
                          <a:spcPct val="107000"/>
                        </a:lnSpc>
                        <a:spcAft>
                          <a:spcPts val="800"/>
                        </a:spcAft>
                      </a:pPr>
                      <a:r>
                        <a:rPr lang="es-DO" sz="1400">
                          <a:effectLst/>
                        </a:rPr>
                        <a:t>15,139,287,665</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6200" marR="76200" algn="r" fontAlgn="auto">
                        <a:lnSpc>
                          <a:spcPct val="107000"/>
                        </a:lnSpc>
                        <a:spcAft>
                          <a:spcPts val="800"/>
                        </a:spcAft>
                      </a:pPr>
                      <a:r>
                        <a:rPr lang="es-DO" sz="1400">
                          <a:effectLst/>
                        </a:rPr>
                        <a:t>7,100,201,653</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6200" marR="76200" algn="ctr" fontAlgn="auto">
                        <a:lnSpc>
                          <a:spcPct val="107000"/>
                        </a:lnSpc>
                        <a:spcAft>
                          <a:spcPts val="800"/>
                        </a:spcAft>
                      </a:pPr>
                      <a:r>
                        <a:rPr lang="es-DO" sz="1400">
                          <a:effectLst/>
                        </a:rPr>
                        <a:t>46.90%</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08015935"/>
                  </a:ext>
                </a:extLst>
              </a:tr>
              <a:tr h="249223">
                <a:tc gridSpan="2">
                  <a:txBody>
                    <a:bodyPr/>
                    <a:lstStyle/>
                    <a:p>
                      <a:pPr marL="76200" marR="76200" algn="ctr" fontAlgn="auto">
                        <a:lnSpc>
                          <a:spcPct val="107000"/>
                        </a:lnSpc>
                        <a:spcAft>
                          <a:spcPts val="800"/>
                        </a:spcAft>
                      </a:pPr>
                      <a:r>
                        <a:rPr lang="es-DO" sz="1400">
                          <a:effectLst/>
                        </a:rPr>
                        <a:t>TOTAL</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DO"/>
                    </a:p>
                  </a:txBody>
                  <a:tcPr/>
                </a:tc>
                <a:tc>
                  <a:txBody>
                    <a:bodyPr/>
                    <a:lstStyle/>
                    <a:p>
                      <a:pPr marL="76200" marR="76200" algn="r" fontAlgn="auto">
                        <a:lnSpc>
                          <a:spcPct val="107000"/>
                        </a:lnSpc>
                        <a:spcAft>
                          <a:spcPts val="800"/>
                        </a:spcAft>
                      </a:pPr>
                      <a:r>
                        <a:rPr lang="es-DO" sz="1400">
                          <a:effectLst/>
                        </a:rPr>
                        <a:t>170,570,152,783</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6200" marR="76200" algn="r" fontAlgn="auto">
                        <a:lnSpc>
                          <a:spcPct val="107000"/>
                        </a:lnSpc>
                        <a:spcAft>
                          <a:spcPts val="800"/>
                        </a:spcAft>
                      </a:pPr>
                      <a:r>
                        <a:rPr lang="es-DO" sz="1400">
                          <a:effectLst/>
                        </a:rPr>
                        <a:t>87,272,611,378</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76200" marR="76200" algn="ctr" fontAlgn="auto">
                        <a:lnSpc>
                          <a:spcPct val="107000"/>
                        </a:lnSpc>
                        <a:spcAft>
                          <a:spcPts val="800"/>
                        </a:spcAft>
                      </a:pPr>
                      <a:r>
                        <a:rPr lang="es-DO" sz="1400" dirty="0">
                          <a:effectLst/>
                        </a:rPr>
                        <a:t>51.17%</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93084844"/>
                  </a:ext>
                </a:extLst>
              </a:tr>
            </a:tbl>
          </a:graphicData>
        </a:graphic>
      </p:graphicFrame>
    </p:spTree>
    <p:extLst>
      <p:ext uri="{BB962C8B-B14F-4D97-AF65-F5344CB8AC3E}">
        <p14:creationId xmlns:p14="http://schemas.microsoft.com/office/powerpoint/2010/main" val="16059549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descr="Screen Shot 2019-04-24 at 5.53.40 PM.png">
            <a:extLst>
              <a:ext uri="{FF2B5EF4-FFF2-40B4-BE49-F238E27FC236}">
                <a16:creationId xmlns:a16="http://schemas.microsoft.com/office/drawing/2014/main" id="{C9F59261-42FC-46EE-B22D-F2C868ACF9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20163"/>
          </a:xfrm>
          <a:prstGeom prst="rect">
            <a:avLst/>
          </a:prstGeom>
        </p:spPr>
      </p:pic>
      <p:sp>
        <p:nvSpPr>
          <p:cNvPr id="13" name="TextBox 3">
            <a:extLst>
              <a:ext uri="{FF2B5EF4-FFF2-40B4-BE49-F238E27FC236}">
                <a16:creationId xmlns:a16="http://schemas.microsoft.com/office/drawing/2014/main" id="{FE78B902-5C33-4EF0-81ED-9544EB627473}"/>
              </a:ext>
            </a:extLst>
          </p:cNvPr>
          <p:cNvSpPr txBox="1"/>
          <p:nvPr/>
        </p:nvSpPr>
        <p:spPr>
          <a:xfrm>
            <a:off x="653145" y="96943"/>
            <a:ext cx="398041" cy="523220"/>
          </a:xfrm>
          <a:prstGeom prst="rect">
            <a:avLst/>
          </a:prstGeom>
          <a:noFill/>
        </p:spPr>
        <p:txBody>
          <a:bodyPr wrap="none" rtlCol="0">
            <a:spAutoFit/>
          </a:bodyPr>
          <a:lstStyle/>
          <a:p>
            <a:r>
              <a:rPr lang="en-US" sz="2800" b="1" dirty="0">
                <a:solidFill>
                  <a:schemeClr val="bg1"/>
                </a:solidFill>
                <a:latin typeface="Gill Sans"/>
                <a:cs typeface="Gill Sans"/>
              </a:rPr>
              <a:t>9</a:t>
            </a:r>
          </a:p>
        </p:txBody>
      </p:sp>
      <p:pic>
        <p:nvPicPr>
          <p:cNvPr id="10"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14" name="Rectángulo 6">
            <a:extLst>
              <a:ext uri="{FF2B5EF4-FFF2-40B4-BE49-F238E27FC236}">
                <a16:creationId xmlns:a16="http://schemas.microsoft.com/office/drawing/2014/main" id="{B72E376F-9C88-42FF-86BE-486329DEA94A}"/>
              </a:ext>
            </a:extLst>
          </p:cNvPr>
          <p:cNvSpPr/>
          <p:nvPr/>
        </p:nvSpPr>
        <p:spPr>
          <a:xfrm rot="5400000">
            <a:off x="3930708" y="-2317561"/>
            <a:ext cx="413168" cy="56751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MEJORAR LA INVERSIÓN EN EDUCACIÓN</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69</a:t>
            </a:fld>
            <a:endParaRPr lang="en-US"/>
          </a:p>
        </p:txBody>
      </p:sp>
      <p:graphicFrame>
        <p:nvGraphicFramePr>
          <p:cNvPr id="9" name="Gráfico 8">
            <a:extLst>
              <a:ext uri="{FF2B5EF4-FFF2-40B4-BE49-F238E27FC236}">
                <a16:creationId xmlns:a16="http://schemas.microsoft.com/office/drawing/2014/main" id="{17B826E4-0FE3-47C6-81A7-6301648E693B}"/>
              </a:ext>
            </a:extLst>
          </p:cNvPr>
          <p:cNvGraphicFramePr/>
          <p:nvPr>
            <p:extLst>
              <p:ext uri="{D42A27DB-BD31-4B8C-83A1-F6EECF244321}">
                <p14:modId xmlns:p14="http://schemas.microsoft.com/office/powerpoint/2010/main" val="2338975435"/>
              </p:ext>
            </p:extLst>
          </p:nvPr>
        </p:nvGraphicFramePr>
        <p:xfrm>
          <a:off x="444751" y="1348951"/>
          <a:ext cx="8023608" cy="3620808"/>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ángulo 3">
            <a:extLst>
              <a:ext uri="{FF2B5EF4-FFF2-40B4-BE49-F238E27FC236}">
                <a16:creationId xmlns:a16="http://schemas.microsoft.com/office/drawing/2014/main" id="{48CCB5FD-C72B-4897-89B0-41A78048BCDF}"/>
              </a:ext>
            </a:extLst>
          </p:cNvPr>
          <p:cNvSpPr/>
          <p:nvPr/>
        </p:nvSpPr>
        <p:spPr>
          <a:xfrm>
            <a:off x="444751" y="853107"/>
            <a:ext cx="8023608" cy="369332"/>
          </a:xfrm>
          <a:prstGeom prst="rect">
            <a:avLst/>
          </a:prstGeom>
          <a:solidFill>
            <a:srgbClr val="939598"/>
          </a:solidFill>
        </p:spPr>
        <p:txBody>
          <a:bodyPr wrap="square">
            <a:spAutoFit/>
          </a:bodyPr>
          <a:lstStyle/>
          <a:p>
            <a:pPr algn="just">
              <a:spcAft>
                <a:spcPts val="1000"/>
              </a:spcAft>
            </a:pPr>
            <a:r>
              <a:rPr lang="es-DO" b="1" dirty="0">
                <a:solidFill>
                  <a:schemeClr val="bg1"/>
                </a:solidFill>
                <a:latin typeface="Calibri" panose="020F0502020204030204" pitchFamily="34" charset="0"/>
                <a:ea typeface="Calibri" panose="020F0502020204030204" pitchFamily="34" charset="0"/>
                <a:cs typeface="Times New Roman" panose="02020603050405020304" pitchFamily="18" charset="0"/>
              </a:rPr>
              <a:t>Gráfico. Costo estimado por alumno por provincia, primer semestre 2019. </a:t>
            </a:r>
            <a:endParaRPr lang="es-DO"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9903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a:extLst>
              <a:ext uri="{FF2B5EF4-FFF2-40B4-BE49-F238E27FC236}">
                <a16:creationId xmlns:a16="http://schemas.microsoft.com/office/drawing/2014/main" id="{2B4544DC-DF77-48E9-AC07-3920F82F6357}"/>
              </a:ext>
            </a:extLst>
          </p:cNvPr>
          <p:cNvGrpSpPr/>
          <p:nvPr/>
        </p:nvGrpSpPr>
        <p:grpSpPr>
          <a:xfrm>
            <a:off x="0" y="0"/>
            <a:ext cx="9144000" cy="741600"/>
            <a:chOff x="0" y="0"/>
            <a:chExt cx="9144000" cy="859844"/>
          </a:xfrm>
        </p:grpSpPr>
        <p:pic>
          <p:nvPicPr>
            <p:cNvPr id="16" name="Picture 1" descr="TOP-01.jpg">
              <a:extLst>
                <a:ext uri="{FF2B5EF4-FFF2-40B4-BE49-F238E27FC236}">
                  <a16:creationId xmlns:a16="http://schemas.microsoft.com/office/drawing/2014/main" id="{A996B395-D0AA-4EDC-BDB5-AB6DAFEF5536}"/>
                </a:ext>
              </a:extLst>
            </p:cNvPr>
            <p:cNvPicPr>
              <a:picLocks noChangeAspect="1"/>
            </p:cNvPicPr>
            <p:nvPr/>
          </p:nvPicPr>
          <p:blipFill rotWithShape="1">
            <a:blip r:embed="rId2">
              <a:extLst>
                <a:ext uri="{28A0092B-C50C-407E-A947-70E740481C1C}">
                  <a14:useLocalDpi xmlns:a14="http://schemas.microsoft.com/office/drawing/2010/main" val="0"/>
                </a:ext>
              </a:extLst>
            </a:blip>
            <a:srcRect b="76731"/>
            <a:stretch/>
          </p:blipFill>
          <p:spPr>
            <a:xfrm>
              <a:off x="0" y="0"/>
              <a:ext cx="9144000" cy="859844"/>
            </a:xfrm>
            <a:prstGeom prst="rect">
              <a:avLst/>
            </a:prstGeom>
          </p:spPr>
        </p:pic>
        <p:sp>
          <p:nvSpPr>
            <p:cNvPr id="19" name="TextBox 3">
              <a:extLst>
                <a:ext uri="{FF2B5EF4-FFF2-40B4-BE49-F238E27FC236}">
                  <a16:creationId xmlns:a16="http://schemas.microsoft.com/office/drawing/2014/main" id="{FBBC7B35-170E-4E48-83DF-0A5BDC76268A}"/>
                </a:ext>
              </a:extLst>
            </p:cNvPr>
            <p:cNvSpPr txBox="1"/>
            <p:nvPr/>
          </p:nvSpPr>
          <p:spPr>
            <a:xfrm>
              <a:off x="700980" y="2654"/>
              <a:ext cx="398041" cy="523220"/>
            </a:xfrm>
            <a:prstGeom prst="rect">
              <a:avLst/>
            </a:prstGeom>
            <a:noFill/>
          </p:spPr>
          <p:txBody>
            <a:bodyPr wrap="none" rtlCol="0">
              <a:spAutoFit/>
            </a:bodyPr>
            <a:lstStyle/>
            <a:p>
              <a:r>
                <a:rPr lang="en-US" sz="2800" b="1" dirty="0">
                  <a:solidFill>
                    <a:schemeClr val="bg1"/>
                  </a:solidFill>
                  <a:latin typeface="Gill Sans"/>
                  <a:cs typeface="Gill Sans"/>
                </a:rPr>
                <a:t>1</a:t>
              </a:r>
            </a:p>
          </p:txBody>
        </p:sp>
      </p:grpSp>
      <p:pic>
        <p:nvPicPr>
          <p:cNvPr id="15" name="Picture 14" descr="Screen Shot 2019-04-24 at 11.26.19 AM.png"/>
          <p:cNvPicPr>
            <a:picLocks noChangeAspect="1"/>
          </p:cNvPicPr>
          <p:nvPr/>
        </p:nvPicPr>
        <p:blipFill rotWithShape="1">
          <a:blip r:embed="rId3">
            <a:extLst>
              <a:ext uri="{28A0092B-C50C-407E-A947-70E740481C1C}">
                <a14:useLocalDpi xmlns:a14="http://schemas.microsoft.com/office/drawing/2010/main" val="0"/>
              </a:ext>
            </a:extLst>
          </a:blip>
          <a:srcRect r="80563"/>
          <a:stretch/>
        </p:blipFill>
        <p:spPr>
          <a:xfrm>
            <a:off x="477512" y="2072058"/>
            <a:ext cx="712524" cy="799610"/>
          </a:xfrm>
          <a:prstGeom prst="rect">
            <a:avLst/>
          </a:prstGeom>
        </p:spPr>
      </p:pic>
      <p:sp>
        <p:nvSpPr>
          <p:cNvPr id="24" name="Rectángulo 6">
            <a:extLst>
              <a:ext uri="{FF2B5EF4-FFF2-40B4-BE49-F238E27FC236}">
                <a16:creationId xmlns:a16="http://schemas.microsoft.com/office/drawing/2014/main" id="{5DCA6ADF-1590-4958-8973-C26109D99063}"/>
              </a:ext>
            </a:extLst>
          </p:cNvPr>
          <p:cNvSpPr/>
          <p:nvPr/>
        </p:nvSpPr>
        <p:spPr>
          <a:xfrm>
            <a:off x="1219450" y="368179"/>
            <a:ext cx="2301592" cy="307777"/>
          </a:xfrm>
          <a:prstGeom prst="rect">
            <a:avLst/>
          </a:prstGeom>
          <a:noFill/>
        </p:spPr>
        <p:txBody>
          <a:bodyPr wrap="none" rtlCol="0">
            <a:spAutoFit/>
          </a:bodyP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COBERTURA Y ACCESO</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F644F5F7-C4B1-40DB-ABA0-48C31C4F12AC}"/>
              </a:ext>
            </a:extLst>
          </p:cNvPr>
          <p:cNvSpPr/>
          <p:nvPr/>
        </p:nvSpPr>
        <p:spPr>
          <a:xfrm>
            <a:off x="1435396" y="2136693"/>
            <a:ext cx="7293935" cy="738664"/>
          </a:xfrm>
          <a:prstGeom prst="rect">
            <a:avLst/>
          </a:prstGeom>
        </p:spPr>
        <p:txBody>
          <a:bodyPr wrap="square">
            <a:spAutoFit/>
          </a:bodyPr>
          <a:lstStyle/>
          <a:p>
            <a:pPr marL="285750" indent="-285750">
              <a:buFont typeface="Arial" panose="020B0604020202020204" pitchFamily="34" charset="0"/>
              <a:buChar char="•"/>
            </a:pPr>
            <a:r>
              <a:rPr lang="es-ES" sz="1400" dirty="0">
                <a:ea typeface="Calibri" panose="020F0502020204030204" pitchFamily="34" charset="0"/>
                <a:cs typeface="Times New Roman" panose="02020603050405020304" pitchFamily="18" charset="0"/>
              </a:rPr>
              <a:t>Dos de cada 10 niños y niñas de 6 a 11 años con </a:t>
            </a:r>
            <a:r>
              <a:rPr lang="es-ES" sz="1400" b="1" dirty="0">
                <a:ea typeface="Calibri" panose="020F0502020204030204" pitchFamily="34" charset="0"/>
                <a:cs typeface="Times New Roman" panose="02020603050405020304" pitchFamily="18" charset="0"/>
              </a:rPr>
              <a:t>discapacidad</a:t>
            </a:r>
            <a:r>
              <a:rPr lang="es-ES" sz="1400" dirty="0">
                <a:ea typeface="Calibri" panose="020F0502020204030204" pitchFamily="34" charset="0"/>
                <a:cs typeface="Times New Roman" panose="02020603050405020304" pitchFamily="18" charset="0"/>
              </a:rPr>
              <a:t> (21%), no asisten actualmente a la escuela.  </a:t>
            </a:r>
            <a:r>
              <a:rPr lang="es-ES" sz="1400" dirty="0"/>
              <a:t>De cada 100 adolescentes (de 12 a 17 años) con discapacidad, 13 nunca asistieron a la escuela. </a:t>
            </a:r>
          </a:p>
        </p:txBody>
      </p:sp>
      <p:sp>
        <p:nvSpPr>
          <p:cNvPr id="4" name="Rectángulo 3">
            <a:extLst>
              <a:ext uri="{FF2B5EF4-FFF2-40B4-BE49-F238E27FC236}">
                <a16:creationId xmlns:a16="http://schemas.microsoft.com/office/drawing/2014/main" id="{304FB2BB-EC77-424B-A40A-65D885284265}"/>
              </a:ext>
            </a:extLst>
          </p:cNvPr>
          <p:cNvSpPr/>
          <p:nvPr/>
        </p:nvSpPr>
        <p:spPr>
          <a:xfrm>
            <a:off x="1435397" y="2994548"/>
            <a:ext cx="7293935" cy="1169551"/>
          </a:xfrm>
          <a:prstGeom prst="rect">
            <a:avLst/>
          </a:prstGeom>
        </p:spPr>
        <p:txBody>
          <a:bodyPr wrap="square">
            <a:spAutoFit/>
          </a:bodyPr>
          <a:lstStyle/>
          <a:p>
            <a:pPr marL="285750" indent="-285750">
              <a:buFont typeface="Arial" panose="020B0604020202020204" pitchFamily="34" charset="0"/>
              <a:buChar char="•"/>
            </a:pPr>
            <a:r>
              <a:rPr lang="es-ES" sz="1400" dirty="0"/>
              <a:t>Los niños de primaria que pertenecen a </a:t>
            </a:r>
            <a:r>
              <a:rPr lang="es-ES" sz="1400" b="1" dirty="0"/>
              <a:t>hogares con inmigrantes </a:t>
            </a:r>
            <a:r>
              <a:rPr lang="es-ES" sz="1400" dirty="0"/>
              <a:t>muestran una probabilidad menor de asistir a la escuela (90%,frente a 97% en hogares no migrantes). Solo el 24% de los </a:t>
            </a:r>
            <a:r>
              <a:rPr lang="es-ES" sz="1400" b="1" dirty="0"/>
              <a:t>jóvenes de 15 a 22 años </a:t>
            </a:r>
            <a:r>
              <a:rPr lang="es-ES" sz="1400" dirty="0"/>
              <a:t>de hogares inmigrantes asisten a la escuela, frente al 53% en los hogares sin inmigrantes. Encuesta Nacional de Inmigrantes 2017: </a:t>
            </a:r>
            <a:r>
              <a:rPr lang="es-ES" sz="1400" b="1" dirty="0"/>
              <a:t>un 34.7 % de población de origen extranjero declaró no poseer ningún tipo de documentación.</a:t>
            </a:r>
          </a:p>
        </p:txBody>
      </p:sp>
      <p:pic>
        <p:nvPicPr>
          <p:cNvPr id="25" name="Picture 29">
            <a:extLst>
              <a:ext uri="{FF2B5EF4-FFF2-40B4-BE49-F238E27FC236}">
                <a16:creationId xmlns:a16="http://schemas.microsoft.com/office/drawing/2014/main" id="{A0B099D7-8096-4D8E-8887-75D0CD1695F5}"/>
              </a:ext>
            </a:extLst>
          </p:cNvPr>
          <p:cNvPicPr>
            <a:picLocks noChangeAspect="1"/>
          </p:cNvPicPr>
          <p:nvPr/>
        </p:nvPicPr>
        <p:blipFill rotWithShape="1">
          <a:blip r:embed="rId4"/>
          <a:srcRect t="3378" r="60032" b="75907"/>
          <a:stretch/>
        </p:blipFill>
        <p:spPr>
          <a:xfrm>
            <a:off x="225819" y="3127330"/>
            <a:ext cx="1257606" cy="703942"/>
          </a:xfrm>
          <a:prstGeom prst="rect">
            <a:avLst/>
          </a:prstGeom>
        </p:spPr>
      </p:pic>
      <p:pic>
        <p:nvPicPr>
          <p:cNvPr id="12" name="Imagen 5">
            <a:extLst>
              <a:ext uri="{FF2B5EF4-FFF2-40B4-BE49-F238E27FC236}">
                <a16:creationId xmlns:a16="http://schemas.microsoft.com/office/drawing/2014/main" id="{C4EC0706-A616-4A3F-98C7-4FEC384E2DC9}"/>
              </a:ext>
            </a:extLst>
          </p:cNvPr>
          <p:cNvPicPr>
            <a:picLocks noChangeAspect="1"/>
          </p:cNvPicPr>
          <p:nvPr/>
        </p:nvPicPr>
        <p:blipFill>
          <a:blip r:embed="rId5"/>
          <a:stretch>
            <a:fillRect/>
          </a:stretch>
        </p:blipFill>
        <p:spPr>
          <a:xfrm>
            <a:off x="7913083" y="244700"/>
            <a:ext cx="1062424" cy="482705"/>
          </a:xfrm>
          <a:prstGeom prst="rect">
            <a:avLst/>
          </a:prstGeom>
          <a:noFill/>
          <a:ln cap="flat">
            <a:noFill/>
          </a:ln>
        </p:spPr>
      </p:pic>
      <p:sp>
        <p:nvSpPr>
          <p:cNvPr id="2" name="Marcador de número de diapositiva 1"/>
          <p:cNvSpPr>
            <a:spLocks noGrp="1"/>
          </p:cNvSpPr>
          <p:nvPr>
            <p:ph type="sldNum" sz="quarter" idx="12"/>
          </p:nvPr>
        </p:nvSpPr>
        <p:spPr/>
        <p:txBody>
          <a:bodyPr/>
          <a:lstStyle/>
          <a:p>
            <a:fld id="{A4124D19-2283-FC49-A358-736FA83B63DF}" type="slidenum">
              <a:rPr lang="en-US" smtClean="0"/>
              <a:t>7</a:t>
            </a:fld>
            <a:endParaRPr lang="en-US"/>
          </a:p>
        </p:txBody>
      </p:sp>
      <p:sp>
        <p:nvSpPr>
          <p:cNvPr id="17" name="Rectángulo 16">
            <a:extLst>
              <a:ext uri="{FF2B5EF4-FFF2-40B4-BE49-F238E27FC236}">
                <a16:creationId xmlns:a16="http://schemas.microsoft.com/office/drawing/2014/main" id="{3B71283A-5CC1-4152-A8D0-D1D4BA30D05C}"/>
              </a:ext>
            </a:extLst>
          </p:cNvPr>
          <p:cNvSpPr/>
          <p:nvPr/>
        </p:nvSpPr>
        <p:spPr>
          <a:xfrm>
            <a:off x="1483424" y="805954"/>
            <a:ext cx="7245907" cy="1169551"/>
          </a:xfrm>
          <a:prstGeom prst="rect">
            <a:avLst/>
          </a:prstGeom>
          <a:solidFill>
            <a:schemeClr val="tx2">
              <a:lumMod val="20000"/>
              <a:lumOff val="80000"/>
            </a:schemeClr>
          </a:solidFill>
        </p:spPr>
        <p:txBody>
          <a:bodyPr wrap="square">
            <a:spAutoFit/>
          </a:bodyPr>
          <a:lstStyle/>
          <a:p>
            <a:pPr marL="285750" indent="-285750">
              <a:buFont typeface="Arial" panose="020B0604020202020204" pitchFamily="34" charset="0"/>
              <a:buChar char="•"/>
            </a:pPr>
            <a:r>
              <a:rPr lang="es-ES" sz="1400" dirty="0">
                <a:ea typeface="Calibri" panose="020F0502020204030204" pitchFamily="34" charset="0"/>
                <a:cs typeface="Times New Roman" panose="02020603050405020304" pitchFamily="18" charset="0"/>
              </a:rPr>
              <a:t>Fuerte descenso de la inasistencia escolar en </a:t>
            </a:r>
            <a:r>
              <a:rPr lang="es-ES" sz="1400" b="1" dirty="0">
                <a:ea typeface="Calibri" panose="020F0502020204030204" pitchFamily="34" charset="0"/>
                <a:cs typeface="Times New Roman" panose="02020603050405020304" pitchFamily="18" charset="0"/>
              </a:rPr>
              <a:t>niños de 5 años</a:t>
            </a:r>
            <a:r>
              <a:rPr lang="es-ES" sz="1400" dirty="0">
                <a:ea typeface="Calibri" panose="020F0502020204030204" pitchFamily="34" charset="0"/>
                <a:cs typeface="Times New Roman" panose="02020603050405020304" pitchFamily="18" charset="0"/>
              </a:rPr>
              <a:t> </a:t>
            </a:r>
            <a:r>
              <a:rPr lang="es-DO" sz="1400" dirty="0"/>
              <a:t>(de un 19.43% a un 12.4%)</a:t>
            </a:r>
            <a:r>
              <a:rPr lang="es-ES" sz="1400" dirty="0">
                <a:ea typeface="Calibri" panose="020F0502020204030204" pitchFamily="34" charset="0"/>
                <a:cs typeface="Times New Roman" panose="02020603050405020304" pitchFamily="18" charset="0"/>
              </a:rPr>
              <a:t> y en </a:t>
            </a:r>
            <a:r>
              <a:rPr lang="es-ES" sz="1400" b="1" dirty="0">
                <a:ea typeface="Calibri" panose="020F0502020204030204" pitchFamily="34" charset="0"/>
                <a:cs typeface="Times New Roman" panose="02020603050405020304" pitchFamily="18" charset="0"/>
              </a:rPr>
              <a:t>adolescentes de 15 a 17 años </a:t>
            </a:r>
            <a:r>
              <a:rPr lang="es-DO" sz="1400" dirty="0"/>
              <a:t>(de un 21.41% a un 14.8%).</a:t>
            </a:r>
            <a:r>
              <a:rPr lang="es-ES" sz="1400" dirty="0">
                <a:ea typeface="Calibri" panose="020F0502020204030204" pitchFamily="34" charset="0"/>
                <a:cs typeface="Times New Roman" panose="02020603050405020304" pitchFamily="18" charset="0"/>
              </a:rPr>
              <a:t> </a:t>
            </a:r>
          </a:p>
          <a:p>
            <a:pPr marL="285750" indent="-285750">
              <a:buFont typeface="Arial" panose="020B0604020202020204" pitchFamily="34" charset="0"/>
              <a:buChar char="•"/>
            </a:pPr>
            <a:r>
              <a:rPr lang="es-ES" sz="1400" dirty="0"/>
              <a:t>Ligero aumento de la inasistencia entre </a:t>
            </a:r>
            <a:r>
              <a:rPr lang="es-ES" sz="1400" b="1" dirty="0"/>
              <a:t>niños de 6 a 11 años </a:t>
            </a:r>
            <a:r>
              <a:rPr lang="es-ES" sz="1400" dirty="0"/>
              <a:t>(de un </a:t>
            </a:r>
            <a:r>
              <a:rPr lang="es-DO" sz="1400" dirty="0"/>
              <a:t>4.48% en 2014-15 a 5.9 % en 2017-18)</a:t>
            </a:r>
            <a:r>
              <a:rPr lang="es-ES" sz="1400" dirty="0"/>
              <a:t>. </a:t>
            </a:r>
          </a:p>
          <a:p>
            <a:pPr marL="285750" indent="-285750">
              <a:buFont typeface="Arial" panose="020B0604020202020204" pitchFamily="34" charset="0"/>
              <a:buChar char="•"/>
            </a:pPr>
            <a:r>
              <a:rPr lang="es-ES" sz="1400" dirty="0"/>
              <a:t>Fuerte aumento de la inasistencia </a:t>
            </a:r>
            <a:r>
              <a:rPr lang="es-DO" sz="1400" dirty="0"/>
              <a:t>adolescentes de </a:t>
            </a:r>
            <a:r>
              <a:rPr lang="es-DO" sz="1400" b="1" dirty="0"/>
              <a:t>12 a 14 años </a:t>
            </a:r>
            <a:r>
              <a:rPr lang="es-DO" sz="1400" dirty="0"/>
              <a:t>de un 2.47% a un 9.4 %</a:t>
            </a:r>
            <a:endParaRPr lang="es-ES" sz="1400" dirty="0"/>
          </a:p>
        </p:txBody>
      </p:sp>
      <p:sp>
        <p:nvSpPr>
          <p:cNvPr id="20" name="Rectángulo 19">
            <a:extLst>
              <a:ext uri="{FF2B5EF4-FFF2-40B4-BE49-F238E27FC236}">
                <a16:creationId xmlns:a16="http://schemas.microsoft.com/office/drawing/2014/main" id="{D5DB892E-A157-4B6D-8DB3-521A7663E3E0}"/>
              </a:ext>
            </a:extLst>
          </p:cNvPr>
          <p:cNvSpPr/>
          <p:nvPr/>
        </p:nvSpPr>
        <p:spPr>
          <a:xfrm>
            <a:off x="1435395" y="4283290"/>
            <a:ext cx="7293935" cy="523220"/>
          </a:xfrm>
          <a:prstGeom prst="rect">
            <a:avLst/>
          </a:prstGeom>
        </p:spPr>
        <p:txBody>
          <a:bodyPr wrap="square">
            <a:spAutoFit/>
          </a:bodyPr>
          <a:lstStyle/>
          <a:p>
            <a:pPr marL="285750" indent="-285750">
              <a:buFont typeface="Arial" panose="020B0604020202020204" pitchFamily="34" charset="0"/>
              <a:buChar char="•"/>
            </a:pPr>
            <a:r>
              <a:rPr lang="es-ES" sz="1400" dirty="0"/>
              <a:t>¿El cambio de la estructura académica del sistema educativo puede estar propiciando el abandono temprano de los niños y niñas que antes continuaban </a:t>
            </a:r>
            <a:r>
              <a:rPr lang="es-ES" sz="1400" b="1" dirty="0"/>
              <a:t>en 7º y 8º de Básica</a:t>
            </a:r>
            <a:r>
              <a:rPr lang="es-ES" sz="1400" dirty="0"/>
              <a:t>?</a:t>
            </a:r>
          </a:p>
        </p:txBody>
      </p:sp>
      <p:pic>
        <p:nvPicPr>
          <p:cNvPr id="9" name="Gráfico 8" descr="Gráfico de barras con tendencia bajista">
            <a:extLst>
              <a:ext uri="{FF2B5EF4-FFF2-40B4-BE49-F238E27FC236}">
                <a16:creationId xmlns:a16="http://schemas.microsoft.com/office/drawing/2014/main" id="{22AEA8F3-0426-48B3-813F-41C833D686C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4668" y="823947"/>
            <a:ext cx="914400" cy="914400"/>
          </a:xfrm>
          <a:prstGeom prst="rect">
            <a:avLst/>
          </a:prstGeom>
        </p:spPr>
      </p:pic>
      <p:pic>
        <p:nvPicPr>
          <p:cNvPr id="11" name="Gráfico 10" descr="Signo de interrogación RTL">
            <a:extLst>
              <a:ext uri="{FF2B5EF4-FFF2-40B4-BE49-F238E27FC236}">
                <a16:creationId xmlns:a16="http://schemas.microsoft.com/office/drawing/2014/main" id="{4377C04F-BC83-472F-8FDE-94FB37A07A1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4668" y="4083245"/>
            <a:ext cx="816630" cy="816630"/>
          </a:xfrm>
          <a:prstGeom prst="rect">
            <a:avLst/>
          </a:prstGeom>
        </p:spPr>
      </p:pic>
    </p:spTree>
    <p:extLst>
      <p:ext uri="{BB962C8B-B14F-4D97-AF65-F5344CB8AC3E}">
        <p14:creationId xmlns:p14="http://schemas.microsoft.com/office/powerpoint/2010/main" val="42135696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descr="Screen Shot 2019-04-24 at 5.53.40 PM.png">
            <a:extLst>
              <a:ext uri="{FF2B5EF4-FFF2-40B4-BE49-F238E27FC236}">
                <a16:creationId xmlns:a16="http://schemas.microsoft.com/office/drawing/2014/main" id="{C9F59261-42FC-46EE-B22D-F2C868ACF9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20163"/>
          </a:xfrm>
          <a:prstGeom prst="rect">
            <a:avLst/>
          </a:prstGeom>
        </p:spPr>
      </p:pic>
      <p:sp>
        <p:nvSpPr>
          <p:cNvPr id="13" name="TextBox 3">
            <a:extLst>
              <a:ext uri="{FF2B5EF4-FFF2-40B4-BE49-F238E27FC236}">
                <a16:creationId xmlns:a16="http://schemas.microsoft.com/office/drawing/2014/main" id="{FE78B902-5C33-4EF0-81ED-9544EB627473}"/>
              </a:ext>
            </a:extLst>
          </p:cNvPr>
          <p:cNvSpPr txBox="1"/>
          <p:nvPr/>
        </p:nvSpPr>
        <p:spPr>
          <a:xfrm>
            <a:off x="653145" y="96943"/>
            <a:ext cx="398041" cy="523220"/>
          </a:xfrm>
          <a:prstGeom prst="rect">
            <a:avLst/>
          </a:prstGeom>
          <a:noFill/>
        </p:spPr>
        <p:txBody>
          <a:bodyPr wrap="none" rtlCol="0">
            <a:spAutoFit/>
          </a:bodyPr>
          <a:lstStyle/>
          <a:p>
            <a:r>
              <a:rPr lang="en-US" sz="2800" b="1" dirty="0">
                <a:solidFill>
                  <a:schemeClr val="bg1"/>
                </a:solidFill>
                <a:latin typeface="Gill Sans"/>
                <a:cs typeface="Gill Sans"/>
              </a:rPr>
              <a:t>9</a:t>
            </a:r>
          </a:p>
        </p:txBody>
      </p:sp>
      <p:pic>
        <p:nvPicPr>
          <p:cNvPr id="10"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14" name="Rectángulo 6">
            <a:extLst>
              <a:ext uri="{FF2B5EF4-FFF2-40B4-BE49-F238E27FC236}">
                <a16:creationId xmlns:a16="http://schemas.microsoft.com/office/drawing/2014/main" id="{B72E376F-9C88-42FF-86BE-486329DEA94A}"/>
              </a:ext>
            </a:extLst>
          </p:cNvPr>
          <p:cNvSpPr/>
          <p:nvPr/>
        </p:nvSpPr>
        <p:spPr>
          <a:xfrm rot="5400000">
            <a:off x="3930708" y="-2317561"/>
            <a:ext cx="413168" cy="56751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MEJORAR LA INVERSIÓN EN EDUCACIÓN</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2"/>
          </p:nvPr>
        </p:nvSpPr>
        <p:spPr/>
        <p:txBody>
          <a:bodyPr/>
          <a:lstStyle/>
          <a:p>
            <a:fld id="{A4124D19-2283-FC49-A358-736FA83B63DF}" type="slidenum">
              <a:rPr lang="en-US" smtClean="0"/>
              <a:t>70</a:t>
            </a:fld>
            <a:endParaRPr lang="en-US"/>
          </a:p>
        </p:txBody>
      </p:sp>
      <p:sp>
        <p:nvSpPr>
          <p:cNvPr id="4" name="Rectángulo 3">
            <a:extLst>
              <a:ext uri="{FF2B5EF4-FFF2-40B4-BE49-F238E27FC236}">
                <a16:creationId xmlns:a16="http://schemas.microsoft.com/office/drawing/2014/main" id="{48CCB5FD-C72B-4897-89B0-41A78048BCDF}"/>
              </a:ext>
            </a:extLst>
          </p:cNvPr>
          <p:cNvSpPr/>
          <p:nvPr/>
        </p:nvSpPr>
        <p:spPr>
          <a:xfrm>
            <a:off x="444751" y="853107"/>
            <a:ext cx="8023608" cy="369332"/>
          </a:xfrm>
          <a:prstGeom prst="rect">
            <a:avLst/>
          </a:prstGeom>
          <a:solidFill>
            <a:srgbClr val="939598"/>
          </a:solidFill>
        </p:spPr>
        <p:txBody>
          <a:bodyPr wrap="square">
            <a:spAutoFit/>
          </a:bodyPr>
          <a:lstStyle/>
          <a:p>
            <a:pPr algn="just">
              <a:spcAft>
                <a:spcPts val="1000"/>
              </a:spcAft>
            </a:pPr>
            <a:r>
              <a:rPr lang="es-DO" b="1" dirty="0">
                <a:solidFill>
                  <a:schemeClr val="bg1"/>
                </a:solidFill>
                <a:latin typeface="Calibri" panose="020F0502020204030204" pitchFamily="34" charset="0"/>
                <a:ea typeface="Calibri" panose="020F0502020204030204" pitchFamily="34" charset="0"/>
                <a:cs typeface="Times New Roman" panose="02020603050405020304" pitchFamily="18" charset="0"/>
              </a:rPr>
              <a:t>Consideraciones</a:t>
            </a:r>
            <a:endParaRPr lang="es-DO"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ángulo 15">
            <a:extLst>
              <a:ext uri="{FF2B5EF4-FFF2-40B4-BE49-F238E27FC236}">
                <a16:creationId xmlns:a16="http://schemas.microsoft.com/office/drawing/2014/main" id="{4CED59D1-48BF-4C0F-BC96-8E4C5CE4E907}"/>
              </a:ext>
            </a:extLst>
          </p:cNvPr>
          <p:cNvSpPr/>
          <p:nvPr/>
        </p:nvSpPr>
        <p:spPr>
          <a:xfrm>
            <a:off x="444751" y="1348950"/>
            <a:ext cx="8166686" cy="3323987"/>
          </a:xfrm>
          <a:prstGeom prst="rect">
            <a:avLst/>
          </a:prstGeom>
        </p:spPr>
        <p:txBody>
          <a:bodyPr wrap="square">
            <a:spAutoFit/>
          </a:bodyPr>
          <a:lstStyle/>
          <a:p>
            <a:pPr marL="171450" indent="-171450">
              <a:spcAft>
                <a:spcPts val="0"/>
              </a:spcAft>
              <a:buFont typeface="Arial" panose="020B0604020202020204" pitchFamily="34" charset="0"/>
              <a:buChar char="•"/>
            </a:pPr>
            <a:r>
              <a:rPr lang="es-DO" sz="1400" b="1" dirty="0">
                <a:cs typeface="Times New Roman" panose="02020603050405020304" pitchFamily="18" charset="0"/>
              </a:rPr>
              <a:t>La ejecución del Minerd en el primer semestre 2019, supera a la ejecución del primer semestre 2018</a:t>
            </a:r>
            <a:r>
              <a:rPr lang="es-DO" sz="1400" dirty="0">
                <a:cs typeface="Times New Roman" panose="02020603050405020304" pitchFamily="18" charset="0"/>
              </a:rPr>
              <a:t>. La diferencia se debió al incremento del gasto total de personal (salarios y pensiones) y los servicios de apoyo a la vulnerabilidad (alimentación escolar). El Minerd en términos absolutos y relativos superó la ejecución experimentada en el año 2018. La ejecución en términos del total de los recursos pasó de 47.44% a 51.17%. </a:t>
            </a:r>
          </a:p>
          <a:p>
            <a:pPr marL="171450" indent="-171450">
              <a:spcAft>
                <a:spcPts val="0"/>
              </a:spcAft>
              <a:buFont typeface="Arial" panose="020B0604020202020204" pitchFamily="34" charset="0"/>
              <a:buChar char="•"/>
            </a:pPr>
            <a:r>
              <a:rPr lang="es-DO" sz="1400" dirty="0">
                <a:cs typeface="Times New Roman" panose="02020603050405020304" pitchFamily="18" charset="0"/>
              </a:rPr>
              <a:t>A partir de la asignación del 4 % del PIB corriente para el sector de la educación preuniversitaria, el Ministerio de Educación ha percibido RD119,492 millones adicionales. </a:t>
            </a:r>
            <a:r>
              <a:rPr lang="es-DO" sz="1400" b="1" dirty="0">
                <a:cs typeface="Times New Roman" panose="02020603050405020304" pitchFamily="18" charset="0"/>
              </a:rPr>
              <a:t>El 61.63% de este monto ha ido al gasto directo en personal.</a:t>
            </a:r>
            <a:r>
              <a:rPr lang="es-DO" sz="1400" b="1" dirty="0">
                <a:solidFill>
                  <a:srgbClr val="000000"/>
                </a:solidFill>
                <a:ea typeface="Calibri" panose="020F0502020204030204" pitchFamily="34" charset="0"/>
              </a:rPr>
              <a:t> </a:t>
            </a:r>
          </a:p>
          <a:p>
            <a:pPr marL="171450" indent="-171450">
              <a:buFont typeface="Arial" panose="020B0604020202020204" pitchFamily="34" charset="0"/>
              <a:buChar char="•"/>
            </a:pPr>
            <a:r>
              <a:rPr lang="es-DO" sz="1400" dirty="0"/>
              <a:t>La distribución geográfica de los gastos en el semestre muestra, como en años anteriores, fuertes variaciones provinciales. El promedio general de la inversión por alumno para el primer semestre 2019 ascendió a RD$40,715.82. </a:t>
            </a:r>
            <a:r>
              <a:rPr lang="es-DO" sz="1400" b="1" dirty="0"/>
              <a:t>Las tres provincias con costos por alumno más altos, duplican la inversión por estudiante de las tres provincias más desfavorecidas.</a:t>
            </a:r>
            <a:endParaRPr lang="es-DO" sz="1400" b="1" dirty="0">
              <a:solidFill>
                <a:srgbClr val="000000"/>
              </a:solidFill>
              <a:ea typeface="Calibri" panose="020F0502020204030204" pitchFamily="34" charset="0"/>
            </a:endParaRPr>
          </a:p>
          <a:p>
            <a:pPr marL="171450" indent="-171450">
              <a:buFont typeface="Arial" panose="020B0604020202020204" pitchFamily="34" charset="0"/>
              <a:buChar char="•"/>
            </a:pPr>
            <a:r>
              <a:rPr lang="es-ES" sz="1400" dirty="0">
                <a:ea typeface="Calibri" panose="020F0502020204030204" pitchFamily="34" charset="0"/>
                <a:cs typeface="Times New Roman" panose="02020603050405020304" pitchFamily="18" charset="0"/>
              </a:rPr>
              <a:t>Como consecuencia de la adopción de la modalidad de Jornada Extendida desde 2013 la sostenibilidad presupuestaria dependerá mucho de la vigilancia de los reguladores presupuestarios y el Minerd</a:t>
            </a:r>
            <a:r>
              <a:rPr lang="es-ES" sz="1400" b="1" dirty="0">
                <a:ea typeface="Calibri" panose="020F0502020204030204" pitchFamily="34" charset="0"/>
                <a:cs typeface="Times New Roman" panose="02020603050405020304" pitchFamily="18" charset="0"/>
              </a:rPr>
              <a:t>. La tendencia del gasto nos está diciendo que la necesidad de recursos presupuestarios pudiese estar por encima de la asignación actual”.</a:t>
            </a:r>
            <a:endParaRPr lang="es-DO" sz="1400" b="1" dirty="0"/>
          </a:p>
        </p:txBody>
      </p:sp>
    </p:spTree>
    <p:extLst>
      <p:ext uri="{BB962C8B-B14F-4D97-AF65-F5344CB8AC3E}">
        <p14:creationId xmlns:p14="http://schemas.microsoft.com/office/powerpoint/2010/main" val="25088499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FB9BD7C-45D6-45C1-B8FF-9630DE7099F8}"/>
              </a:ext>
            </a:extLst>
          </p:cNvPr>
          <p:cNvPicPr>
            <a:picLocks noChangeAspect="1"/>
          </p:cNvPicPr>
          <p:nvPr/>
        </p:nvPicPr>
        <p:blipFill>
          <a:blip r:embed="rId2"/>
          <a:stretch>
            <a:fillRect/>
          </a:stretch>
        </p:blipFill>
        <p:spPr>
          <a:xfrm>
            <a:off x="7350172" y="166179"/>
            <a:ext cx="1484180" cy="674327"/>
          </a:xfrm>
          <a:prstGeom prst="rect">
            <a:avLst/>
          </a:prstGeom>
          <a:noFill/>
          <a:ln cap="flat">
            <a:noFill/>
          </a:ln>
        </p:spPr>
      </p:pic>
      <p:sp>
        <p:nvSpPr>
          <p:cNvPr id="3" name="Rectangle 2"/>
          <p:cNvSpPr/>
          <p:nvPr/>
        </p:nvSpPr>
        <p:spPr>
          <a:xfrm>
            <a:off x="1540453" y="2426610"/>
            <a:ext cx="4796691" cy="1200329"/>
          </a:xfrm>
          <a:prstGeom prst="rect">
            <a:avLst/>
          </a:prstGeom>
        </p:spPr>
        <p:txBody>
          <a:bodyPr wrap="square">
            <a:spAutoFit/>
          </a:bodyPr>
          <a:lstStyle/>
          <a:p>
            <a:pPr>
              <a:lnSpc>
                <a:spcPct val="90000"/>
              </a:lnSpc>
            </a:pPr>
            <a:r>
              <a:rPr lang="en-US" sz="4000" b="1" dirty="0">
                <a:solidFill>
                  <a:schemeClr val="accent1">
                    <a:lumMod val="50000"/>
                  </a:schemeClr>
                </a:solidFill>
                <a:latin typeface="Arial Black"/>
                <a:cs typeface="Arial Black"/>
              </a:rPr>
              <a:t>REPÚBLICA</a:t>
            </a:r>
          </a:p>
          <a:p>
            <a:pPr>
              <a:lnSpc>
                <a:spcPct val="90000"/>
              </a:lnSpc>
            </a:pPr>
            <a:r>
              <a:rPr lang="en-US" sz="4000" b="1" dirty="0">
                <a:solidFill>
                  <a:schemeClr val="accent1">
                    <a:lumMod val="50000"/>
                  </a:schemeClr>
                </a:solidFill>
                <a:latin typeface="Arial Black"/>
                <a:cs typeface="Arial Black"/>
              </a:rPr>
              <a:t>DIGITAL</a:t>
            </a:r>
          </a:p>
        </p:txBody>
      </p:sp>
      <p:pic>
        <p:nvPicPr>
          <p:cNvPr id="2" name="Picture 1" descr="Screen Shot 2019-04-24 at 6.18.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9732"/>
            <a:ext cx="1526640" cy="3044480"/>
          </a:xfrm>
          <a:prstGeom prst="rect">
            <a:avLst/>
          </a:prstGeom>
        </p:spPr>
      </p:pic>
      <p:sp>
        <p:nvSpPr>
          <p:cNvPr id="4" name="Marcador de número de diapositiva 3"/>
          <p:cNvSpPr>
            <a:spLocks noGrp="1"/>
          </p:cNvSpPr>
          <p:nvPr>
            <p:ph type="sldNum" sz="quarter" idx="12"/>
          </p:nvPr>
        </p:nvSpPr>
        <p:spPr/>
        <p:txBody>
          <a:bodyPr/>
          <a:lstStyle/>
          <a:p>
            <a:fld id="{A4124D19-2283-FC49-A358-736FA83B63DF}" type="slidenum">
              <a:rPr lang="en-US" smtClean="0"/>
              <a:t>71</a:t>
            </a:fld>
            <a:endParaRPr lang="en-US"/>
          </a:p>
        </p:txBody>
      </p:sp>
    </p:spTree>
    <p:extLst>
      <p:ext uri="{BB962C8B-B14F-4D97-AF65-F5344CB8AC3E}">
        <p14:creationId xmlns:p14="http://schemas.microsoft.com/office/powerpoint/2010/main" val="31416686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1">
            <a:extLst>
              <a:ext uri="{FF2B5EF4-FFF2-40B4-BE49-F238E27FC236}">
                <a16:creationId xmlns:a16="http://schemas.microsoft.com/office/drawing/2014/main" id="{256F1FB9-3123-4B49-9176-7ABCDF7A2294}"/>
              </a:ext>
            </a:extLst>
          </p:cNvPr>
          <p:cNvSpPr/>
          <p:nvPr/>
        </p:nvSpPr>
        <p:spPr>
          <a:xfrm>
            <a:off x="317342" y="740639"/>
            <a:ext cx="8507681" cy="1938992"/>
          </a:xfrm>
          <a:prstGeom prst="rect">
            <a:avLst/>
          </a:prstGeom>
        </p:spPr>
        <p:txBody>
          <a:bodyPr wrap="square">
            <a:spAutoFit/>
          </a:bodyPr>
          <a:lstStyle/>
          <a:p>
            <a:pPr algn="just"/>
            <a:r>
              <a:rPr lang="es-ES" sz="1500" b="1" i="1" dirty="0">
                <a:cs typeface="Arial"/>
              </a:rPr>
              <a:t>Avance del proyecto en junio de 2019: </a:t>
            </a:r>
          </a:p>
          <a:p>
            <a:pPr marL="742950" lvl="1" indent="-285750" algn="just">
              <a:buFont typeface="Arial" panose="020B0604020202020204" pitchFamily="34" charset="0"/>
              <a:buChar char="•"/>
            </a:pPr>
            <a:r>
              <a:rPr lang="es-ES" sz="1500" dirty="0">
                <a:cs typeface="Arial Black"/>
              </a:rPr>
              <a:t>150</a:t>
            </a:r>
            <a:r>
              <a:rPr lang="es-ES" sz="1500" dirty="0">
                <a:cs typeface="Arial"/>
              </a:rPr>
              <a:t> centros educativos incluidos en la primera fase del proyecto han sido certificados.</a:t>
            </a:r>
          </a:p>
          <a:p>
            <a:pPr marL="742950" lvl="1" indent="-285750" algn="just">
              <a:buFont typeface="Arial" panose="020B0604020202020204" pitchFamily="34" charset="0"/>
              <a:buChar char="•"/>
            </a:pPr>
            <a:r>
              <a:rPr lang="es-ES" sz="1500" dirty="0">
                <a:cs typeface="Arial"/>
              </a:rPr>
              <a:t>Habilitadas </a:t>
            </a:r>
            <a:r>
              <a:rPr lang="es-ES" sz="1500" dirty="0">
                <a:cs typeface="Arial Black"/>
              </a:rPr>
              <a:t>2,188</a:t>
            </a:r>
            <a:r>
              <a:rPr lang="es-ES" sz="1500" dirty="0">
                <a:cs typeface="Arial"/>
              </a:rPr>
              <a:t> aulas con pantallas inteligentes en 147 centros educativos.</a:t>
            </a:r>
            <a:endParaRPr lang="es-DO" sz="1500" dirty="0">
              <a:cs typeface="Arial"/>
            </a:endParaRPr>
          </a:p>
          <a:p>
            <a:pPr marL="742950" lvl="1" indent="-285750" algn="just">
              <a:buFont typeface="Arial" panose="020B0604020202020204" pitchFamily="34" charset="0"/>
              <a:buChar char="•"/>
            </a:pPr>
            <a:r>
              <a:rPr lang="es-ES" sz="1500" dirty="0">
                <a:cs typeface="Arial Black"/>
              </a:rPr>
              <a:t>4,203</a:t>
            </a:r>
            <a:r>
              <a:rPr lang="es-ES" sz="1500" dirty="0">
                <a:cs typeface="Arial"/>
              </a:rPr>
              <a:t> docentes capacitados sobre integración de la pizarra digital como recurso pedagógico. </a:t>
            </a:r>
          </a:p>
          <a:p>
            <a:pPr marL="742950" lvl="1" indent="-285750" algn="just">
              <a:buFont typeface="Arial" panose="020B0604020202020204" pitchFamily="34" charset="0"/>
              <a:buChar char="•"/>
            </a:pPr>
            <a:r>
              <a:rPr lang="es-ES" sz="1500" dirty="0">
                <a:cs typeface="Arial Black"/>
              </a:rPr>
              <a:t>3,000</a:t>
            </a:r>
            <a:r>
              <a:rPr lang="es-ES" sz="1500" dirty="0">
                <a:cs typeface="Arial"/>
              </a:rPr>
              <a:t> docentes (4% de la meta) han sido dotados con </a:t>
            </a:r>
            <a:r>
              <a:rPr lang="es-ES" sz="1500" i="1" dirty="0">
                <a:cs typeface="Arial"/>
              </a:rPr>
              <a:t>laptops.</a:t>
            </a:r>
          </a:p>
          <a:p>
            <a:pPr marL="742950" lvl="1" indent="-285750" algn="just">
              <a:buFont typeface="Arial" panose="020B0604020202020204" pitchFamily="34" charset="0"/>
              <a:buChar char="•"/>
            </a:pPr>
            <a:r>
              <a:rPr lang="es-ES" sz="1500" dirty="0">
                <a:ea typeface="Calibri" panose="020F0502020204030204" pitchFamily="34" charset="0"/>
                <a:cs typeface="Calibri" panose="020F0502020204030204" pitchFamily="34" charset="0"/>
              </a:rPr>
              <a:t>41,000</a:t>
            </a:r>
            <a:r>
              <a:rPr lang="es-ES" sz="1500" dirty="0">
                <a:cs typeface="Arial Black"/>
              </a:rPr>
              <a:t> </a:t>
            </a:r>
            <a:r>
              <a:rPr lang="es-ES" sz="1500" dirty="0">
                <a:cs typeface="Arial"/>
              </a:rPr>
              <a:t>estudiantes de nivel secundario han sido beneficiados con </a:t>
            </a:r>
            <a:r>
              <a:rPr lang="es-ES" sz="1500" i="1" dirty="0">
                <a:cs typeface="Arial"/>
              </a:rPr>
              <a:t>netbooks.</a:t>
            </a:r>
          </a:p>
          <a:p>
            <a:pPr marL="742950" lvl="1" indent="-285750" algn="just">
              <a:buFont typeface="Arial" panose="020B0604020202020204" pitchFamily="34" charset="0"/>
              <a:buChar char="•"/>
            </a:pPr>
            <a:r>
              <a:rPr lang="es-ES" sz="1500" dirty="0">
                <a:ea typeface="Calibri" panose="020F0502020204030204" pitchFamily="34" charset="0"/>
                <a:cs typeface="Calibri" panose="020F0502020204030204" pitchFamily="34" charset="0"/>
              </a:rPr>
              <a:t>21,307</a:t>
            </a:r>
            <a:r>
              <a:rPr lang="es-ES" sz="1500" dirty="0">
                <a:cs typeface="Arial"/>
              </a:rPr>
              <a:t> estudiantes de primaria utilizan tabletas en las aulas, gracias a la entrega de </a:t>
            </a:r>
            <a:r>
              <a:rPr lang="es-ES" sz="1500" dirty="0">
                <a:cs typeface="Arial Black"/>
              </a:rPr>
              <a:t>147</a:t>
            </a:r>
            <a:r>
              <a:rPr lang="es-ES" sz="1500" dirty="0">
                <a:cs typeface="Arial"/>
              </a:rPr>
              <a:t> carritos tecnológicos y </a:t>
            </a:r>
            <a:r>
              <a:rPr lang="es-ES" sz="1500" dirty="0">
                <a:cs typeface="Arial Black"/>
              </a:rPr>
              <a:t>5,960</a:t>
            </a:r>
            <a:r>
              <a:rPr lang="es-ES" sz="1500" dirty="0">
                <a:cs typeface="Arial"/>
              </a:rPr>
              <a:t> tabletas a </a:t>
            </a:r>
            <a:r>
              <a:rPr lang="es-ES" sz="1500" dirty="0">
                <a:cs typeface="Arial Black"/>
              </a:rPr>
              <a:t>147</a:t>
            </a:r>
            <a:r>
              <a:rPr lang="es-ES" sz="1500" dirty="0">
                <a:cs typeface="Arial"/>
              </a:rPr>
              <a:t> centros educativos. </a:t>
            </a:r>
          </a:p>
        </p:txBody>
      </p:sp>
      <p:pic>
        <p:nvPicPr>
          <p:cNvPr id="2" name="Picture 1" descr="TOP-10.jpg"/>
          <p:cNvPicPr>
            <a:picLocks noChangeAspect="1"/>
          </p:cNvPicPr>
          <p:nvPr/>
        </p:nvPicPr>
        <p:blipFill rotWithShape="1">
          <a:blip r:embed="rId2">
            <a:extLst>
              <a:ext uri="{28A0092B-C50C-407E-A947-70E740481C1C}">
                <a14:useLocalDpi xmlns:a14="http://schemas.microsoft.com/office/drawing/2010/main" val="0"/>
              </a:ext>
            </a:extLst>
          </a:blip>
          <a:srcRect b="79551"/>
          <a:stretch/>
        </p:blipFill>
        <p:spPr>
          <a:xfrm>
            <a:off x="0" y="-8141"/>
            <a:ext cx="9144000" cy="638029"/>
          </a:xfrm>
          <a:prstGeom prst="rect">
            <a:avLst/>
          </a:prstGeom>
        </p:spPr>
      </p:pic>
      <p:sp>
        <p:nvSpPr>
          <p:cNvPr id="4" name="TextBox 3"/>
          <p:cNvSpPr txBox="1"/>
          <p:nvPr/>
        </p:nvSpPr>
        <p:spPr>
          <a:xfrm>
            <a:off x="529749" y="56620"/>
            <a:ext cx="611415" cy="523220"/>
          </a:xfrm>
          <a:prstGeom prst="rect">
            <a:avLst/>
          </a:prstGeom>
          <a:noFill/>
        </p:spPr>
        <p:txBody>
          <a:bodyPr wrap="none" rtlCol="0">
            <a:spAutoFit/>
          </a:bodyPr>
          <a:lstStyle/>
          <a:p>
            <a:r>
              <a:rPr lang="en-US" sz="2800" b="1" dirty="0">
                <a:solidFill>
                  <a:schemeClr val="bg1"/>
                </a:solidFill>
                <a:latin typeface="Gill Sans"/>
                <a:cs typeface="Gill Sans"/>
              </a:rPr>
              <a:t>10</a:t>
            </a:r>
          </a:p>
        </p:txBody>
      </p:sp>
      <p:pic>
        <p:nvPicPr>
          <p:cNvPr id="11"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22" name="Rectángulo 6">
            <a:extLst>
              <a:ext uri="{FF2B5EF4-FFF2-40B4-BE49-F238E27FC236}">
                <a16:creationId xmlns:a16="http://schemas.microsoft.com/office/drawing/2014/main" id="{A1274D38-2FD5-4A71-8EDA-219D3AAEA531}"/>
              </a:ext>
            </a:extLst>
          </p:cNvPr>
          <p:cNvSpPr/>
          <p:nvPr/>
        </p:nvSpPr>
        <p:spPr>
          <a:xfrm rot="5400000">
            <a:off x="2742563" y="-1194173"/>
            <a:ext cx="413168" cy="3393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COMPETENCIAS TECNOLÓGICAS</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Marcador de número de diapositiva 4"/>
          <p:cNvSpPr>
            <a:spLocks noGrp="1"/>
          </p:cNvSpPr>
          <p:nvPr>
            <p:ph type="sldNum" sz="quarter" idx="12"/>
          </p:nvPr>
        </p:nvSpPr>
        <p:spPr/>
        <p:txBody>
          <a:bodyPr/>
          <a:lstStyle/>
          <a:p>
            <a:fld id="{A4124D19-2283-FC49-A358-736FA83B63DF}" type="slidenum">
              <a:rPr lang="en-US" smtClean="0"/>
              <a:t>72</a:t>
            </a:fld>
            <a:endParaRPr lang="en-US"/>
          </a:p>
        </p:txBody>
      </p:sp>
      <p:graphicFrame>
        <p:nvGraphicFramePr>
          <p:cNvPr id="8" name="Tabla 7">
            <a:extLst>
              <a:ext uri="{FF2B5EF4-FFF2-40B4-BE49-F238E27FC236}">
                <a16:creationId xmlns:a16="http://schemas.microsoft.com/office/drawing/2014/main" id="{CEED65D9-2790-4017-9A5E-5695E3367D7A}"/>
              </a:ext>
            </a:extLst>
          </p:cNvPr>
          <p:cNvGraphicFramePr>
            <a:graphicFrameLocks noGrp="1"/>
          </p:cNvGraphicFramePr>
          <p:nvPr>
            <p:extLst>
              <p:ext uri="{D42A27DB-BD31-4B8C-83A1-F6EECF244321}">
                <p14:modId xmlns:p14="http://schemas.microsoft.com/office/powerpoint/2010/main" val="600756133"/>
              </p:ext>
            </p:extLst>
          </p:nvPr>
        </p:nvGraphicFramePr>
        <p:xfrm>
          <a:off x="456381" y="3049642"/>
          <a:ext cx="8368640" cy="1920240"/>
        </p:xfrm>
        <a:graphic>
          <a:graphicData uri="http://schemas.openxmlformats.org/drawingml/2006/table">
            <a:tbl>
              <a:tblPr firstRow="1" firstCol="1" bandRow="1">
                <a:tableStyleId>{72833802-FEF1-4C79-8D5D-14CF1EAF98D9}</a:tableStyleId>
              </a:tblPr>
              <a:tblGrid>
                <a:gridCol w="2997647">
                  <a:extLst>
                    <a:ext uri="{9D8B030D-6E8A-4147-A177-3AD203B41FA5}">
                      <a16:colId xmlns:a16="http://schemas.microsoft.com/office/drawing/2014/main" val="1845083843"/>
                    </a:ext>
                  </a:extLst>
                </a:gridCol>
                <a:gridCol w="1359067">
                  <a:extLst>
                    <a:ext uri="{9D8B030D-6E8A-4147-A177-3AD203B41FA5}">
                      <a16:colId xmlns:a16="http://schemas.microsoft.com/office/drawing/2014/main" val="2989896114"/>
                    </a:ext>
                  </a:extLst>
                </a:gridCol>
                <a:gridCol w="1359067">
                  <a:extLst>
                    <a:ext uri="{9D8B030D-6E8A-4147-A177-3AD203B41FA5}">
                      <a16:colId xmlns:a16="http://schemas.microsoft.com/office/drawing/2014/main" val="3460762565"/>
                    </a:ext>
                  </a:extLst>
                </a:gridCol>
                <a:gridCol w="1359067">
                  <a:extLst>
                    <a:ext uri="{9D8B030D-6E8A-4147-A177-3AD203B41FA5}">
                      <a16:colId xmlns:a16="http://schemas.microsoft.com/office/drawing/2014/main" val="354351947"/>
                    </a:ext>
                  </a:extLst>
                </a:gridCol>
                <a:gridCol w="1293792">
                  <a:extLst>
                    <a:ext uri="{9D8B030D-6E8A-4147-A177-3AD203B41FA5}">
                      <a16:colId xmlns:a16="http://schemas.microsoft.com/office/drawing/2014/main" val="3855413998"/>
                    </a:ext>
                  </a:extLst>
                </a:gridCol>
              </a:tblGrid>
              <a:tr h="423040">
                <a:tc>
                  <a:txBody>
                    <a:bodyPr/>
                    <a:lstStyle/>
                    <a:p>
                      <a:pPr algn="just" fontAlgn="auto">
                        <a:spcAft>
                          <a:spcPts val="0"/>
                        </a:spcAft>
                      </a:pPr>
                      <a:r>
                        <a:rPr lang="es-ES" sz="1400" dirty="0">
                          <a:effectLst/>
                        </a:rPr>
                        <a:t>Equipos</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auto">
                        <a:spcAft>
                          <a:spcPts val="0"/>
                        </a:spcAft>
                      </a:pPr>
                      <a:r>
                        <a:rPr lang="es-ES" sz="1400">
                          <a:effectLst/>
                        </a:rPr>
                        <a:t>1ª Licitación 2017</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auto">
                        <a:spcAft>
                          <a:spcPts val="0"/>
                        </a:spcAft>
                      </a:pPr>
                      <a:r>
                        <a:rPr lang="es-ES" sz="1400">
                          <a:effectLst/>
                        </a:rPr>
                        <a:t>2ª Licitación 2018</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auto">
                        <a:spcAft>
                          <a:spcPts val="0"/>
                        </a:spcAft>
                      </a:pPr>
                      <a:r>
                        <a:rPr lang="es-ES" sz="1400">
                          <a:effectLst/>
                        </a:rPr>
                        <a:t>3ª Licitación 2019</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fontAlgn="auto">
                        <a:spcAft>
                          <a:spcPts val="0"/>
                        </a:spcAft>
                      </a:pPr>
                      <a:r>
                        <a:rPr lang="es-ES" sz="1400">
                          <a:effectLst/>
                        </a:rPr>
                        <a:t>Total</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9387011"/>
                  </a:ext>
                </a:extLst>
              </a:tr>
              <a:tr h="211520">
                <a:tc>
                  <a:txBody>
                    <a:bodyPr/>
                    <a:lstStyle/>
                    <a:p>
                      <a:pPr algn="just" fontAlgn="auto">
                        <a:spcAft>
                          <a:spcPts val="0"/>
                        </a:spcAft>
                      </a:pPr>
                      <a:r>
                        <a:rPr lang="es-ES" sz="1400">
                          <a:effectLst/>
                        </a:rPr>
                        <a:t>Tabletas</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fontAlgn="auto">
                        <a:spcAft>
                          <a:spcPts val="0"/>
                        </a:spcAft>
                      </a:pPr>
                      <a:r>
                        <a:rPr lang="es-ES" sz="1400">
                          <a:effectLst/>
                        </a:rPr>
                        <a:t>8,000</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fontAlgn="auto">
                        <a:spcAft>
                          <a:spcPts val="0"/>
                        </a:spcAft>
                      </a:pPr>
                      <a:r>
                        <a:rPr lang="es-ES" sz="1400">
                          <a:effectLst/>
                        </a:rPr>
                        <a:t>14,000</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fontAlgn="auto">
                        <a:spcAft>
                          <a:spcPts val="0"/>
                        </a:spcAft>
                      </a:pPr>
                      <a:r>
                        <a:rPr lang="es-ES" sz="1400">
                          <a:effectLst/>
                        </a:rPr>
                        <a:t>78,000</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fontAlgn="auto">
                        <a:spcAft>
                          <a:spcPts val="0"/>
                        </a:spcAft>
                      </a:pPr>
                      <a:r>
                        <a:rPr lang="es-ES" sz="1400" dirty="0">
                          <a:effectLst/>
                        </a:rPr>
                        <a:t>100,000</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110601"/>
                  </a:ext>
                </a:extLst>
              </a:tr>
              <a:tr h="211520">
                <a:tc>
                  <a:txBody>
                    <a:bodyPr/>
                    <a:lstStyle/>
                    <a:p>
                      <a:pPr algn="just" fontAlgn="auto">
                        <a:spcAft>
                          <a:spcPts val="0"/>
                        </a:spcAft>
                      </a:pPr>
                      <a:r>
                        <a:rPr lang="es-ES" sz="1400">
                          <a:effectLst/>
                        </a:rPr>
                        <a:t>Carros porta tabletas</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fontAlgn="auto">
                        <a:spcAft>
                          <a:spcPts val="0"/>
                        </a:spcAft>
                      </a:pPr>
                      <a:r>
                        <a:rPr lang="es-ES" sz="1400">
                          <a:effectLst/>
                        </a:rPr>
                        <a:t>200</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fontAlgn="auto">
                        <a:spcAft>
                          <a:spcPts val="0"/>
                        </a:spcAft>
                      </a:pPr>
                      <a:r>
                        <a:rPr lang="es-ES" sz="1400">
                          <a:effectLst/>
                        </a:rPr>
                        <a:t>350</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fontAlgn="auto">
                        <a:spcAft>
                          <a:spcPts val="0"/>
                        </a:spcAft>
                      </a:pPr>
                      <a:r>
                        <a:rPr lang="es-ES" sz="1400">
                          <a:effectLst/>
                        </a:rPr>
                        <a:t>1,950</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fontAlgn="auto">
                        <a:spcAft>
                          <a:spcPts val="0"/>
                        </a:spcAft>
                      </a:pPr>
                      <a:r>
                        <a:rPr lang="es-ES" sz="1400">
                          <a:effectLst/>
                        </a:rPr>
                        <a:t>2,500</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597651"/>
                  </a:ext>
                </a:extLst>
              </a:tr>
              <a:tr h="211520">
                <a:tc>
                  <a:txBody>
                    <a:bodyPr/>
                    <a:lstStyle/>
                    <a:p>
                      <a:pPr algn="just" fontAlgn="auto">
                        <a:spcAft>
                          <a:spcPts val="0"/>
                        </a:spcAft>
                      </a:pPr>
                      <a:r>
                        <a:rPr lang="es-ES" sz="1400">
                          <a:effectLst/>
                        </a:rPr>
                        <a:t>Notebooks</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fontAlgn="auto">
                        <a:spcAft>
                          <a:spcPts val="0"/>
                        </a:spcAft>
                      </a:pPr>
                      <a:r>
                        <a:rPr lang="es-ES" sz="1400">
                          <a:effectLst/>
                        </a:rPr>
                        <a:t>29,000</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fontAlgn="auto">
                        <a:spcAft>
                          <a:spcPts val="0"/>
                        </a:spcAft>
                      </a:pPr>
                      <a:r>
                        <a:rPr lang="es-ES" sz="1400">
                          <a:effectLst/>
                        </a:rPr>
                        <a:t>302,000</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fontAlgn="auto">
                        <a:spcAft>
                          <a:spcPts val="0"/>
                        </a:spcAft>
                      </a:pPr>
                      <a:r>
                        <a:rPr lang="es-ES" sz="1400">
                          <a:effectLst/>
                        </a:rPr>
                        <a:t>330,000</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fontAlgn="auto">
                        <a:spcAft>
                          <a:spcPts val="0"/>
                        </a:spcAft>
                      </a:pPr>
                      <a:r>
                        <a:rPr lang="es-ES" sz="1400">
                          <a:effectLst/>
                        </a:rPr>
                        <a:t>661,000</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51179"/>
                  </a:ext>
                </a:extLst>
              </a:tr>
              <a:tr h="211520">
                <a:tc>
                  <a:txBody>
                    <a:bodyPr/>
                    <a:lstStyle/>
                    <a:p>
                      <a:pPr fontAlgn="auto">
                        <a:spcAft>
                          <a:spcPts val="0"/>
                        </a:spcAft>
                      </a:pPr>
                      <a:r>
                        <a:rPr lang="es-ES" sz="1400">
                          <a:effectLst/>
                        </a:rPr>
                        <a:t>Laptos para Media</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s-ES" sz="1400">
                          <a:effectLst/>
                        </a:rPr>
                        <a:t>            15,453 </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s-ES" sz="1400">
                          <a:effectLst/>
                        </a:rPr>
                        <a:t> </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s-ES" sz="1400">
                          <a:effectLst/>
                        </a:rPr>
                        <a:t> </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s-ES" sz="1400">
                          <a:effectLst/>
                        </a:rPr>
                        <a:t>           15,453 </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41401298"/>
                  </a:ext>
                </a:extLst>
              </a:tr>
              <a:tr h="211520">
                <a:tc>
                  <a:txBody>
                    <a:bodyPr/>
                    <a:lstStyle/>
                    <a:p>
                      <a:pPr>
                        <a:spcAft>
                          <a:spcPts val="0"/>
                        </a:spcAft>
                      </a:pPr>
                      <a:r>
                        <a:rPr lang="es-ES" sz="1400">
                          <a:effectLst/>
                        </a:rPr>
                        <a:t>Laptop Profesores</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s-ES" sz="1400">
                          <a:effectLst/>
                        </a:rPr>
                        <a:t>              3,000 </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s-ES" sz="1400">
                          <a:effectLst/>
                        </a:rPr>
                        <a:t>            25,500 </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s-ES" sz="1400">
                          <a:effectLst/>
                        </a:rPr>
                        <a:t>            61,200 </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spcAft>
                          <a:spcPts val="0"/>
                        </a:spcAft>
                      </a:pPr>
                      <a:r>
                        <a:rPr lang="es-ES" sz="1400">
                          <a:effectLst/>
                        </a:rPr>
                        <a:t>           89,700 </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89075137"/>
                  </a:ext>
                </a:extLst>
              </a:tr>
              <a:tr h="211520">
                <a:tc>
                  <a:txBody>
                    <a:bodyPr/>
                    <a:lstStyle/>
                    <a:p>
                      <a:pPr algn="just" fontAlgn="auto">
                        <a:spcAft>
                          <a:spcPts val="0"/>
                        </a:spcAft>
                      </a:pPr>
                      <a:r>
                        <a:rPr lang="es-ES" sz="1400">
                          <a:effectLst/>
                        </a:rPr>
                        <a:t>Pantallas táctiles</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fontAlgn="auto">
                        <a:spcAft>
                          <a:spcPts val="0"/>
                        </a:spcAft>
                      </a:pPr>
                      <a:r>
                        <a:rPr lang="es-ES" sz="1400">
                          <a:effectLst/>
                        </a:rPr>
                        <a:t>2,250</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fontAlgn="auto">
                        <a:spcAft>
                          <a:spcPts val="0"/>
                        </a:spcAft>
                      </a:pPr>
                      <a:r>
                        <a:rPr lang="es-ES" sz="1400">
                          <a:effectLst/>
                        </a:rPr>
                        <a:t>8,000</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fontAlgn="auto">
                        <a:spcAft>
                          <a:spcPts val="0"/>
                        </a:spcAft>
                      </a:pPr>
                      <a:r>
                        <a:rPr lang="es-ES" sz="1400">
                          <a:effectLst/>
                        </a:rPr>
                        <a:t>47,000</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fontAlgn="auto">
                        <a:spcAft>
                          <a:spcPts val="0"/>
                        </a:spcAft>
                      </a:pPr>
                      <a:r>
                        <a:rPr lang="es-ES" sz="1400">
                          <a:effectLst/>
                        </a:rPr>
                        <a:t>57,250</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5584725"/>
                  </a:ext>
                </a:extLst>
              </a:tr>
              <a:tr h="211520">
                <a:tc>
                  <a:txBody>
                    <a:bodyPr/>
                    <a:lstStyle/>
                    <a:p>
                      <a:pPr algn="just" fontAlgn="auto">
                        <a:spcAft>
                          <a:spcPts val="0"/>
                        </a:spcAft>
                      </a:pPr>
                      <a:r>
                        <a:rPr lang="es-ES" sz="1400">
                          <a:effectLst/>
                        </a:rPr>
                        <a:t>Monto (en millones RD$)</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fontAlgn="auto">
                        <a:spcAft>
                          <a:spcPts val="0"/>
                        </a:spcAft>
                      </a:pPr>
                      <a:r>
                        <a:rPr lang="es-ES" sz="1400" b="1" dirty="0">
                          <a:effectLst/>
                        </a:rPr>
                        <a:t>1,800</a:t>
                      </a:r>
                      <a:endParaRPr lang="es-D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fontAlgn="auto">
                        <a:spcAft>
                          <a:spcPts val="0"/>
                        </a:spcAft>
                      </a:pPr>
                      <a:r>
                        <a:rPr lang="es-ES" sz="1400" b="1" dirty="0">
                          <a:effectLst/>
                        </a:rPr>
                        <a:t>6,400</a:t>
                      </a:r>
                      <a:endParaRPr lang="es-D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fontAlgn="auto">
                        <a:spcAft>
                          <a:spcPts val="0"/>
                        </a:spcAft>
                      </a:pPr>
                      <a:r>
                        <a:rPr lang="es-ES" sz="1400" b="1" dirty="0">
                          <a:effectLst/>
                        </a:rPr>
                        <a:t>10,910</a:t>
                      </a:r>
                      <a:endParaRPr lang="es-D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fontAlgn="auto">
                        <a:spcAft>
                          <a:spcPts val="0"/>
                        </a:spcAft>
                      </a:pPr>
                      <a:r>
                        <a:rPr lang="es-ES" sz="1400" b="1" dirty="0">
                          <a:effectLst/>
                        </a:rPr>
                        <a:t>19,110</a:t>
                      </a:r>
                      <a:endParaRPr lang="es-D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1206121"/>
                  </a:ext>
                </a:extLst>
              </a:tr>
            </a:tbl>
          </a:graphicData>
        </a:graphic>
      </p:graphicFrame>
      <p:sp>
        <p:nvSpPr>
          <p:cNvPr id="12" name="Rectángulo 7">
            <a:extLst>
              <a:ext uri="{FF2B5EF4-FFF2-40B4-BE49-F238E27FC236}">
                <a16:creationId xmlns:a16="http://schemas.microsoft.com/office/drawing/2014/main" id="{B6977709-3579-408B-BF80-079B4755E48A}"/>
              </a:ext>
            </a:extLst>
          </p:cNvPr>
          <p:cNvSpPr/>
          <p:nvPr/>
        </p:nvSpPr>
        <p:spPr>
          <a:xfrm>
            <a:off x="304804" y="2711088"/>
            <a:ext cx="8682229" cy="323165"/>
          </a:xfrm>
          <a:prstGeom prst="rect">
            <a:avLst/>
          </a:prstGeom>
          <a:noFill/>
        </p:spPr>
        <p:txBody>
          <a:bodyPr wrap="square">
            <a:spAutoFit/>
          </a:bodyPr>
          <a:lstStyle/>
          <a:p>
            <a:r>
              <a:rPr lang="es-ES" sz="1500" b="1" i="1" dirty="0">
                <a:latin typeface="+mj-lt"/>
                <a:ea typeface="Calibri" panose="020F0502020204030204" pitchFamily="34" charset="0"/>
                <a:cs typeface="Arial"/>
              </a:rPr>
              <a:t>Equipos licitados 2017/2019</a:t>
            </a:r>
          </a:p>
        </p:txBody>
      </p:sp>
    </p:spTree>
    <p:extLst>
      <p:ext uri="{BB962C8B-B14F-4D97-AF65-F5344CB8AC3E}">
        <p14:creationId xmlns:p14="http://schemas.microsoft.com/office/powerpoint/2010/main" val="8544451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descr="TOP-10.jpg">
            <a:extLst>
              <a:ext uri="{FF2B5EF4-FFF2-40B4-BE49-F238E27FC236}">
                <a16:creationId xmlns:a16="http://schemas.microsoft.com/office/drawing/2014/main" id="{DEAEAB69-194F-4E2F-9EEB-09A5D6DE3493}"/>
              </a:ext>
            </a:extLst>
          </p:cNvPr>
          <p:cNvPicPr>
            <a:picLocks noChangeAspect="1"/>
          </p:cNvPicPr>
          <p:nvPr/>
        </p:nvPicPr>
        <p:blipFill rotWithShape="1">
          <a:blip r:embed="rId2">
            <a:extLst>
              <a:ext uri="{28A0092B-C50C-407E-A947-70E740481C1C}">
                <a14:useLocalDpi xmlns:a14="http://schemas.microsoft.com/office/drawing/2010/main" val="0"/>
              </a:ext>
            </a:extLst>
          </a:blip>
          <a:srcRect b="79551"/>
          <a:stretch/>
        </p:blipFill>
        <p:spPr>
          <a:xfrm>
            <a:off x="0" y="1"/>
            <a:ext cx="9144000" cy="621126"/>
          </a:xfrm>
          <a:prstGeom prst="rect">
            <a:avLst/>
          </a:prstGeom>
        </p:spPr>
      </p:pic>
      <p:sp>
        <p:nvSpPr>
          <p:cNvPr id="16" name="TextBox 3">
            <a:extLst>
              <a:ext uri="{FF2B5EF4-FFF2-40B4-BE49-F238E27FC236}">
                <a16:creationId xmlns:a16="http://schemas.microsoft.com/office/drawing/2014/main" id="{06DCFEF3-9A23-4702-ABAA-B2282BA31562}"/>
              </a:ext>
            </a:extLst>
          </p:cNvPr>
          <p:cNvSpPr txBox="1"/>
          <p:nvPr/>
        </p:nvSpPr>
        <p:spPr>
          <a:xfrm>
            <a:off x="503376" y="43041"/>
            <a:ext cx="611415" cy="523220"/>
          </a:xfrm>
          <a:prstGeom prst="rect">
            <a:avLst/>
          </a:prstGeom>
          <a:noFill/>
        </p:spPr>
        <p:txBody>
          <a:bodyPr wrap="none" rtlCol="0">
            <a:spAutoFit/>
          </a:bodyPr>
          <a:lstStyle/>
          <a:p>
            <a:r>
              <a:rPr lang="en-US" sz="2800" b="1" dirty="0">
                <a:solidFill>
                  <a:schemeClr val="bg1"/>
                </a:solidFill>
                <a:latin typeface="Gill Sans"/>
                <a:cs typeface="Gill Sans"/>
              </a:rPr>
              <a:t>10</a:t>
            </a:r>
          </a:p>
        </p:txBody>
      </p:sp>
      <p:sp>
        <p:nvSpPr>
          <p:cNvPr id="10" name="Rectángulo 6">
            <a:extLst>
              <a:ext uri="{FF2B5EF4-FFF2-40B4-BE49-F238E27FC236}">
                <a16:creationId xmlns:a16="http://schemas.microsoft.com/office/drawing/2014/main" id="{898A1D25-BF65-4344-8848-7E2D4A994634}"/>
              </a:ext>
            </a:extLst>
          </p:cNvPr>
          <p:cNvSpPr/>
          <p:nvPr/>
        </p:nvSpPr>
        <p:spPr>
          <a:xfrm rot="5400000">
            <a:off x="2749408" y="-1185537"/>
            <a:ext cx="413168" cy="3393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COMPETENCIAS TECNOLÓGICAS</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1"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7937147" y="173741"/>
            <a:ext cx="1062424" cy="482705"/>
          </a:xfrm>
          <a:prstGeom prst="rect">
            <a:avLst/>
          </a:prstGeom>
          <a:noFill/>
          <a:ln cap="flat">
            <a:noFill/>
          </a:ln>
        </p:spPr>
      </p:pic>
      <p:sp>
        <p:nvSpPr>
          <p:cNvPr id="2" name="Marcador de número de diapositiva 1"/>
          <p:cNvSpPr>
            <a:spLocks noGrp="1"/>
          </p:cNvSpPr>
          <p:nvPr>
            <p:ph type="sldNum" sz="quarter" idx="12"/>
          </p:nvPr>
        </p:nvSpPr>
        <p:spPr/>
        <p:txBody>
          <a:bodyPr/>
          <a:lstStyle/>
          <a:p>
            <a:fld id="{A4124D19-2283-FC49-A358-736FA83B63DF}" type="slidenum">
              <a:rPr lang="en-US" smtClean="0"/>
              <a:t>73</a:t>
            </a:fld>
            <a:endParaRPr lang="en-US"/>
          </a:p>
        </p:txBody>
      </p:sp>
      <p:sp>
        <p:nvSpPr>
          <p:cNvPr id="3" name="Rectángulo 2">
            <a:extLst>
              <a:ext uri="{FF2B5EF4-FFF2-40B4-BE49-F238E27FC236}">
                <a16:creationId xmlns:a16="http://schemas.microsoft.com/office/drawing/2014/main" id="{F5CCD7CA-B975-49D5-BE20-83A79638771A}"/>
              </a:ext>
            </a:extLst>
          </p:cNvPr>
          <p:cNvSpPr/>
          <p:nvPr/>
        </p:nvSpPr>
        <p:spPr>
          <a:xfrm>
            <a:off x="816176" y="830186"/>
            <a:ext cx="8009081" cy="646331"/>
          </a:xfrm>
          <a:prstGeom prst="rect">
            <a:avLst/>
          </a:prstGeom>
          <a:solidFill>
            <a:srgbClr val="BE1D2D"/>
          </a:solidFill>
        </p:spPr>
        <p:txBody>
          <a:bodyPr wrap="square">
            <a:spAutoFit/>
          </a:bodyPr>
          <a:lstStyle/>
          <a:p>
            <a:r>
              <a:rPr lang="es-DO" dirty="0">
                <a:solidFill>
                  <a:schemeClr val="bg1"/>
                </a:solidFill>
              </a:rPr>
              <a:t>Aprender con tecnologías para enseñar con tecnologías en República Dominicana. El programa República Digital Educación. Revista Iberoamericana de Educación</a:t>
            </a:r>
          </a:p>
        </p:txBody>
      </p:sp>
      <p:pic>
        <p:nvPicPr>
          <p:cNvPr id="17" name="Gráfico 16" descr="Aula">
            <a:extLst>
              <a:ext uri="{FF2B5EF4-FFF2-40B4-BE49-F238E27FC236}">
                <a16:creationId xmlns:a16="http://schemas.microsoft.com/office/drawing/2014/main" id="{045D2892-1A67-4691-B56A-DE5A74AA4B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843" y="803111"/>
            <a:ext cx="700480" cy="774480"/>
          </a:xfrm>
          <a:prstGeom prst="rect">
            <a:avLst/>
          </a:prstGeom>
        </p:spPr>
      </p:pic>
      <p:sp>
        <p:nvSpPr>
          <p:cNvPr id="4" name="Rectángulo 3">
            <a:extLst>
              <a:ext uri="{FF2B5EF4-FFF2-40B4-BE49-F238E27FC236}">
                <a16:creationId xmlns:a16="http://schemas.microsoft.com/office/drawing/2014/main" id="{4DEB0778-EFB5-4477-A29F-8B78134D0129}"/>
              </a:ext>
            </a:extLst>
          </p:cNvPr>
          <p:cNvSpPr/>
          <p:nvPr/>
        </p:nvSpPr>
        <p:spPr>
          <a:xfrm>
            <a:off x="803323" y="1588884"/>
            <a:ext cx="8009081" cy="3139321"/>
          </a:xfrm>
          <a:prstGeom prst="rect">
            <a:avLst/>
          </a:prstGeom>
        </p:spPr>
        <p:txBody>
          <a:bodyPr wrap="square">
            <a:spAutoFit/>
          </a:bodyPr>
          <a:lstStyle/>
          <a:p>
            <a:pPr marL="285750" indent="-285750">
              <a:buFont typeface="Arial" panose="020B0604020202020204" pitchFamily="34" charset="0"/>
              <a:buChar char="•"/>
            </a:pPr>
            <a:r>
              <a:rPr lang="es-ES" dirty="0"/>
              <a:t>Se producen </a:t>
            </a:r>
            <a:r>
              <a:rPr lang="es-ES" b="1" dirty="0"/>
              <a:t>cambios </a:t>
            </a:r>
            <a:r>
              <a:rPr lang="es-ES" b="1" dirty="0">
                <a:latin typeface="Calibri" panose="020F0502020204030204" pitchFamily="34" charset="0"/>
                <a:ea typeface="Calibri" panose="020F0502020204030204" pitchFamily="34" charset="0"/>
              </a:rPr>
              <a:t>en las competencias digitales de los docentes </a:t>
            </a:r>
            <a:r>
              <a:rPr lang="es-ES" dirty="0"/>
              <a:t>que no son drásticos en cada uno de los niveles. Quizás el más importante tiene que ver con la gran reducción de la brecha digital que se produce en los docentes que dicen situarse en el nivel de competencias bajas y muy bajas, que mejoran notablemente sus competencias. </a:t>
            </a:r>
            <a:r>
              <a:rPr lang="es-ES" dirty="0">
                <a:latin typeface="Calibri" panose="020F0502020204030204" pitchFamily="34" charset="0"/>
                <a:ea typeface="Calibri" panose="020F0502020204030204" pitchFamily="34" charset="0"/>
              </a:rPr>
              <a:t> </a:t>
            </a:r>
          </a:p>
          <a:p>
            <a:endParaRPr lang="es-ES"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s-ES" dirty="0"/>
              <a:t>La </a:t>
            </a:r>
            <a:r>
              <a:rPr lang="es-ES" b="1" dirty="0"/>
              <a:t>motivación de los estudiantes </a:t>
            </a:r>
            <a:r>
              <a:rPr lang="es-ES" dirty="0"/>
              <a:t>es el factor que, de acuerdo a las percepciones de los docentes, se ve impactado con mayor claridad por la presencia de los dispositivos digitales. Junto a la motivación, se perciben cambios en el trabajo en equipo, el uso del tiempo en clase y la mejora de la disciplina en el aula.</a:t>
            </a:r>
            <a:endParaRPr lang="es-DO" dirty="0"/>
          </a:p>
          <a:p>
            <a:pPr marL="285750" indent="-285750">
              <a:buFont typeface="Arial" panose="020B0604020202020204" pitchFamily="34" charset="0"/>
              <a:buChar char="•"/>
            </a:pPr>
            <a:endParaRPr lang="es-DO" dirty="0"/>
          </a:p>
        </p:txBody>
      </p:sp>
    </p:spTree>
    <p:extLst>
      <p:ext uri="{BB962C8B-B14F-4D97-AF65-F5344CB8AC3E}">
        <p14:creationId xmlns:p14="http://schemas.microsoft.com/office/powerpoint/2010/main" val="34592993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cierre-13.jpg"/>
          <p:cNvPicPr>
            <a:picLocks noChangeAspect="1"/>
          </p:cNvPicPr>
          <p:nvPr/>
        </p:nvPicPr>
        <p:blipFill rotWithShape="1">
          <a:blip r:embed="rId2">
            <a:extLst>
              <a:ext uri="{28A0092B-C50C-407E-A947-70E740481C1C}">
                <a14:useLocalDpi xmlns:a14="http://schemas.microsoft.com/office/drawing/2010/main" val="0"/>
              </a:ext>
            </a:extLst>
          </a:blip>
          <a:srcRect r="23448"/>
          <a:stretch/>
        </p:blipFill>
        <p:spPr>
          <a:xfrm>
            <a:off x="-7135" y="-24653"/>
            <a:ext cx="6999965" cy="5136113"/>
          </a:xfrm>
          <a:prstGeom prst="rect">
            <a:avLst/>
          </a:prstGeom>
        </p:spPr>
      </p:pic>
      <p:sp>
        <p:nvSpPr>
          <p:cNvPr id="3" name="Rectángulo 3">
            <a:extLst>
              <a:ext uri="{FF2B5EF4-FFF2-40B4-BE49-F238E27FC236}">
                <a16:creationId xmlns:a16="http://schemas.microsoft.com/office/drawing/2014/main" id="{497BE9AB-AD69-4413-8DA8-CA1275AB50B5}"/>
              </a:ext>
            </a:extLst>
          </p:cNvPr>
          <p:cNvSpPr/>
          <p:nvPr/>
        </p:nvSpPr>
        <p:spPr>
          <a:xfrm>
            <a:off x="2464194" y="2392552"/>
            <a:ext cx="3486275" cy="646331"/>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3600" b="1" i="0" u="none" strike="noStrike" kern="1200" cap="none" spc="-50" baseline="0" dirty="0">
                <a:solidFill>
                  <a:schemeClr val="tx2">
                    <a:lumMod val="75000"/>
                  </a:schemeClr>
                </a:solidFill>
                <a:uFillTx/>
                <a:ea typeface="Times New Roman" pitchFamily="18"/>
                <a:cs typeface="Arial Black"/>
              </a:rPr>
              <a:t>www.idec.edu.do</a:t>
            </a:r>
            <a:endParaRPr lang="es-DO" sz="3600" b="1" i="0" u="none" strike="noStrike" kern="1200" cap="none" spc="-50" baseline="0" dirty="0">
              <a:solidFill>
                <a:schemeClr val="tx2">
                  <a:lumMod val="75000"/>
                </a:schemeClr>
              </a:solidFill>
              <a:uFillTx/>
              <a:ea typeface="Times New Roman" pitchFamily="18"/>
              <a:cs typeface="Arial Black"/>
            </a:endParaRPr>
          </a:p>
        </p:txBody>
      </p:sp>
      <p:pic>
        <p:nvPicPr>
          <p:cNvPr id="4" name="Imagen 5">
            <a:extLst>
              <a:ext uri="{FF2B5EF4-FFF2-40B4-BE49-F238E27FC236}">
                <a16:creationId xmlns:a16="http://schemas.microsoft.com/office/drawing/2014/main" id="{3FB9BD7C-45D6-45C1-B8FF-9630DE7099F8}"/>
              </a:ext>
            </a:extLst>
          </p:cNvPr>
          <p:cNvPicPr>
            <a:picLocks noChangeAspect="1"/>
          </p:cNvPicPr>
          <p:nvPr/>
        </p:nvPicPr>
        <p:blipFill>
          <a:blip r:embed="rId3"/>
          <a:stretch>
            <a:fillRect/>
          </a:stretch>
        </p:blipFill>
        <p:spPr>
          <a:xfrm>
            <a:off x="2316448" y="883742"/>
            <a:ext cx="3320861" cy="1508810"/>
          </a:xfrm>
          <a:prstGeom prst="rect">
            <a:avLst/>
          </a:prstGeom>
          <a:noFill/>
          <a:ln cap="flat">
            <a:noFill/>
          </a:ln>
        </p:spPr>
      </p:pic>
      <p:sp>
        <p:nvSpPr>
          <p:cNvPr id="5" name="Marcador de número de diapositiva 4"/>
          <p:cNvSpPr>
            <a:spLocks noGrp="1"/>
          </p:cNvSpPr>
          <p:nvPr>
            <p:ph type="sldNum" sz="quarter" idx="12"/>
          </p:nvPr>
        </p:nvSpPr>
        <p:spPr/>
        <p:txBody>
          <a:bodyPr/>
          <a:lstStyle/>
          <a:p>
            <a:fld id="{A4124D19-2283-FC49-A358-736FA83B63DF}" type="slidenum">
              <a:rPr lang="en-US" smtClean="0"/>
              <a:t>74</a:t>
            </a:fld>
            <a:endParaRPr lang="en-US"/>
          </a:p>
        </p:txBody>
      </p:sp>
    </p:spTree>
    <p:extLst>
      <p:ext uri="{BB962C8B-B14F-4D97-AF65-F5344CB8AC3E}">
        <p14:creationId xmlns:p14="http://schemas.microsoft.com/office/powerpoint/2010/main" val="1677687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3D090863-12B7-4C2A-8166-663F5F9AC5B5}"/>
              </a:ext>
            </a:extLst>
          </p:cNvPr>
          <p:cNvGrpSpPr/>
          <p:nvPr/>
        </p:nvGrpSpPr>
        <p:grpSpPr>
          <a:xfrm>
            <a:off x="0" y="0"/>
            <a:ext cx="9144000" cy="741600"/>
            <a:chOff x="0" y="0"/>
            <a:chExt cx="9144000" cy="859844"/>
          </a:xfrm>
        </p:grpSpPr>
        <p:pic>
          <p:nvPicPr>
            <p:cNvPr id="22" name="Picture 1" descr="TOP-01.jpg">
              <a:extLst>
                <a:ext uri="{FF2B5EF4-FFF2-40B4-BE49-F238E27FC236}">
                  <a16:creationId xmlns:a16="http://schemas.microsoft.com/office/drawing/2014/main" id="{30053D79-FFFC-4459-8098-328CDE10FD2A}"/>
                </a:ext>
              </a:extLst>
            </p:cNvPr>
            <p:cNvPicPr>
              <a:picLocks noChangeAspect="1"/>
            </p:cNvPicPr>
            <p:nvPr/>
          </p:nvPicPr>
          <p:blipFill rotWithShape="1">
            <a:blip r:embed="rId2">
              <a:extLst>
                <a:ext uri="{28A0092B-C50C-407E-A947-70E740481C1C}">
                  <a14:useLocalDpi xmlns:a14="http://schemas.microsoft.com/office/drawing/2010/main" val="0"/>
                </a:ext>
              </a:extLst>
            </a:blip>
            <a:srcRect b="76731"/>
            <a:stretch/>
          </p:blipFill>
          <p:spPr>
            <a:xfrm>
              <a:off x="0" y="0"/>
              <a:ext cx="9144000" cy="859844"/>
            </a:xfrm>
            <a:prstGeom prst="rect">
              <a:avLst/>
            </a:prstGeom>
          </p:spPr>
        </p:pic>
        <p:sp>
          <p:nvSpPr>
            <p:cNvPr id="25" name="TextBox 3">
              <a:extLst>
                <a:ext uri="{FF2B5EF4-FFF2-40B4-BE49-F238E27FC236}">
                  <a16:creationId xmlns:a16="http://schemas.microsoft.com/office/drawing/2014/main" id="{32D672D9-707B-4E56-B18F-274B5C1B3D7B}"/>
                </a:ext>
              </a:extLst>
            </p:cNvPr>
            <p:cNvSpPr txBox="1"/>
            <p:nvPr/>
          </p:nvSpPr>
          <p:spPr>
            <a:xfrm>
              <a:off x="700980" y="2654"/>
              <a:ext cx="398041" cy="523220"/>
            </a:xfrm>
            <a:prstGeom prst="rect">
              <a:avLst/>
            </a:prstGeom>
            <a:noFill/>
          </p:spPr>
          <p:txBody>
            <a:bodyPr wrap="none" rtlCol="0">
              <a:spAutoFit/>
            </a:bodyPr>
            <a:lstStyle/>
            <a:p>
              <a:r>
                <a:rPr lang="en-US" sz="2800" b="1" dirty="0">
                  <a:solidFill>
                    <a:schemeClr val="bg1"/>
                  </a:solidFill>
                  <a:latin typeface="Gill Sans"/>
                  <a:cs typeface="Gill Sans"/>
                </a:rPr>
                <a:t>1</a:t>
              </a:r>
            </a:p>
          </p:txBody>
        </p:sp>
      </p:grpSp>
      <p:sp>
        <p:nvSpPr>
          <p:cNvPr id="12" name="Rectángulo 6">
            <a:extLst>
              <a:ext uri="{FF2B5EF4-FFF2-40B4-BE49-F238E27FC236}">
                <a16:creationId xmlns:a16="http://schemas.microsoft.com/office/drawing/2014/main" id="{898A1D25-BF65-4344-8848-7E2D4A994634}"/>
              </a:ext>
            </a:extLst>
          </p:cNvPr>
          <p:cNvSpPr/>
          <p:nvPr/>
        </p:nvSpPr>
        <p:spPr>
          <a:xfrm>
            <a:off x="1190105" y="366829"/>
            <a:ext cx="2154501" cy="307777"/>
          </a:xfrm>
          <a:prstGeom prst="rect">
            <a:avLst/>
          </a:prstGeom>
          <a:noFill/>
        </p:spPr>
        <p:txBody>
          <a:bodyPr wrap="none" rtlCol="0">
            <a:spAutoFit/>
          </a:bodyPr>
          <a:lstStyle/>
          <a:p>
            <a:r>
              <a:rPr lang="es-ES" sz="1400" b="1" dirty="0">
                <a:solidFill>
                  <a:schemeClr val="tx1">
                    <a:lumMod val="50000"/>
                    <a:lumOff val="50000"/>
                  </a:schemeClr>
                </a:solidFill>
                <a:latin typeface="Arial" panose="020B0604020202020204" pitchFamily="34" charset="0"/>
                <a:cs typeface="Arial" panose="020B0604020202020204" pitchFamily="34" charset="0"/>
              </a:rPr>
              <a:t>JORNADA EXTENDIDA</a:t>
            </a:r>
            <a:endParaRPr lang="es-DO"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7" name="Rectangle 6"/>
          <p:cNvSpPr/>
          <p:nvPr/>
        </p:nvSpPr>
        <p:spPr>
          <a:xfrm>
            <a:off x="1099021" y="2922520"/>
            <a:ext cx="7598413" cy="338554"/>
          </a:xfrm>
          <a:prstGeom prst="rect">
            <a:avLst/>
          </a:prstGeom>
        </p:spPr>
        <p:txBody>
          <a:bodyPr wrap="square">
            <a:spAutoFit/>
          </a:bodyPr>
          <a:lstStyle/>
          <a:p>
            <a:r>
              <a:rPr lang="es-ES_tradnl" sz="1600" b="1" dirty="0">
                <a:cs typeface="Arial"/>
              </a:rPr>
              <a:t>Meta del Plan Estratégico </a:t>
            </a:r>
            <a:r>
              <a:rPr lang="es-ES_tradnl" sz="1600" b="1" dirty="0">
                <a:solidFill>
                  <a:schemeClr val="accent6">
                    <a:lumMod val="75000"/>
                  </a:schemeClr>
                </a:solidFill>
                <a:cs typeface="Arial Black"/>
              </a:rPr>
              <a:t>90% </a:t>
            </a:r>
            <a:r>
              <a:rPr lang="es-ES_tradnl" sz="1600" b="1" dirty="0">
                <a:solidFill>
                  <a:schemeClr val="accent6">
                    <a:lumMod val="75000"/>
                  </a:schemeClr>
                </a:solidFill>
                <a:cs typeface="Arial"/>
              </a:rPr>
              <a:t>DE ESTUDIANTES EN JORNADA EXTENDIDA PARA EL </a:t>
            </a:r>
            <a:r>
              <a:rPr lang="es-ES_tradnl" sz="1600" b="1" dirty="0">
                <a:solidFill>
                  <a:schemeClr val="accent6">
                    <a:lumMod val="75000"/>
                  </a:schemeClr>
                </a:solidFill>
                <a:cs typeface="Arial Black"/>
              </a:rPr>
              <a:t>2020</a:t>
            </a:r>
            <a:endParaRPr lang="es-ES_tradnl" sz="1600" b="1" dirty="0">
              <a:cs typeface="Arial"/>
            </a:endParaRPr>
          </a:p>
        </p:txBody>
      </p:sp>
      <p:sp>
        <p:nvSpPr>
          <p:cNvPr id="8" name="Rectangle 7"/>
          <p:cNvSpPr/>
          <p:nvPr/>
        </p:nvSpPr>
        <p:spPr>
          <a:xfrm>
            <a:off x="1190105" y="3402529"/>
            <a:ext cx="7876485" cy="830997"/>
          </a:xfrm>
          <a:prstGeom prst="rect">
            <a:avLst/>
          </a:prstGeom>
        </p:spPr>
        <p:txBody>
          <a:bodyPr wrap="square">
            <a:spAutoFit/>
          </a:bodyPr>
          <a:lstStyle/>
          <a:p>
            <a:r>
              <a:rPr lang="es-ES_tradnl" sz="1600" b="1" dirty="0">
                <a:solidFill>
                  <a:schemeClr val="tx1">
                    <a:lumMod val="65000"/>
                    <a:lumOff val="35000"/>
                  </a:schemeClr>
                </a:solidFill>
                <a:cs typeface="Arial"/>
              </a:rPr>
              <a:t>Para alcanzar la meta es necesario:</a:t>
            </a:r>
          </a:p>
          <a:p>
            <a:pPr marL="742950" lvl="1" indent="-285750">
              <a:buFont typeface="Arial" panose="020B0604020202020204" pitchFamily="34" charset="0"/>
              <a:buChar char="•"/>
            </a:pPr>
            <a:r>
              <a:rPr lang="es-ES_tradnl" sz="1600" dirty="0">
                <a:solidFill>
                  <a:schemeClr val="tx1">
                    <a:lumMod val="65000"/>
                    <a:lumOff val="35000"/>
                  </a:schemeClr>
                </a:solidFill>
                <a:cs typeface="Arial"/>
              </a:rPr>
              <a:t>Incorporar alrededor de 390,000 nuevos estudiantes.</a:t>
            </a:r>
          </a:p>
          <a:p>
            <a:pPr marL="742950" lvl="1" indent="-285750">
              <a:buFont typeface="Arial" panose="020B0604020202020204" pitchFamily="34" charset="0"/>
              <a:buChar char="•"/>
            </a:pPr>
            <a:r>
              <a:rPr lang="es-ES_tradnl" sz="1600" dirty="0">
                <a:solidFill>
                  <a:schemeClr val="tx1">
                    <a:lumMod val="65000"/>
                    <a:lumOff val="35000"/>
                  </a:schemeClr>
                </a:solidFill>
                <a:cs typeface="Arial"/>
              </a:rPr>
              <a:t>Construir 5,500 nuevas aulas</a:t>
            </a:r>
          </a:p>
        </p:txBody>
      </p:sp>
      <p:sp>
        <p:nvSpPr>
          <p:cNvPr id="18" name="Rectangle 17"/>
          <p:cNvSpPr/>
          <p:nvPr/>
        </p:nvSpPr>
        <p:spPr>
          <a:xfrm>
            <a:off x="1083329" y="4359258"/>
            <a:ext cx="7614105" cy="584775"/>
          </a:xfrm>
          <a:prstGeom prst="rect">
            <a:avLst/>
          </a:prstGeom>
        </p:spPr>
        <p:txBody>
          <a:bodyPr wrap="square">
            <a:spAutoFit/>
          </a:bodyPr>
          <a:lstStyle/>
          <a:p>
            <a:r>
              <a:rPr lang="es-ES_tradnl" sz="1600" b="1" dirty="0">
                <a:solidFill>
                  <a:schemeClr val="tx1">
                    <a:lumMod val="65000"/>
                    <a:lumOff val="35000"/>
                  </a:schemeClr>
                </a:solidFill>
                <a:latin typeface="+mj-lt"/>
                <a:cs typeface="Arial"/>
              </a:rPr>
              <a:t>En el último año escolar</a:t>
            </a:r>
            <a:r>
              <a:rPr lang="es-ES_tradnl" sz="1600" dirty="0">
                <a:solidFill>
                  <a:schemeClr val="tx1">
                    <a:lumMod val="65000"/>
                    <a:lumOff val="35000"/>
                  </a:schemeClr>
                </a:solidFill>
                <a:latin typeface="+mj-lt"/>
                <a:cs typeface="Arial"/>
              </a:rPr>
              <a:t>, los estudiantes sumados a la JEE fueron 123,124 y el número de aulas construidas es de 2,400 por año, como promedio. </a:t>
            </a:r>
          </a:p>
        </p:txBody>
      </p:sp>
      <p:graphicFrame>
        <p:nvGraphicFramePr>
          <p:cNvPr id="27" name="Tabla 26">
            <a:extLst>
              <a:ext uri="{FF2B5EF4-FFF2-40B4-BE49-F238E27FC236}">
                <a16:creationId xmlns:a16="http://schemas.microsoft.com/office/drawing/2014/main" id="{F63EE4E2-65FD-4BB6-A9E7-3A4441E17239}"/>
              </a:ext>
            </a:extLst>
          </p:cNvPr>
          <p:cNvGraphicFramePr>
            <a:graphicFrameLocks noGrp="1"/>
          </p:cNvGraphicFramePr>
          <p:nvPr>
            <p:extLst>
              <p:ext uri="{D42A27DB-BD31-4B8C-83A1-F6EECF244321}">
                <p14:modId xmlns:p14="http://schemas.microsoft.com/office/powerpoint/2010/main" val="969949319"/>
              </p:ext>
            </p:extLst>
          </p:nvPr>
        </p:nvGraphicFramePr>
        <p:xfrm>
          <a:off x="480352" y="951595"/>
          <a:ext cx="8217082" cy="1606106"/>
        </p:xfrm>
        <a:graphic>
          <a:graphicData uri="http://schemas.openxmlformats.org/drawingml/2006/table">
            <a:tbl>
              <a:tblPr firstRow="1" firstCol="1" bandRow="1">
                <a:tableStyleId>{72833802-FEF1-4C79-8D5D-14CF1EAF98D9}</a:tableStyleId>
              </a:tblPr>
              <a:tblGrid>
                <a:gridCol w="1929273">
                  <a:extLst>
                    <a:ext uri="{9D8B030D-6E8A-4147-A177-3AD203B41FA5}">
                      <a16:colId xmlns:a16="http://schemas.microsoft.com/office/drawing/2014/main" val="3754520607"/>
                    </a:ext>
                  </a:extLst>
                </a:gridCol>
                <a:gridCol w="1623505">
                  <a:extLst>
                    <a:ext uri="{9D8B030D-6E8A-4147-A177-3AD203B41FA5}">
                      <a16:colId xmlns:a16="http://schemas.microsoft.com/office/drawing/2014/main" val="2563842403"/>
                    </a:ext>
                  </a:extLst>
                </a:gridCol>
                <a:gridCol w="1332031">
                  <a:extLst>
                    <a:ext uri="{9D8B030D-6E8A-4147-A177-3AD203B41FA5}">
                      <a16:colId xmlns:a16="http://schemas.microsoft.com/office/drawing/2014/main" val="739157487"/>
                    </a:ext>
                  </a:extLst>
                </a:gridCol>
                <a:gridCol w="1705000">
                  <a:extLst>
                    <a:ext uri="{9D8B030D-6E8A-4147-A177-3AD203B41FA5}">
                      <a16:colId xmlns:a16="http://schemas.microsoft.com/office/drawing/2014/main" val="804984750"/>
                    </a:ext>
                  </a:extLst>
                </a:gridCol>
                <a:gridCol w="1627273">
                  <a:extLst>
                    <a:ext uri="{9D8B030D-6E8A-4147-A177-3AD203B41FA5}">
                      <a16:colId xmlns:a16="http://schemas.microsoft.com/office/drawing/2014/main" val="3342744316"/>
                    </a:ext>
                  </a:extLst>
                </a:gridCol>
              </a:tblGrid>
              <a:tr h="381000">
                <a:tc>
                  <a:txBody>
                    <a:bodyPr/>
                    <a:lstStyle/>
                    <a:p>
                      <a:pPr fontAlgn="auto">
                        <a:lnSpc>
                          <a:spcPct val="107000"/>
                        </a:lnSpc>
                        <a:spcAft>
                          <a:spcPts val="0"/>
                        </a:spcAft>
                      </a:pPr>
                      <a:r>
                        <a:rPr lang="es-DO" sz="1600" b="1" dirty="0">
                          <a:solidFill>
                            <a:schemeClr val="bg1"/>
                          </a:solidFill>
                          <a:effectLst/>
                          <a:latin typeface="+mn-lt"/>
                          <a:ea typeface="Times New Roman" panose="02020603050405020304" pitchFamily="18" charset="0"/>
                          <a:cs typeface="Calibri" panose="020F0502020204030204" pitchFamily="34" charset="0"/>
                        </a:rPr>
                        <a:t>Jornada Escolar Extendida</a:t>
                      </a:r>
                      <a:endParaRPr lang="es-DO" sz="1600" dirty="0">
                        <a:solidFill>
                          <a:schemeClr val="bg1"/>
                        </a:solidFill>
                        <a:effectLst/>
                        <a:latin typeface="+mn-lt"/>
                        <a:ea typeface="Calibri" panose="020F0502020204030204" pitchFamily="34" charset="0"/>
                        <a:cs typeface="Times New Roman" panose="02020603050405020304" pitchFamily="18" charset="0"/>
                      </a:endParaRPr>
                    </a:p>
                  </a:txBody>
                  <a:tcPr marL="44450" marR="44450" marT="0" marB="0" anchor="ctr">
                    <a:solidFill>
                      <a:srgbClr val="F88C44"/>
                    </a:solidFill>
                  </a:tcPr>
                </a:tc>
                <a:tc>
                  <a:txBody>
                    <a:bodyPr/>
                    <a:lstStyle/>
                    <a:p>
                      <a:pPr algn="ctr" fontAlgn="auto">
                        <a:lnSpc>
                          <a:spcPct val="107000"/>
                        </a:lnSpc>
                        <a:spcAft>
                          <a:spcPts val="0"/>
                        </a:spcAft>
                      </a:pPr>
                      <a:r>
                        <a:rPr lang="es-DO" sz="1600" b="1" dirty="0">
                          <a:solidFill>
                            <a:schemeClr val="bg1"/>
                          </a:solidFill>
                          <a:effectLst/>
                          <a:latin typeface="+mn-lt"/>
                          <a:ea typeface="Times New Roman" panose="02020603050405020304" pitchFamily="18" charset="0"/>
                          <a:cs typeface="Calibri" panose="020F0502020204030204" pitchFamily="34" charset="0"/>
                        </a:rPr>
                        <a:t>2015-2016</a:t>
                      </a:r>
                      <a:endParaRPr lang="es-DO" sz="1600" dirty="0">
                        <a:solidFill>
                          <a:schemeClr val="bg1"/>
                        </a:solidFill>
                        <a:effectLst/>
                        <a:latin typeface="+mn-lt"/>
                        <a:ea typeface="Calibri" panose="020F0502020204030204" pitchFamily="34" charset="0"/>
                        <a:cs typeface="Times New Roman" panose="02020603050405020304" pitchFamily="18" charset="0"/>
                      </a:endParaRPr>
                    </a:p>
                  </a:txBody>
                  <a:tcPr marL="44450" marR="44450" marT="0" marB="0" anchor="ctr">
                    <a:solidFill>
                      <a:srgbClr val="F88C44"/>
                    </a:solidFill>
                  </a:tcPr>
                </a:tc>
                <a:tc>
                  <a:txBody>
                    <a:bodyPr/>
                    <a:lstStyle/>
                    <a:p>
                      <a:pPr algn="ctr" fontAlgn="auto">
                        <a:lnSpc>
                          <a:spcPct val="107000"/>
                        </a:lnSpc>
                        <a:spcAft>
                          <a:spcPts val="0"/>
                        </a:spcAft>
                      </a:pPr>
                      <a:r>
                        <a:rPr lang="es-DO" sz="1600" b="1" dirty="0">
                          <a:solidFill>
                            <a:schemeClr val="bg1"/>
                          </a:solidFill>
                          <a:effectLst/>
                          <a:latin typeface="+mn-lt"/>
                          <a:ea typeface="Times New Roman" panose="02020603050405020304" pitchFamily="18" charset="0"/>
                          <a:cs typeface="Calibri" panose="020F0502020204030204" pitchFamily="34" charset="0"/>
                        </a:rPr>
                        <a:t>2016-2017</a:t>
                      </a:r>
                      <a:endParaRPr lang="es-DO" sz="1600" dirty="0">
                        <a:solidFill>
                          <a:schemeClr val="bg1"/>
                        </a:solidFill>
                        <a:effectLst/>
                        <a:latin typeface="+mn-lt"/>
                        <a:ea typeface="Calibri" panose="020F0502020204030204" pitchFamily="34" charset="0"/>
                        <a:cs typeface="Times New Roman" panose="02020603050405020304" pitchFamily="18" charset="0"/>
                      </a:endParaRPr>
                    </a:p>
                  </a:txBody>
                  <a:tcPr marL="44450" marR="44450" marT="0" marB="0" anchor="ctr">
                    <a:solidFill>
                      <a:srgbClr val="F88C44"/>
                    </a:solidFill>
                  </a:tcPr>
                </a:tc>
                <a:tc>
                  <a:txBody>
                    <a:bodyPr/>
                    <a:lstStyle/>
                    <a:p>
                      <a:pPr algn="ctr" fontAlgn="auto">
                        <a:lnSpc>
                          <a:spcPct val="107000"/>
                        </a:lnSpc>
                        <a:spcAft>
                          <a:spcPts val="0"/>
                        </a:spcAft>
                      </a:pPr>
                      <a:r>
                        <a:rPr lang="es-DO" sz="1600" b="1">
                          <a:solidFill>
                            <a:schemeClr val="bg1"/>
                          </a:solidFill>
                          <a:effectLst/>
                          <a:latin typeface="+mn-lt"/>
                          <a:ea typeface="Times New Roman" panose="02020603050405020304" pitchFamily="18" charset="0"/>
                          <a:cs typeface="Calibri" panose="020F0502020204030204" pitchFamily="34" charset="0"/>
                        </a:rPr>
                        <a:t>2017-2018</a:t>
                      </a:r>
                      <a:endParaRPr lang="es-DO" sz="1600">
                        <a:solidFill>
                          <a:schemeClr val="bg1"/>
                        </a:solidFill>
                        <a:effectLst/>
                        <a:latin typeface="+mn-lt"/>
                        <a:ea typeface="Calibri" panose="020F0502020204030204" pitchFamily="34" charset="0"/>
                        <a:cs typeface="Times New Roman" panose="02020603050405020304" pitchFamily="18" charset="0"/>
                      </a:endParaRPr>
                    </a:p>
                  </a:txBody>
                  <a:tcPr marL="44450" marR="44450" marT="0" marB="0" anchor="ctr">
                    <a:solidFill>
                      <a:srgbClr val="F88C44"/>
                    </a:solidFill>
                  </a:tcPr>
                </a:tc>
                <a:tc>
                  <a:txBody>
                    <a:bodyPr/>
                    <a:lstStyle/>
                    <a:p>
                      <a:pPr algn="ctr" fontAlgn="auto">
                        <a:lnSpc>
                          <a:spcPct val="107000"/>
                        </a:lnSpc>
                        <a:spcAft>
                          <a:spcPts val="0"/>
                        </a:spcAft>
                      </a:pPr>
                      <a:r>
                        <a:rPr lang="es-DO" sz="1600" b="1" dirty="0">
                          <a:solidFill>
                            <a:schemeClr val="bg1"/>
                          </a:solidFill>
                          <a:effectLst/>
                          <a:latin typeface="+mn-lt"/>
                          <a:ea typeface="Times New Roman" panose="02020603050405020304" pitchFamily="18" charset="0"/>
                          <a:cs typeface="Calibri" panose="020F0502020204030204" pitchFamily="34" charset="0"/>
                        </a:rPr>
                        <a:t>Proyección </a:t>
                      </a:r>
                      <a:br>
                        <a:rPr lang="es-DO" sz="1600" b="1" dirty="0">
                          <a:solidFill>
                            <a:schemeClr val="bg1"/>
                          </a:solidFill>
                          <a:effectLst/>
                          <a:latin typeface="+mn-lt"/>
                          <a:ea typeface="Times New Roman" panose="02020603050405020304" pitchFamily="18" charset="0"/>
                          <a:cs typeface="Calibri" panose="020F0502020204030204" pitchFamily="34" charset="0"/>
                        </a:rPr>
                      </a:br>
                      <a:r>
                        <a:rPr lang="es-DO" sz="1600" b="1" dirty="0">
                          <a:solidFill>
                            <a:schemeClr val="bg1"/>
                          </a:solidFill>
                          <a:effectLst/>
                          <a:latin typeface="+mn-lt"/>
                          <a:ea typeface="Times New Roman" panose="02020603050405020304" pitchFamily="18" charset="0"/>
                          <a:cs typeface="Calibri" panose="020F0502020204030204" pitchFamily="34" charset="0"/>
                        </a:rPr>
                        <a:t>2018-2019</a:t>
                      </a:r>
                      <a:endParaRPr lang="es-DO" sz="1600" dirty="0">
                        <a:solidFill>
                          <a:schemeClr val="bg1"/>
                        </a:solidFill>
                        <a:effectLst/>
                        <a:latin typeface="+mn-lt"/>
                        <a:ea typeface="Calibri" panose="020F0502020204030204" pitchFamily="34" charset="0"/>
                        <a:cs typeface="Times New Roman" panose="02020603050405020304" pitchFamily="18" charset="0"/>
                      </a:endParaRPr>
                    </a:p>
                  </a:txBody>
                  <a:tcPr marL="44450" marR="44450" marT="0" marB="0" anchor="ctr">
                    <a:solidFill>
                      <a:srgbClr val="F88C44"/>
                    </a:solidFill>
                  </a:tcPr>
                </a:tc>
                <a:extLst>
                  <a:ext uri="{0D108BD9-81ED-4DB2-BD59-A6C34878D82A}">
                    <a16:rowId xmlns:a16="http://schemas.microsoft.com/office/drawing/2014/main" val="3457818153"/>
                  </a:ext>
                </a:extLst>
              </a:tr>
              <a:tr h="190500">
                <a:tc>
                  <a:txBody>
                    <a:bodyPr/>
                    <a:lstStyle/>
                    <a:p>
                      <a:pPr fontAlgn="auto">
                        <a:lnSpc>
                          <a:spcPct val="107000"/>
                        </a:lnSpc>
                        <a:spcAft>
                          <a:spcPts val="0"/>
                        </a:spcAft>
                      </a:pPr>
                      <a:r>
                        <a:rPr lang="es-DO" sz="1600">
                          <a:solidFill>
                            <a:srgbClr val="000000"/>
                          </a:solidFill>
                          <a:effectLst/>
                          <a:latin typeface="+mn-lt"/>
                          <a:ea typeface="Times New Roman" panose="02020603050405020304" pitchFamily="18" charset="0"/>
                          <a:cs typeface="Calibri" panose="020F0502020204030204" pitchFamily="34" charset="0"/>
                        </a:rPr>
                        <a:t>Estudiantes</a:t>
                      </a:r>
                      <a:endParaRPr lang="es-DO" sz="160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ts val="2400"/>
                        </a:lnSpc>
                        <a:spcAft>
                          <a:spcPts val="0"/>
                        </a:spcAft>
                      </a:pPr>
                      <a:r>
                        <a:rPr lang="es-DO" sz="1600" dirty="0">
                          <a:solidFill>
                            <a:srgbClr val="000000"/>
                          </a:solidFill>
                          <a:effectLst/>
                          <a:latin typeface="+mn-lt"/>
                          <a:ea typeface="Times New Roman" panose="02020603050405020304" pitchFamily="18" charset="0"/>
                          <a:cs typeface="Calibri" panose="020F0502020204030204" pitchFamily="34" charset="0"/>
                        </a:rPr>
                        <a:t>934,924   </a:t>
                      </a:r>
                      <a:endParaRPr lang="es-DO" sz="1600" dirty="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ts val="2400"/>
                        </a:lnSpc>
                        <a:spcAft>
                          <a:spcPts val="0"/>
                        </a:spcAft>
                      </a:pPr>
                      <a:r>
                        <a:rPr lang="es-DO" sz="1600" dirty="0">
                          <a:solidFill>
                            <a:srgbClr val="000000"/>
                          </a:solidFill>
                          <a:effectLst/>
                          <a:latin typeface="+mn-lt"/>
                          <a:ea typeface="Times New Roman" panose="02020603050405020304" pitchFamily="18" charset="0"/>
                          <a:cs typeface="Calibri" panose="020F0502020204030204" pitchFamily="34" charset="0"/>
                        </a:rPr>
                        <a:t>1,082,249   </a:t>
                      </a:r>
                      <a:endParaRPr lang="es-DO"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ts val="2400"/>
                        </a:lnSpc>
                        <a:spcAft>
                          <a:spcPts val="0"/>
                        </a:spcAft>
                      </a:pPr>
                      <a:r>
                        <a:rPr lang="es-DO" sz="1600" dirty="0">
                          <a:solidFill>
                            <a:srgbClr val="000000"/>
                          </a:solidFill>
                          <a:effectLst/>
                          <a:latin typeface="+mn-lt"/>
                          <a:ea typeface="Times New Roman" panose="02020603050405020304" pitchFamily="18" charset="0"/>
                          <a:cs typeface="Calibri" panose="020F0502020204030204" pitchFamily="34" charset="0"/>
                        </a:rPr>
                        <a:t>1,162,849   </a:t>
                      </a:r>
                      <a:endParaRPr lang="es-DO"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ts val="2400"/>
                        </a:lnSpc>
                        <a:spcAft>
                          <a:spcPts val="0"/>
                        </a:spcAft>
                      </a:pPr>
                      <a:r>
                        <a:rPr lang="es-DO" sz="1600" dirty="0">
                          <a:solidFill>
                            <a:srgbClr val="000000"/>
                          </a:solidFill>
                          <a:effectLst/>
                          <a:latin typeface="+mn-lt"/>
                          <a:ea typeface="Times New Roman" panose="02020603050405020304" pitchFamily="18" charset="0"/>
                          <a:cs typeface="Calibri" panose="020F0502020204030204" pitchFamily="34" charset="0"/>
                        </a:rPr>
                        <a:t>1,285,973   </a:t>
                      </a:r>
                      <a:endParaRPr lang="es-DO" sz="16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803360266"/>
                  </a:ext>
                </a:extLst>
              </a:tr>
              <a:tr h="190500">
                <a:tc>
                  <a:txBody>
                    <a:bodyPr/>
                    <a:lstStyle/>
                    <a:p>
                      <a:pPr fontAlgn="auto">
                        <a:lnSpc>
                          <a:spcPct val="107000"/>
                        </a:lnSpc>
                        <a:spcAft>
                          <a:spcPts val="0"/>
                        </a:spcAft>
                      </a:pPr>
                      <a:r>
                        <a:rPr lang="es-DO" sz="1600">
                          <a:solidFill>
                            <a:srgbClr val="000000"/>
                          </a:solidFill>
                          <a:effectLst/>
                          <a:latin typeface="+mn-lt"/>
                          <a:ea typeface="Times New Roman" panose="02020603050405020304" pitchFamily="18" charset="0"/>
                          <a:cs typeface="Calibri" panose="020F0502020204030204" pitchFamily="34" charset="0"/>
                        </a:rPr>
                        <a:t>Porcentaje matrícula</a:t>
                      </a:r>
                      <a:endParaRPr lang="es-DO" sz="160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ts val="2400"/>
                        </a:lnSpc>
                        <a:spcAft>
                          <a:spcPts val="0"/>
                        </a:spcAft>
                      </a:pPr>
                      <a:r>
                        <a:rPr lang="es-DO" sz="1600" dirty="0">
                          <a:solidFill>
                            <a:srgbClr val="000000"/>
                          </a:solidFill>
                          <a:effectLst/>
                          <a:latin typeface="+mn-lt"/>
                          <a:ea typeface="Times New Roman" panose="02020603050405020304" pitchFamily="18" charset="0"/>
                          <a:cs typeface="Calibri" panose="020F0502020204030204" pitchFamily="34" charset="0"/>
                        </a:rPr>
                        <a:t>50%</a:t>
                      </a:r>
                      <a:endParaRPr lang="es-DO"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ts val="2400"/>
                        </a:lnSpc>
                        <a:spcAft>
                          <a:spcPts val="0"/>
                        </a:spcAft>
                      </a:pPr>
                      <a:r>
                        <a:rPr lang="es-DO" sz="1600" dirty="0">
                          <a:solidFill>
                            <a:srgbClr val="000000"/>
                          </a:solidFill>
                          <a:effectLst/>
                          <a:latin typeface="+mn-lt"/>
                          <a:ea typeface="Times New Roman" panose="02020603050405020304" pitchFamily="18" charset="0"/>
                          <a:cs typeface="Calibri" panose="020F0502020204030204" pitchFamily="34" charset="0"/>
                        </a:rPr>
                        <a:t>58%</a:t>
                      </a:r>
                      <a:endParaRPr lang="es-DO"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ts val="2400"/>
                        </a:lnSpc>
                        <a:spcAft>
                          <a:spcPts val="0"/>
                        </a:spcAft>
                      </a:pPr>
                      <a:r>
                        <a:rPr lang="es-DO" sz="1600" dirty="0">
                          <a:solidFill>
                            <a:srgbClr val="000000"/>
                          </a:solidFill>
                          <a:effectLst/>
                          <a:latin typeface="+mn-lt"/>
                          <a:ea typeface="Times New Roman" panose="02020603050405020304" pitchFamily="18" charset="0"/>
                          <a:cs typeface="Calibri" panose="020F0502020204030204" pitchFamily="34" charset="0"/>
                        </a:rPr>
                        <a:t>62%*</a:t>
                      </a:r>
                      <a:endParaRPr lang="es-DO"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ts val="2400"/>
                        </a:lnSpc>
                        <a:spcAft>
                          <a:spcPts val="0"/>
                        </a:spcAft>
                      </a:pPr>
                      <a:r>
                        <a:rPr lang="es-DO" sz="1600" dirty="0">
                          <a:solidFill>
                            <a:srgbClr val="000000"/>
                          </a:solidFill>
                          <a:effectLst/>
                          <a:latin typeface="+mn-lt"/>
                          <a:ea typeface="Times New Roman" panose="02020603050405020304" pitchFamily="18" charset="0"/>
                          <a:cs typeface="Calibri" panose="020F0502020204030204" pitchFamily="34" charset="0"/>
                        </a:rPr>
                        <a:t>69%*</a:t>
                      </a:r>
                      <a:endParaRPr lang="es-DO" sz="16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42292852"/>
                  </a:ext>
                </a:extLst>
              </a:tr>
              <a:tr h="190500">
                <a:tc>
                  <a:txBody>
                    <a:bodyPr/>
                    <a:lstStyle/>
                    <a:p>
                      <a:pPr fontAlgn="auto">
                        <a:lnSpc>
                          <a:spcPct val="107000"/>
                        </a:lnSpc>
                        <a:spcAft>
                          <a:spcPts val="0"/>
                        </a:spcAft>
                      </a:pPr>
                      <a:r>
                        <a:rPr lang="es-DO" sz="1600" dirty="0">
                          <a:solidFill>
                            <a:srgbClr val="000000"/>
                          </a:solidFill>
                          <a:effectLst/>
                          <a:latin typeface="+mn-lt"/>
                          <a:ea typeface="Times New Roman" panose="02020603050405020304" pitchFamily="18" charset="0"/>
                          <a:cs typeface="Calibri" panose="020F0502020204030204" pitchFamily="34" charset="0"/>
                        </a:rPr>
                        <a:t>Centros educativos</a:t>
                      </a:r>
                      <a:endParaRPr lang="es-DO"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ts val="2400"/>
                        </a:lnSpc>
                        <a:spcAft>
                          <a:spcPts val="0"/>
                        </a:spcAft>
                      </a:pPr>
                      <a:r>
                        <a:rPr lang="es-DO" sz="1600">
                          <a:solidFill>
                            <a:srgbClr val="000000"/>
                          </a:solidFill>
                          <a:effectLst/>
                          <a:latin typeface="+mn-lt"/>
                          <a:ea typeface="Times New Roman" panose="02020603050405020304" pitchFamily="18" charset="0"/>
                          <a:cs typeface="Calibri" panose="020F0502020204030204" pitchFamily="34" charset="0"/>
                        </a:rPr>
                        <a:t>3,418</a:t>
                      </a:r>
                      <a:endParaRPr lang="es-DO" sz="1600">
                        <a:effectLst/>
                        <a:latin typeface="+mn-lt"/>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ts val="2400"/>
                        </a:lnSpc>
                        <a:spcAft>
                          <a:spcPts val="0"/>
                        </a:spcAft>
                      </a:pPr>
                      <a:r>
                        <a:rPr lang="es-DO" sz="1600" dirty="0">
                          <a:solidFill>
                            <a:srgbClr val="000000"/>
                          </a:solidFill>
                          <a:effectLst/>
                          <a:latin typeface="+mn-lt"/>
                          <a:ea typeface="Times New Roman" panose="02020603050405020304" pitchFamily="18" charset="0"/>
                          <a:cs typeface="Calibri" panose="020F0502020204030204" pitchFamily="34" charset="0"/>
                        </a:rPr>
                        <a:t>3,973</a:t>
                      </a:r>
                      <a:endParaRPr lang="es-DO"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ts val="2400"/>
                        </a:lnSpc>
                        <a:spcAft>
                          <a:spcPts val="0"/>
                        </a:spcAft>
                      </a:pPr>
                      <a:r>
                        <a:rPr lang="es-DO" sz="1600" dirty="0">
                          <a:solidFill>
                            <a:srgbClr val="000000"/>
                          </a:solidFill>
                          <a:effectLst/>
                          <a:latin typeface="+mn-lt"/>
                          <a:ea typeface="Times New Roman" panose="02020603050405020304" pitchFamily="18" charset="0"/>
                          <a:cs typeface="Calibri" panose="020F0502020204030204" pitchFamily="34" charset="0"/>
                        </a:rPr>
                        <a:t>4,200</a:t>
                      </a:r>
                      <a:endParaRPr lang="es-DO"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ts val="2400"/>
                        </a:lnSpc>
                        <a:spcAft>
                          <a:spcPts val="0"/>
                        </a:spcAft>
                      </a:pPr>
                      <a:r>
                        <a:rPr lang="es-DO" sz="1600" dirty="0">
                          <a:solidFill>
                            <a:srgbClr val="000000"/>
                          </a:solidFill>
                          <a:effectLst/>
                          <a:latin typeface="+mn-lt"/>
                          <a:ea typeface="Times New Roman" panose="02020603050405020304" pitchFamily="18" charset="0"/>
                          <a:cs typeface="Calibri" panose="020F0502020204030204" pitchFamily="34" charset="0"/>
                        </a:rPr>
                        <a:t>4,545</a:t>
                      </a:r>
                      <a:endParaRPr lang="es-DO" sz="16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45339378"/>
                  </a:ext>
                </a:extLst>
              </a:tr>
              <a:tr h="190500">
                <a:tc gridSpan="5">
                  <a:txBody>
                    <a:bodyPr/>
                    <a:lstStyle/>
                    <a:p>
                      <a:pPr fontAlgn="auto">
                        <a:lnSpc>
                          <a:spcPct val="107000"/>
                        </a:lnSpc>
                        <a:spcAft>
                          <a:spcPts val="0"/>
                        </a:spcAft>
                      </a:pPr>
                      <a:r>
                        <a:rPr lang="es-DO" sz="1600" b="1" i="1" kern="1200" dirty="0">
                          <a:solidFill>
                            <a:schemeClr val="tx1"/>
                          </a:solidFill>
                          <a:effectLst/>
                          <a:latin typeface="+mn-lt"/>
                          <a:ea typeface="+mn-ea"/>
                          <a:cs typeface="+mn-cs"/>
                        </a:rPr>
                        <a:t>* </a:t>
                      </a:r>
                      <a:r>
                        <a:rPr lang="es-DO" sz="1400" b="0" i="1" kern="1200" dirty="0">
                          <a:solidFill>
                            <a:schemeClr val="tx1"/>
                          </a:solidFill>
                          <a:effectLst/>
                          <a:latin typeface="+mn-lt"/>
                          <a:ea typeface="+mn-ea"/>
                          <a:cs typeface="+mn-cs"/>
                        </a:rPr>
                        <a:t>En función de la matrícula 2016-2017 de los sectores público y semioficial.</a:t>
                      </a:r>
                      <a:endParaRPr lang="es-DO" sz="1400" b="0" i="1" dirty="0">
                        <a:effectLst/>
                        <a:latin typeface="+mn-lt"/>
                        <a:ea typeface="Calibri" panose="020F0502020204030204" pitchFamily="34" charset="0"/>
                        <a:cs typeface="Times New Roman" panose="02020603050405020304" pitchFamily="18" charset="0"/>
                      </a:endParaRPr>
                    </a:p>
                  </a:txBody>
                  <a:tcPr marL="44450" marR="44450" marT="0" marB="0" anchor="ctr"/>
                </a:tc>
                <a:tc hMerge="1">
                  <a:txBody>
                    <a:bodyPr/>
                    <a:lstStyle/>
                    <a:p>
                      <a:pPr algn="ctr" fontAlgn="auto">
                        <a:lnSpc>
                          <a:spcPct val="107000"/>
                        </a:lnSpc>
                        <a:spcAft>
                          <a:spcPts val="0"/>
                        </a:spcAft>
                      </a:pPr>
                      <a:endParaRPr lang="es-DO" sz="2000" dirty="0">
                        <a:effectLst/>
                        <a:latin typeface="+mn-lt"/>
                        <a:ea typeface="Calibri" panose="020F0502020204030204" pitchFamily="34" charset="0"/>
                        <a:cs typeface="Times New Roman" panose="02020603050405020304" pitchFamily="18" charset="0"/>
                      </a:endParaRPr>
                    </a:p>
                  </a:txBody>
                  <a:tcPr marL="44450" marR="44450" marT="0" marB="0" anchor="b"/>
                </a:tc>
                <a:tc hMerge="1">
                  <a:txBody>
                    <a:bodyPr/>
                    <a:lstStyle/>
                    <a:p>
                      <a:pPr algn="ctr" fontAlgn="auto">
                        <a:lnSpc>
                          <a:spcPct val="107000"/>
                        </a:lnSpc>
                        <a:spcAft>
                          <a:spcPts val="0"/>
                        </a:spcAft>
                      </a:pPr>
                      <a:endParaRPr lang="es-DO" sz="2000" dirty="0">
                        <a:effectLst/>
                        <a:latin typeface="+mn-lt"/>
                        <a:ea typeface="Calibri" panose="020F0502020204030204" pitchFamily="34" charset="0"/>
                        <a:cs typeface="Times New Roman" panose="02020603050405020304" pitchFamily="18" charset="0"/>
                      </a:endParaRPr>
                    </a:p>
                  </a:txBody>
                  <a:tcPr marL="44450" marR="44450" marT="0" marB="0" anchor="ctr"/>
                </a:tc>
                <a:tc hMerge="1">
                  <a:txBody>
                    <a:bodyPr/>
                    <a:lstStyle/>
                    <a:p>
                      <a:pPr algn="ctr" fontAlgn="auto">
                        <a:lnSpc>
                          <a:spcPct val="107000"/>
                        </a:lnSpc>
                        <a:spcAft>
                          <a:spcPts val="0"/>
                        </a:spcAft>
                      </a:pPr>
                      <a:endParaRPr lang="es-DO" sz="2000" dirty="0">
                        <a:effectLst/>
                        <a:latin typeface="+mn-lt"/>
                        <a:ea typeface="Calibri" panose="020F0502020204030204" pitchFamily="34" charset="0"/>
                        <a:cs typeface="Times New Roman" panose="02020603050405020304" pitchFamily="18" charset="0"/>
                      </a:endParaRPr>
                    </a:p>
                  </a:txBody>
                  <a:tcPr marL="44450" marR="44450" marT="0" marB="0" anchor="ctr"/>
                </a:tc>
                <a:tc hMerge="1">
                  <a:txBody>
                    <a:bodyPr/>
                    <a:lstStyle/>
                    <a:p>
                      <a:pPr algn="ctr" fontAlgn="auto">
                        <a:lnSpc>
                          <a:spcPct val="107000"/>
                        </a:lnSpc>
                        <a:spcAft>
                          <a:spcPts val="0"/>
                        </a:spcAft>
                      </a:pPr>
                      <a:endParaRPr lang="es-DO"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1275462"/>
                  </a:ext>
                </a:extLst>
              </a:tr>
            </a:tbl>
          </a:graphicData>
        </a:graphic>
      </p:graphicFrame>
      <p:pic>
        <p:nvPicPr>
          <p:cNvPr id="13" name="Imagen 5">
            <a:extLst>
              <a:ext uri="{FF2B5EF4-FFF2-40B4-BE49-F238E27FC236}">
                <a16:creationId xmlns:a16="http://schemas.microsoft.com/office/drawing/2014/main" id="{C4EC0706-A616-4A3F-98C7-4FEC384E2DC9}"/>
              </a:ext>
            </a:extLst>
          </p:cNvPr>
          <p:cNvPicPr>
            <a:picLocks noChangeAspect="1"/>
          </p:cNvPicPr>
          <p:nvPr/>
        </p:nvPicPr>
        <p:blipFill>
          <a:blip r:embed="rId3"/>
          <a:stretch>
            <a:fillRect/>
          </a:stretch>
        </p:blipFill>
        <p:spPr>
          <a:xfrm>
            <a:off x="7913083" y="244700"/>
            <a:ext cx="1062424" cy="482705"/>
          </a:xfrm>
          <a:prstGeom prst="rect">
            <a:avLst/>
          </a:prstGeom>
          <a:noFill/>
          <a:ln cap="flat">
            <a:noFill/>
          </a:ln>
        </p:spPr>
      </p:pic>
      <p:sp>
        <p:nvSpPr>
          <p:cNvPr id="2" name="Marcador de número de diapositiva 1"/>
          <p:cNvSpPr>
            <a:spLocks noGrp="1"/>
          </p:cNvSpPr>
          <p:nvPr>
            <p:ph type="sldNum" sz="quarter" idx="12"/>
          </p:nvPr>
        </p:nvSpPr>
        <p:spPr/>
        <p:txBody>
          <a:bodyPr/>
          <a:lstStyle/>
          <a:p>
            <a:fld id="{A4124D19-2283-FC49-A358-736FA83B63DF}" type="slidenum">
              <a:rPr lang="en-US" smtClean="0"/>
              <a:t>8</a:t>
            </a:fld>
            <a:endParaRPr lang="en-US"/>
          </a:p>
        </p:txBody>
      </p:sp>
      <p:pic>
        <p:nvPicPr>
          <p:cNvPr id="4" name="Gráfico 3" descr="Lista de comprobación RTL">
            <a:extLst>
              <a:ext uri="{FF2B5EF4-FFF2-40B4-BE49-F238E27FC236}">
                <a16:creationId xmlns:a16="http://schemas.microsoft.com/office/drawing/2014/main" id="{E9ED20C1-C166-45D8-9DCB-E2128C18C4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5705" y="2910464"/>
            <a:ext cx="914400" cy="914400"/>
          </a:xfrm>
          <a:prstGeom prst="rect">
            <a:avLst/>
          </a:prstGeom>
        </p:spPr>
      </p:pic>
    </p:spTree>
    <p:extLst>
      <p:ext uri="{BB962C8B-B14F-4D97-AF65-F5344CB8AC3E}">
        <p14:creationId xmlns:p14="http://schemas.microsoft.com/office/powerpoint/2010/main" val="2677136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a:extLst>
              <a:ext uri="{FF2B5EF4-FFF2-40B4-BE49-F238E27FC236}">
                <a16:creationId xmlns:a16="http://schemas.microsoft.com/office/drawing/2014/main" id="{B70A0478-7485-45DC-B57D-C4A1DC3D2D00}"/>
              </a:ext>
            </a:extLst>
          </p:cNvPr>
          <p:cNvGrpSpPr/>
          <p:nvPr/>
        </p:nvGrpSpPr>
        <p:grpSpPr>
          <a:xfrm>
            <a:off x="0" y="0"/>
            <a:ext cx="9144000" cy="741600"/>
            <a:chOff x="0" y="0"/>
            <a:chExt cx="9144000" cy="859844"/>
          </a:xfrm>
        </p:grpSpPr>
        <p:pic>
          <p:nvPicPr>
            <p:cNvPr id="21" name="Picture 1" descr="TOP-01.jpg">
              <a:extLst>
                <a:ext uri="{FF2B5EF4-FFF2-40B4-BE49-F238E27FC236}">
                  <a16:creationId xmlns:a16="http://schemas.microsoft.com/office/drawing/2014/main" id="{27F760A7-64F2-4672-9BD2-4513BE93EC9E}"/>
                </a:ext>
              </a:extLst>
            </p:cNvPr>
            <p:cNvPicPr>
              <a:picLocks noChangeAspect="1"/>
            </p:cNvPicPr>
            <p:nvPr/>
          </p:nvPicPr>
          <p:blipFill rotWithShape="1">
            <a:blip r:embed="rId2">
              <a:extLst>
                <a:ext uri="{28A0092B-C50C-407E-A947-70E740481C1C}">
                  <a14:useLocalDpi xmlns:a14="http://schemas.microsoft.com/office/drawing/2010/main" val="0"/>
                </a:ext>
              </a:extLst>
            </a:blip>
            <a:srcRect b="76731"/>
            <a:stretch/>
          </p:blipFill>
          <p:spPr>
            <a:xfrm>
              <a:off x="0" y="0"/>
              <a:ext cx="9144000" cy="859844"/>
            </a:xfrm>
            <a:prstGeom prst="rect">
              <a:avLst/>
            </a:prstGeom>
          </p:spPr>
        </p:pic>
        <p:sp>
          <p:nvSpPr>
            <p:cNvPr id="25" name="TextBox 3">
              <a:extLst>
                <a:ext uri="{FF2B5EF4-FFF2-40B4-BE49-F238E27FC236}">
                  <a16:creationId xmlns:a16="http://schemas.microsoft.com/office/drawing/2014/main" id="{9D6AD845-84CD-43B8-ABD7-348DFEC393F1}"/>
                </a:ext>
              </a:extLst>
            </p:cNvPr>
            <p:cNvSpPr txBox="1"/>
            <p:nvPr/>
          </p:nvSpPr>
          <p:spPr>
            <a:xfrm>
              <a:off x="700980" y="2654"/>
              <a:ext cx="398041" cy="523220"/>
            </a:xfrm>
            <a:prstGeom prst="rect">
              <a:avLst/>
            </a:prstGeom>
            <a:noFill/>
          </p:spPr>
          <p:txBody>
            <a:bodyPr wrap="none" rtlCol="0">
              <a:spAutoFit/>
            </a:bodyPr>
            <a:lstStyle/>
            <a:p>
              <a:r>
                <a:rPr lang="en-US" sz="2800" b="1" dirty="0">
                  <a:solidFill>
                    <a:schemeClr val="bg1"/>
                  </a:solidFill>
                  <a:latin typeface="Gill Sans"/>
                  <a:cs typeface="Gill Sans"/>
                </a:rPr>
                <a:t>1</a:t>
              </a:r>
            </a:p>
          </p:txBody>
        </p:sp>
      </p:grpSp>
      <p:sp>
        <p:nvSpPr>
          <p:cNvPr id="13" name="TextBox 12"/>
          <p:cNvSpPr txBox="1"/>
          <p:nvPr/>
        </p:nvSpPr>
        <p:spPr>
          <a:xfrm>
            <a:off x="1243692" y="377468"/>
            <a:ext cx="2043893" cy="307777"/>
          </a:xfrm>
          <a:prstGeom prst="rect">
            <a:avLst/>
          </a:prstGeom>
          <a:noFill/>
        </p:spPr>
        <p:txBody>
          <a:bodyPr wrap="none" rtlCol="0">
            <a:spAutoFit/>
          </a:bodyPr>
          <a:lstStyle/>
          <a:p>
            <a:r>
              <a:rPr lang="es-ES_tradnl" sz="1400" b="1" dirty="0">
                <a:solidFill>
                  <a:schemeClr val="tx1">
                    <a:lumMod val="50000"/>
                    <a:lumOff val="50000"/>
                  </a:schemeClr>
                </a:solidFill>
                <a:latin typeface="Arial" panose="020B0604020202020204" pitchFamily="34" charset="0"/>
                <a:cs typeface="Arial" panose="020B0604020202020204" pitchFamily="34" charset="0"/>
              </a:rPr>
              <a:t>EFICIENCIA INTERNA</a:t>
            </a:r>
            <a:endParaRPr lang="en-US"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8" name="Rectangle 7"/>
          <p:cNvSpPr/>
          <p:nvPr/>
        </p:nvSpPr>
        <p:spPr>
          <a:xfrm>
            <a:off x="244822" y="893436"/>
            <a:ext cx="4041632" cy="338554"/>
          </a:xfrm>
          <a:prstGeom prst="rect">
            <a:avLst/>
          </a:prstGeom>
        </p:spPr>
        <p:txBody>
          <a:bodyPr wrap="square">
            <a:spAutoFit/>
          </a:bodyPr>
          <a:lstStyle/>
          <a:p>
            <a:r>
              <a:rPr lang="es-ES_tradnl" sz="1600" b="1" dirty="0">
                <a:cs typeface="Arial"/>
              </a:rPr>
              <a:t>NIVEL BÁSICO/PRIMARIO:</a:t>
            </a:r>
          </a:p>
        </p:txBody>
      </p:sp>
      <p:sp>
        <p:nvSpPr>
          <p:cNvPr id="9" name="Rectangle 8"/>
          <p:cNvSpPr/>
          <p:nvPr/>
        </p:nvSpPr>
        <p:spPr>
          <a:xfrm>
            <a:off x="277919" y="1336722"/>
            <a:ext cx="4356418" cy="1026691"/>
          </a:xfrm>
          <a:prstGeom prst="rect">
            <a:avLst/>
          </a:prstGeom>
        </p:spPr>
        <p:txBody>
          <a:bodyPr wrap="square">
            <a:spAutoFit/>
          </a:bodyPr>
          <a:lstStyle/>
          <a:p>
            <a:pPr>
              <a:lnSpc>
                <a:spcPct val="130000"/>
              </a:lnSpc>
            </a:pPr>
            <a:r>
              <a:rPr lang="es-ES_tradnl" sz="1600" dirty="0">
                <a:cs typeface="Arial"/>
              </a:rPr>
              <a:t>Disminución de los reprobados y la sobreedad.</a:t>
            </a:r>
          </a:p>
          <a:p>
            <a:pPr>
              <a:lnSpc>
                <a:spcPct val="130000"/>
              </a:lnSpc>
            </a:pPr>
            <a:r>
              <a:rPr lang="es-ES_tradnl" sz="1600" dirty="0">
                <a:cs typeface="Arial"/>
              </a:rPr>
              <a:t>Estabilización del abandono escolar</a:t>
            </a:r>
          </a:p>
          <a:p>
            <a:pPr>
              <a:lnSpc>
                <a:spcPct val="130000"/>
              </a:lnSpc>
            </a:pPr>
            <a:endParaRPr lang="es-ES_tradnl" sz="1600" dirty="0">
              <a:cs typeface="Arial"/>
            </a:endParaRPr>
          </a:p>
        </p:txBody>
      </p:sp>
      <p:sp>
        <p:nvSpPr>
          <p:cNvPr id="14" name="Rectangle 13"/>
          <p:cNvSpPr/>
          <p:nvPr/>
        </p:nvSpPr>
        <p:spPr>
          <a:xfrm>
            <a:off x="4715025" y="885316"/>
            <a:ext cx="4041633" cy="338554"/>
          </a:xfrm>
          <a:prstGeom prst="rect">
            <a:avLst/>
          </a:prstGeom>
        </p:spPr>
        <p:txBody>
          <a:bodyPr wrap="square">
            <a:spAutoFit/>
          </a:bodyPr>
          <a:lstStyle/>
          <a:p>
            <a:r>
              <a:rPr lang="es-ES_tradnl" sz="1600" b="1" dirty="0">
                <a:cs typeface="Arial"/>
              </a:rPr>
              <a:t>NIVEL MEDIO/SECUNDARIO:</a:t>
            </a:r>
          </a:p>
        </p:txBody>
      </p:sp>
      <p:sp>
        <p:nvSpPr>
          <p:cNvPr id="17" name="Rectangle 16"/>
          <p:cNvSpPr/>
          <p:nvPr/>
        </p:nvSpPr>
        <p:spPr>
          <a:xfrm>
            <a:off x="4715025" y="1346091"/>
            <a:ext cx="4260481" cy="1052596"/>
          </a:xfrm>
          <a:prstGeom prst="rect">
            <a:avLst/>
          </a:prstGeom>
        </p:spPr>
        <p:txBody>
          <a:bodyPr wrap="square">
            <a:spAutoFit/>
          </a:bodyPr>
          <a:lstStyle/>
          <a:p>
            <a:pPr>
              <a:lnSpc>
                <a:spcPct val="130000"/>
              </a:lnSpc>
            </a:pPr>
            <a:r>
              <a:rPr lang="es-ES_tradnl" sz="1600" dirty="0">
                <a:cs typeface="Arial"/>
              </a:rPr>
              <a:t>Disminución de los reprobados y la sobreedad Tasas de sobreedad </a:t>
            </a:r>
            <a:r>
              <a:rPr lang="es-ES_tradnl" sz="1600" b="1" dirty="0">
                <a:cs typeface="Arial"/>
              </a:rPr>
              <a:t>(11.9%)</a:t>
            </a:r>
            <a:r>
              <a:rPr lang="es-ES_tradnl" sz="1600" dirty="0">
                <a:cs typeface="Arial"/>
              </a:rPr>
              <a:t> y de abandono </a:t>
            </a:r>
            <a:r>
              <a:rPr lang="es-ES_tradnl" sz="1600" b="1" dirty="0">
                <a:cs typeface="Arial"/>
              </a:rPr>
              <a:t>(4.8%)</a:t>
            </a:r>
            <a:r>
              <a:rPr lang="es-ES_tradnl" sz="1600" dirty="0">
                <a:cs typeface="Arial"/>
              </a:rPr>
              <a:t> continúan siendo elevadas.</a:t>
            </a:r>
          </a:p>
        </p:txBody>
      </p:sp>
      <p:graphicFrame>
        <p:nvGraphicFramePr>
          <p:cNvPr id="29" name="Tabla 28">
            <a:extLst>
              <a:ext uri="{FF2B5EF4-FFF2-40B4-BE49-F238E27FC236}">
                <a16:creationId xmlns:a16="http://schemas.microsoft.com/office/drawing/2014/main" id="{E36F840B-29EC-450A-9503-70F57592FEDF}"/>
              </a:ext>
            </a:extLst>
          </p:cNvPr>
          <p:cNvGraphicFramePr>
            <a:graphicFrameLocks noGrp="1"/>
          </p:cNvGraphicFramePr>
          <p:nvPr>
            <p:extLst>
              <p:ext uri="{D42A27DB-BD31-4B8C-83A1-F6EECF244321}">
                <p14:modId xmlns:p14="http://schemas.microsoft.com/office/powerpoint/2010/main" val="1690455369"/>
              </p:ext>
            </p:extLst>
          </p:nvPr>
        </p:nvGraphicFramePr>
        <p:xfrm>
          <a:off x="182380" y="2507129"/>
          <a:ext cx="8793191" cy="2344674"/>
        </p:xfrm>
        <a:graphic>
          <a:graphicData uri="http://schemas.openxmlformats.org/drawingml/2006/table">
            <a:tbl>
              <a:tblPr firstRow="1" firstCol="1" bandRow="1">
                <a:tableStyleId>{72833802-FEF1-4C79-8D5D-14CF1EAF98D9}</a:tableStyleId>
              </a:tblPr>
              <a:tblGrid>
                <a:gridCol w="963377">
                  <a:extLst>
                    <a:ext uri="{9D8B030D-6E8A-4147-A177-3AD203B41FA5}">
                      <a16:colId xmlns:a16="http://schemas.microsoft.com/office/drawing/2014/main" val="3754520607"/>
                    </a:ext>
                  </a:extLst>
                </a:gridCol>
                <a:gridCol w="982382">
                  <a:extLst>
                    <a:ext uri="{9D8B030D-6E8A-4147-A177-3AD203B41FA5}">
                      <a16:colId xmlns:a16="http://schemas.microsoft.com/office/drawing/2014/main" val="2563842403"/>
                    </a:ext>
                  </a:extLst>
                </a:gridCol>
                <a:gridCol w="1031359">
                  <a:extLst>
                    <a:ext uri="{9D8B030D-6E8A-4147-A177-3AD203B41FA5}">
                      <a16:colId xmlns:a16="http://schemas.microsoft.com/office/drawing/2014/main" val="2394296027"/>
                    </a:ext>
                  </a:extLst>
                </a:gridCol>
                <a:gridCol w="946297">
                  <a:extLst>
                    <a:ext uri="{9D8B030D-6E8A-4147-A177-3AD203B41FA5}">
                      <a16:colId xmlns:a16="http://schemas.microsoft.com/office/drawing/2014/main" val="1301087118"/>
                    </a:ext>
                  </a:extLst>
                </a:gridCol>
                <a:gridCol w="965935">
                  <a:extLst>
                    <a:ext uri="{9D8B030D-6E8A-4147-A177-3AD203B41FA5}">
                      <a16:colId xmlns:a16="http://schemas.microsoft.com/office/drawing/2014/main" val="1723770139"/>
                    </a:ext>
                  </a:extLst>
                </a:gridCol>
                <a:gridCol w="979888">
                  <a:extLst>
                    <a:ext uri="{9D8B030D-6E8A-4147-A177-3AD203B41FA5}">
                      <a16:colId xmlns:a16="http://schemas.microsoft.com/office/drawing/2014/main" val="2371904478"/>
                    </a:ext>
                  </a:extLst>
                </a:gridCol>
                <a:gridCol w="1020725">
                  <a:extLst>
                    <a:ext uri="{9D8B030D-6E8A-4147-A177-3AD203B41FA5}">
                      <a16:colId xmlns:a16="http://schemas.microsoft.com/office/drawing/2014/main" val="3534693237"/>
                    </a:ext>
                  </a:extLst>
                </a:gridCol>
                <a:gridCol w="1028324">
                  <a:extLst>
                    <a:ext uri="{9D8B030D-6E8A-4147-A177-3AD203B41FA5}">
                      <a16:colId xmlns:a16="http://schemas.microsoft.com/office/drawing/2014/main" val="1740345543"/>
                    </a:ext>
                  </a:extLst>
                </a:gridCol>
                <a:gridCol w="874904">
                  <a:extLst>
                    <a:ext uri="{9D8B030D-6E8A-4147-A177-3AD203B41FA5}">
                      <a16:colId xmlns:a16="http://schemas.microsoft.com/office/drawing/2014/main" val="2297816243"/>
                    </a:ext>
                  </a:extLst>
                </a:gridCol>
              </a:tblGrid>
              <a:tr h="381000">
                <a:tc>
                  <a:txBody>
                    <a:bodyPr/>
                    <a:lstStyle/>
                    <a:p>
                      <a:pPr algn="ctr" fontAlgn="auto">
                        <a:lnSpc>
                          <a:spcPct val="107000"/>
                        </a:lnSpc>
                        <a:spcAft>
                          <a:spcPts val="0"/>
                        </a:spcAft>
                      </a:pPr>
                      <a:r>
                        <a:rPr lang="es-DO"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Año</a:t>
                      </a:r>
                      <a:endParaRPr lang="es-D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D7D31"/>
                    </a:solidFill>
                  </a:tcPr>
                </a:tc>
                <a:tc>
                  <a:txBody>
                    <a:bodyPr/>
                    <a:lstStyle/>
                    <a:p>
                      <a:pPr algn="ctr" fontAlgn="auto">
                        <a:lnSpc>
                          <a:spcPct val="107000"/>
                        </a:lnSpc>
                        <a:spcAft>
                          <a:spcPts val="0"/>
                        </a:spcAft>
                      </a:pPr>
                      <a:r>
                        <a:rPr lang="es-DO"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Promovidos</a:t>
                      </a:r>
                      <a:endParaRPr lang="es-D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D7D31"/>
                    </a:solidFill>
                  </a:tcPr>
                </a:tc>
                <a:tc>
                  <a:txBody>
                    <a:bodyPr/>
                    <a:lstStyle/>
                    <a:p>
                      <a:pPr algn="ctr" fontAlgn="auto">
                        <a:lnSpc>
                          <a:spcPct val="107000"/>
                        </a:lnSpc>
                        <a:spcAft>
                          <a:spcPts val="0"/>
                        </a:spcAft>
                      </a:pPr>
                      <a:r>
                        <a:rPr lang="es-DO"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Reprobados</a:t>
                      </a:r>
                      <a:endParaRPr lang="es-D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D7D31"/>
                    </a:solidFill>
                  </a:tcPr>
                </a:tc>
                <a:tc>
                  <a:txBody>
                    <a:bodyPr/>
                    <a:lstStyle/>
                    <a:p>
                      <a:pPr algn="ctr" fontAlgn="auto">
                        <a:lnSpc>
                          <a:spcPct val="107000"/>
                        </a:lnSpc>
                        <a:spcAft>
                          <a:spcPts val="0"/>
                        </a:spcAft>
                      </a:pPr>
                      <a:r>
                        <a:rPr lang="es-DO" sz="1400" b="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Sobreedad</a:t>
                      </a:r>
                      <a:endParaRPr lang="es-D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D7D31"/>
                    </a:solidFill>
                  </a:tcPr>
                </a:tc>
                <a:tc>
                  <a:txBody>
                    <a:bodyPr/>
                    <a:lstStyle/>
                    <a:p>
                      <a:pPr algn="ctr" fontAlgn="auto">
                        <a:lnSpc>
                          <a:spcPct val="107000"/>
                        </a:lnSpc>
                        <a:spcAft>
                          <a:spcPts val="0"/>
                        </a:spcAft>
                      </a:pPr>
                      <a:r>
                        <a:rPr lang="es-DO"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Abandono</a:t>
                      </a:r>
                      <a:endParaRPr lang="es-D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D7D31"/>
                    </a:solidFill>
                  </a:tcPr>
                </a:tc>
                <a:tc>
                  <a:txBody>
                    <a:bodyPr/>
                    <a:lstStyle/>
                    <a:p>
                      <a:pPr algn="ctr" fontAlgn="auto">
                        <a:lnSpc>
                          <a:spcPct val="107000"/>
                        </a:lnSpc>
                        <a:spcAft>
                          <a:spcPts val="0"/>
                        </a:spcAft>
                      </a:pPr>
                      <a:r>
                        <a:rPr lang="es-DO"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Promovidos</a:t>
                      </a:r>
                      <a:endParaRPr lang="es-D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D7D31"/>
                    </a:solidFill>
                  </a:tcPr>
                </a:tc>
                <a:tc>
                  <a:txBody>
                    <a:bodyPr/>
                    <a:lstStyle/>
                    <a:p>
                      <a:pPr algn="ctr" fontAlgn="auto">
                        <a:lnSpc>
                          <a:spcPct val="107000"/>
                        </a:lnSpc>
                        <a:spcAft>
                          <a:spcPts val="0"/>
                        </a:spcAft>
                      </a:pPr>
                      <a:r>
                        <a:rPr lang="es-DO" sz="14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Reprobados</a:t>
                      </a:r>
                      <a:endParaRPr lang="es-D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D7D31"/>
                    </a:solidFill>
                  </a:tcPr>
                </a:tc>
                <a:tc>
                  <a:txBody>
                    <a:bodyPr/>
                    <a:lstStyle/>
                    <a:p>
                      <a:pPr algn="ctr" fontAlgn="auto">
                        <a:lnSpc>
                          <a:spcPct val="107000"/>
                        </a:lnSpc>
                        <a:spcAft>
                          <a:spcPts val="0"/>
                        </a:spcAft>
                      </a:pPr>
                      <a:r>
                        <a:rPr lang="es-DO" sz="1400" b="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Sobreedad</a:t>
                      </a:r>
                      <a:endParaRPr lang="es-D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D7D31"/>
                    </a:solidFill>
                  </a:tcPr>
                </a:tc>
                <a:tc>
                  <a:txBody>
                    <a:bodyPr/>
                    <a:lstStyle/>
                    <a:p>
                      <a:pPr algn="ctr" fontAlgn="auto">
                        <a:lnSpc>
                          <a:spcPct val="107000"/>
                        </a:lnSpc>
                        <a:spcAft>
                          <a:spcPts val="0"/>
                        </a:spcAft>
                      </a:pPr>
                      <a:r>
                        <a:rPr lang="es-E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Abandono</a:t>
                      </a:r>
                      <a:endParaRPr lang="es-DO"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ED7D31"/>
                    </a:solidFill>
                  </a:tcPr>
                </a:tc>
                <a:extLst>
                  <a:ext uri="{0D108BD9-81ED-4DB2-BD59-A6C34878D82A}">
                    <a16:rowId xmlns:a16="http://schemas.microsoft.com/office/drawing/2014/main" val="3457818153"/>
                  </a:ext>
                </a:extLst>
              </a:tr>
              <a:tr h="190500">
                <a:tc>
                  <a:txBody>
                    <a:bodyPr/>
                    <a:lstStyle/>
                    <a:p>
                      <a:pPr algn="ctr" fontAlgn="auto">
                        <a:lnSpc>
                          <a:spcPct val="107000"/>
                        </a:lnSpc>
                        <a:spcAft>
                          <a:spcPts val="0"/>
                        </a:spcAft>
                      </a:pP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B w="12700" cap="flat" cmpd="sng" algn="ctr">
                      <a:solidFill>
                        <a:schemeClr val="accent6">
                          <a:lumMod val="75000"/>
                        </a:schemeClr>
                      </a:solidFill>
                      <a:prstDash val="solid"/>
                      <a:round/>
                      <a:headEnd type="none" w="med" len="med"/>
                      <a:tailEnd type="none" w="med" len="med"/>
                    </a:lnB>
                  </a:tcPr>
                </a:tc>
                <a:tc gridSpan="4">
                  <a:txBody>
                    <a:bodyPr/>
                    <a:lstStyle/>
                    <a:p>
                      <a:pPr algn="ctr" fontAlgn="auto">
                        <a:lnSpc>
                          <a:spcPct val="107000"/>
                        </a:lnSpc>
                        <a:spcAft>
                          <a:spcPts val="0"/>
                        </a:spcAft>
                      </a:pPr>
                      <a:r>
                        <a:rPr lang="es-DO" sz="14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Nivel Básico (Sector Público)</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B w="12700" cap="flat" cmpd="sng" algn="ctr">
                      <a:solidFill>
                        <a:schemeClr val="accent6">
                          <a:lumMod val="75000"/>
                        </a:schemeClr>
                      </a:solidFill>
                      <a:prstDash val="solid"/>
                      <a:round/>
                      <a:headEnd type="none" w="med" len="med"/>
                      <a:tailEnd type="none" w="med" len="med"/>
                    </a:lnB>
                  </a:tcPr>
                </a:tc>
                <a:tc hMerge="1">
                  <a:txBody>
                    <a:bodyPr/>
                    <a:lstStyle/>
                    <a:p>
                      <a:endParaRPr lang="es-DO"/>
                    </a:p>
                  </a:txBody>
                  <a:tcPr/>
                </a:tc>
                <a:tc hMerge="1">
                  <a:txBody>
                    <a:bodyPr/>
                    <a:lstStyle/>
                    <a:p>
                      <a:endParaRPr lang="es-DO"/>
                    </a:p>
                  </a:txBody>
                  <a:tcPr/>
                </a:tc>
                <a:tc hMerge="1">
                  <a:txBody>
                    <a:bodyPr/>
                    <a:lstStyle/>
                    <a:p>
                      <a:endParaRPr lang="es-DO"/>
                    </a:p>
                  </a:txBody>
                  <a:tcPr/>
                </a:tc>
                <a:tc gridSpan="4">
                  <a:txBody>
                    <a:bodyPr/>
                    <a:lstStyle/>
                    <a:p>
                      <a:pPr algn="ctr" fontAlgn="auto">
                        <a:lnSpc>
                          <a:spcPct val="107000"/>
                        </a:lnSpc>
                        <a:spcAft>
                          <a:spcPts val="0"/>
                        </a:spcAft>
                      </a:pPr>
                      <a:r>
                        <a:rPr lang="es-DO" sz="14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Nivel Medio (Sector Público)</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B w="12700" cap="flat" cmpd="sng" algn="ctr">
                      <a:solidFill>
                        <a:schemeClr val="accent6">
                          <a:lumMod val="75000"/>
                        </a:schemeClr>
                      </a:solidFill>
                      <a:prstDash val="solid"/>
                      <a:round/>
                      <a:headEnd type="none" w="med" len="med"/>
                      <a:tailEnd type="none" w="med" len="med"/>
                    </a:lnB>
                  </a:tcPr>
                </a:tc>
                <a:tc hMerge="1">
                  <a:txBody>
                    <a:bodyPr/>
                    <a:lstStyle/>
                    <a:p>
                      <a:endParaRPr lang="es-DO"/>
                    </a:p>
                  </a:txBody>
                  <a:tcPr/>
                </a:tc>
                <a:tc hMerge="1">
                  <a:txBody>
                    <a:bodyPr/>
                    <a:lstStyle/>
                    <a:p>
                      <a:endParaRPr lang="es-DO"/>
                    </a:p>
                  </a:txBody>
                  <a:tcPr/>
                </a:tc>
                <a:tc hMerge="1">
                  <a:txBody>
                    <a:bodyPr/>
                    <a:lstStyle/>
                    <a:p>
                      <a:pPr algn="ctr" fontAlgn="auto">
                        <a:lnSpc>
                          <a:spcPct val="107000"/>
                        </a:lnSpc>
                        <a:spcAft>
                          <a:spcPts val="0"/>
                        </a:spcAft>
                      </a:pPr>
                      <a:endParaRPr lang="es-D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92310700"/>
                  </a:ext>
                </a:extLst>
              </a:tr>
              <a:tr h="190500">
                <a:tc>
                  <a:txBody>
                    <a:bodyPr/>
                    <a:lstStyle/>
                    <a:p>
                      <a:pPr algn="ctr" fontAlgn="auto">
                        <a:lnSpc>
                          <a:spcPct val="107000"/>
                        </a:lnSpc>
                        <a:spcAft>
                          <a:spcPts val="0"/>
                        </a:spcAft>
                      </a:pP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2012-2013</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auto">
                        <a:lnSpc>
                          <a:spcPct val="107000"/>
                        </a:lnSpc>
                        <a:spcAft>
                          <a:spcPts val="0"/>
                        </a:spcAft>
                      </a:pP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88.8</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a:t>
                      </a:r>
                      <a:endParaRPr lang="es-DO" dirty="0"/>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12.2</a:t>
                      </a:r>
                      <a:endParaRPr lang="es-DO" dirty="0"/>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a:t>
                      </a:r>
                      <a:endParaRPr lang="es-DO" dirty="0"/>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auto">
                        <a:lnSpc>
                          <a:spcPct val="107000"/>
                        </a:lnSpc>
                        <a:spcAft>
                          <a:spcPts val="0"/>
                        </a:spcAft>
                      </a:pP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83.5</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10.8</a:t>
                      </a:r>
                      <a:endParaRPr lang="es-DO" dirty="0"/>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18.4</a:t>
                      </a:r>
                      <a:endParaRPr lang="es-DO"/>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auto">
                        <a:lnSpc>
                          <a:spcPct val="107000"/>
                        </a:lnSpc>
                        <a:spcAft>
                          <a:spcPts val="0"/>
                        </a:spcAft>
                      </a:pP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399442981"/>
                  </a:ext>
                </a:extLst>
              </a:tr>
              <a:tr h="190500">
                <a:tc>
                  <a:txBody>
                    <a:bodyPr/>
                    <a:lstStyle/>
                    <a:p>
                      <a:pPr algn="ctr" fontAlgn="auto">
                        <a:lnSpc>
                          <a:spcPct val="107000"/>
                        </a:lnSpc>
                        <a:spcAft>
                          <a:spcPts val="0"/>
                        </a:spcAft>
                      </a:pP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2013-2014</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88.9</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8.1</a:t>
                      </a:r>
                      <a:endParaRPr lang="es-DO" dirty="0"/>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12.3</a:t>
                      </a:r>
                      <a:endParaRPr lang="es-DO" dirty="0"/>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s-DO" dirty="0"/>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auto">
                        <a:lnSpc>
                          <a:spcPct val="107000"/>
                        </a:lnSpc>
                        <a:spcAft>
                          <a:spcPts val="0"/>
                        </a:spcAft>
                      </a:pP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82.4</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11.2</a:t>
                      </a:r>
                      <a:endParaRPr lang="es-DO" dirty="0"/>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17.5</a:t>
                      </a:r>
                      <a:endParaRPr lang="es-DO" dirty="0"/>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auto">
                        <a:lnSpc>
                          <a:spcPct val="107000"/>
                        </a:lnSpc>
                        <a:spcAft>
                          <a:spcPts val="0"/>
                        </a:spcAft>
                      </a:pP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3803360266"/>
                  </a:ext>
                </a:extLst>
              </a:tr>
              <a:tr h="190500">
                <a:tc>
                  <a:txBody>
                    <a:bodyPr/>
                    <a:lstStyle/>
                    <a:p>
                      <a:pPr algn="ctr" fontAlgn="auto">
                        <a:lnSpc>
                          <a:spcPct val="107000"/>
                        </a:lnSpc>
                        <a:spcAft>
                          <a:spcPts val="0"/>
                        </a:spcAft>
                      </a:pP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2014-2015</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91.8</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a:t>
                      </a:r>
                      <a:endParaRPr lang="es-DO"/>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11.9</a:t>
                      </a:r>
                      <a:endParaRPr lang="es-DO" dirty="0"/>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s-DO" dirty="0"/>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auto">
                        <a:lnSpc>
                          <a:spcPct val="107000"/>
                        </a:lnSpc>
                        <a:spcAft>
                          <a:spcPts val="0"/>
                        </a:spcAft>
                      </a:pP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83.7</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8.9</a:t>
                      </a:r>
                      <a:endParaRPr lang="es-DO"/>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16.1</a:t>
                      </a:r>
                      <a:endParaRPr lang="es-DO"/>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auto">
                        <a:lnSpc>
                          <a:spcPct val="107000"/>
                        </a:lnSpc>
                        <a:spcAft>
                          <a:spcPts val="0"/>
                        </a:spcAft>
                      </a:pP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3583181939"/>
                  </a:ext>
                </a:extLst>
              </a:tr>
              <a:tr h="190500">
                <a:tc>
                  <a:txBody>
                    <a:bodyPr/>
                    <a:lstStyle/>
                    <a:p>
                      <a:pPr algn="ctr" fontAlgn="auto">
                        <a:lnSpc>
                          <a:spcPct val="107000"/>
                        </a:lnSpc>
                        <a:spcAft>
                          <a:spcPts val="0"/>
                        </a:spcAft>
                      </a:pP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2015-2016</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93.2</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a:t>
                      </a:r>
                      <a:endParaRPr lang="es-DO" dirty="0"/>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10.6</a:t>
                      </a:r>
                      <a:endParaRPr lang="es-DO" dirty="0"/>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a:t>
                      </a:r>
                      <a:endParaRPr lang="es-DO" dirty="0"/>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auto">
                        <a:lnSpc>
                          <a:spcPct val="107000"/>
                        </a:lnSpc>
                        <a:spcAft>
                          <a:spcPts val="0"/>
                        </a:spcAft>
                      </a:pP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s-DO"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8.3</a:t>
                      </a:r>
                      <a:endParaRPr lang="es-DO" dirty="0"/>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13.9</a:t>
                      </a:r>
                      <a:endParaRPr lang="es-DO" dirty="0"/>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auto">
                        <a:lnSpc>
                          <a:spcPct val="107000"/>
                        </a:lnSpc>
                        <a:spcAft>
                          <a:spcPts val="0"/>
                        </a:spcAft>
                      </a:pP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6.7</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2850603647"/>
                  </a:ext>
                </a:extLst>
              </a:tr>
              <a:tr h="190500">
                <a:tc>
                  <a:txBody>
                    <a:bodyPr/>
                    <a:lstStyle/>
                    <a:p>
                      <a:pPr algn="ctr" fontAlgn="auto">
                        <a:lnSpc>
                          <a:spcPct val="107000"/>
                        </a:lnSpc>
                        <a:spcAft>
                          <a:spcPts val="0"/>
                        </a:spcAft>
                      </a:pP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gridSpan="4">
                  <a:txBody>
                    <a:bodyPr/>
                    <a:lstStyle/>
                    <a:p>
                      <a:pPr algn="ctr" fontAlgn="auto">
                        <a:lnSpc>
                          <a:spcPct val="107000"/>
                        </a:lnSpc>
                        <a:spcAft>
                          <a:spcPts val="0"/>
                        </a:spcAft>
                      </a:pPr>
                      <a:r>
                        <a:rPr lang="es-DO" sz="14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Nivel Primario (Sector Público)</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hMerge="1">
                  <a:txBody>
                    <a:bodyPr/>
                    <a:lstStyle/>
                    <a:p>
                      <a:endParaRPr lang="es-DO"/>
                    </a:p>
                  </a:txBody>
                  <a:tcPr/>
                </a:tc>
                <a:tc hMerge="1">
                  <a:txBody>
                    <a:bodyPr/>
                    <a:lstStyle/>
                    <a:p>
                      <a:endParaRPr lang="es-DO"/>
                    </a:p>
                  </a:txBody>
                  <a:tcPr>
                    <a:lnL w="12700" cap="flat" cmpd="sng" algn="ctr">
                      <a:solidFill>
                        <a:schemeClr val="accent6">
                          <a:lumMod val="75000"/>
                        </a:schemeClr>
                      </a:solidFill>
                      <a:prstDash val="solid"/>
                      <a:round/>
                      <a:headEnd type="none" w="med" len="med"/>
                      <a:tailEnd type="none" w="med" len="med"/>
                    </a:lnL>
                    <a:lnT w="12700" cap="flat" cmpd="sng" algn="ctr">
                      <a:solidFill>
                        <a:schemeClr val="accent6">
                          <a:lumMod val="75000"/>
                        </a:schemeClr>
                      </a:solidFill>
                      <a:prstDash val="solid"/>
                      <a:round/>
                      <a:headEnd type="none" w="med" len="med"/>
                      <a:tailEnd type="none" w="med" len="med"/>
                    </a:lnT>
                  </a:tcPr>
                </a:tc>
                <a:tc hMerge="1">
                  <a:txBody>
                    <a:bodyPr/>
                    <a:lstStyle/>
                    <a:p>
                      <a:endParaRPr lang="es-DO"/>
                    </a:p>
                  </a:txBody>
                  <a:tcPr>
                    <a:lnL w="12700" cap="flat" cmpd="sng" algn="ctr">
                      <a:solidFill>
                        <a:schemeClr val="accent6">
                          <a:lumMod val="75000"/>
                        </a:schemeClr>
                      </a:solidFill>
                      <a:prstDash val="solid"/>
                      <a:round/>
                      <a:headEnd type="none" w="med" len="med"/>
                      <a:tailEnd type="none" w="med" len="med"/>
                    </a:lnL>
                    <a:lnT w="12700" cap="flat" cmpd="sng" algn="ctr">
                      <a:solidFill>
                        <a:schemeClr val="accent6">
                          <a:lumMod val="75000"/>
                        </a:schemeClr>
                      </a:solidFill>
                      <a:prstDash val="solid"/>
                      <a:round/>
                      <a:headEnd type="none" w="med" len="med"/>
                      <a:tailEnd type="none" w="med" len="med"/>
                    </a:lnT>
                  </a:tcPr>
                </a:tc>
                <a:tc gridSpan="4">
                  <a:txBody>
                    <a:bodyPr/>
                    <a:lstStyle/>
                    <a:p>
                      <a:pPr algn="ctr" fontAlgn="auto">
                        <a:lnSpc>
                          <a:spcPct val="107000"/>
                        </a:lnSpc>
                        <a:spcAft>
                          <a:spcPts val="0"/>
                        </a:spcAft>
                      </a:pPr>
                      <a:r>
                        <a:rPr lang="es-DO" sz="14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Nivel Secundario (Sector Público)</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hMerge="1">
                  <a:txBody>
                    <a:bodyPr/>
                    <a:lstStyle/>
                    <a:p>
                      <a:endParaRPr lang="es-DO"/>
                    </a:p>
                  </a:txBody>
                  <a:tcPr/>
                </a:tc>
                <a:tc hMerge="1">
                  <a:txBody>
                    <a:bodyPr/>
                    <a:lstStyle/>
                    <a:p>
                      <a:endParaRPr lang="es-DO"/>
                    </a:p>
                  </a:txBody>
                  <a:tcPr>
                    <a:lnL w="12700" cap="flat" cmpd="sng" algn="ctr">
                      <a:solidFill>
                        <a:schemeClr val="accent6">
                          <a:lumMod val="75000"/>
                        </a:schemeClr>
                      </a:solidFill>
                      <a:prstDash val="solid"/>
                      <a:round/>
                      <a:headEnd type="none" w="med" len="med"/>
                      <a:tailEnd type="none" w="med" len="med"/>
                    </a:lnL>
                  </a:tcPr>
                </a:tc>
                <a:tc hMerge="1">
                  <a:txBody>
                    <a:bodyPr/>
                    <a:lstStyle/>
                    <a:p>
                      <a:pPr algn="ctr" fontAlgn="auto">
                        <a:lnSpc>
                          <a:spcPct val="107000"/>
                        </a:lnSpc>
                        <a:spcAft>
                          <a:spcPts val="0"/>
                        </a:spcAft>
                      </a:pPr>
                      <a:endParaRPr lang="es-D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accent6">
                          <a:lumMod val="75000"/>
                        </a:schemeClr>
                      </a:solidFill>
                      <a:prstDash val="solid"/>
                      <a:round/>
                      <a:headEnd type="none" w="med" len="med"/>
                      <a:tailEnd type="none" w="med" len="med"/>
                    </a:lnL>
                    <a:lnT w="12700" cap="flat" cmpd="sng" algn="ctr">
                      <a:solidFill>
                        <a:schemeClr val="accent6">
                          <a:lumMod val="75000"/>
                        </a:schemeClr>
                      </a:solidFill>
                      <a:prstDash val="solid"/>
                      <a:round/>
                      <a:headEnd type="none" w="med" len="med"/>
                      <a:tailEnd type="none" w="med" len="med"/>
                    </a:lnT>
                  </a:tcPr>
                </a:tc>
                <a:extLst>
                  <a:ext uri="{0D108BD9-81ED-4DB2-BD59-A6C34878D82A}">
                    <a16:rowId xmlns:a16="http://schemas.microsoft.com/office/drawing/2014/main" val="3324581685"/>
                  </a:ext>
                </a:extLst>
              </a:tr>
              <a:tr h="115759">
                <a:tc>
                  <a:txBody>
                    <a:bodyPr/>
                    <a:lstStyle/>
                    <a:p>
                      <a:pPr algn="ctr" fontAlgn="auto">
                        <a:lnSpc>
                          <a:spcPct val="107000"/>
                        </a:lnSpc>
                        <a:spcAft>
                          <a:spcPts val="0"/>
                        </a:spcAft>
                      </a:pP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2015-2016</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auto">
                        <a:lnSpc>
                          <a:spcPct val="107000"/>
                        </a:lnSpc>
                        <a:spcAft>
                          <a:spcPts val="0"/>
                        </a:spcAft>
                      </a:pP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93.2</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a:t>
                      </a:r>
                      <a:endParaRPr lang="es-DO" dirty="0"/>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10.4</a:t>
                      </a:r>
                      <a:endParaRPr lang="es-DO"/>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a:t>
                      </a:r>
                      <a:endParaRPr lang="es-DO" dirty="0"/>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auto">
                        <a:lnSpc>
                          <a:spcPct val="107000"/>
                        </a:lnSpc>
                        <a:spcAft>
                          <a:spcPts val="0"/>
                        </a:spcAft>
                      </a:pP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88.1</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a:t>
                      </a:r>
                      <a:endParaRPr lang="es-DO"/>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r>
                        <a:rPr lang="es-DO"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12.8</a:t>
                      </a:r>
                      <a:endParaRPr lang="es-DO"/>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auto">
                        <a:lnSpc>
                          <a:spcPct val="107000"/>
                        </a:lnSpc>
                        <a:spcAft>
                          <a:spcPts val="0"/>
                        </a:spcAft>
                      </a:pP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1974882262"/>
                  </a:ext>
                </a:extLst>
              </a:tr>
              <a:tr h="190500">
                <a:tc>
                  <a:txBody>
                    <a:bodyPr/>
                    <a:lstStyle/>
                    <a:p>
                      <a:pPr algn="ctr" fontAlgn="auto">
                        <a:lnSpc>
                          <a:spcPct val="107000"/>
                        </a:lnSpc>
                        <a:spcAft>
                          <a:spcPts val="0"/>
                        </a:spcAft>
                      </a:pP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2016-2017</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auto">
                        <a:lnSpc>
                          <a:spcPct val="107000"/>
                        </a:lnSpc>
                        <a:spcAft>
                          <a:spcPts val="0"/>
                        </a:spcAft>
                      </a:pP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91.9</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a:t>
                      </a:r>
                      <a:endParaRPr lang="es-DO" dirty="0"/>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s-DO" dirty="0"/>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a:t>
                      </a:r>
                      <a:endParaRPr lang="es-DO" dirty="0"/>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auto">
                        <a:lnSpc>
                          <a:spcPct val="107000"/>
                        </a:lnSpc>
                        <a:spcAft>
                          <a:spcPts val="0"/>
                        </a:spcAft>
                      </a:pP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89.4</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a:t>
                      </a:r>
                      <a:endParaRPr lang="es-DO" dirty="0"/>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12.1</a:t>
                      </a:r>
                      <a:endParaRPr lang="es-DO" dirty="0"/>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auto">
                        <a:lnSpc>
                          <a:spcPct val="107000"/>
                        </a:lnSpc>
                        <a:spcAft>
                          <a:spcPts val="0"/>
                        </a:spcAft>
                      </a:pP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1331385721"/>
                  </a:ext>
                </a:extLst>
              </a:tr>
              <a:tr h="190500">
                <a:tc>
                  <a:txBody>
                    <a:bodyPr/>
                    <a:lstStyle/>
                    <a:p>
                      <a:pPr algn="ctr" fontAlgn="auto">
                        <a:lnSpc>
                          <a:spcPct val="107000"/>
                        </a:lnSpc>
                        <a:spcAft>
                          <a:spcPts val="0"/>
                        </a:spcAft>
                      </a:pP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2017-2018</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auto">
                        <a:lnSpc>
                          <a:spcPct val="107000"/>
                        </a:lnSpc>
                        <a:spcAft>
                          <a:spcPts val="0"/>
                        </a:spcAft>
                      </a:pP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92.2</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auto">
                        <a:lnSpc>
                          <a:spcPct val="107000"/>
                        </a:lnSpc>
                        <a:spcAft>
                          <a:spcPts val="0"/>
                        </a:spcAft>
                      </a:pP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auto">
                        <a:lnSpc>
                          <a:spcPct val="107000"/>
                        </a:lnSpc>
                        <a:spcAft>
                          <a:spcPts val="0"/>
                        </a:spcAft>
                      </a:pP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auto">
                        <a:lnSpc>
                          <a:spcPct val="107000"/>
                        </a:lnSpc>
                        <a:spcAft>
                          <a:spcPts val="0"/>
                        </a:spcAft>
                      </a:pP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auto">
                        <a:lnSpc>
                          <a:spcPct val="107000"/>
                        </a:lnSpc>
                        <a:spcAft>
                          <a:spcPts val="0"/>
                        </a:spcAft>
                      </a:pP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91.2</a:t>
                      </a:r>
                      <a:r>
                        <a:rPr lang="es-DO" sz="1400" dirty="0">
                          <a:effectLst/>
                          <a:latin typeface="Calibri" panose="020F0502020204030204" pitchFamily="34" charset="0"/>
                          <a:ea typeface="Calibri" panose="020F0502020204030204" pitchFamily="34" charset="0"/>
                          <a:cs typeface="Calibri" panose="020F0502020204030204" pitchFamily="34" charset="0"/>
                        </a:rPr>
                        <a:t> </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auto">
                        <a:lnSpc>
                          <a:spcPct val="107000"/>
                        </a:lnSpc>
                        <a:spcAft>
                          <a:spcPts val="0"/>
                        </a:spcAft>
                      </a:pP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auto">
                        <a:lnSpc>
                          <a:spcPct val="107000"/>
                        </a:lnSpc>
                        <a:spcAft>
                          <a:spcPts val="0"/>
                        </a:spcAft>
                      </a:pP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11.9</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auto">
                        <a:lnSpc>
                          <a:spcPct val="107000"/>
                        </a:lnSpc>
                        <a:spcAft>
                          <a:spcPts val="0"/>
                        </a:spcAft>
                      </a:pPr>
                      <a:r>
                        <a:rPr lang="es-DO"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a:t>
                      </a:r>
                      <a:endParaRPr lang="es-D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3974549836"/>
                  </a:ext>
                </a:extLst>
              </a:tr>
            </a:tbl>
          </a:graphicData>
        </a:graphic>
      </p:graphicFrame>
      <p:pic>
        <p:nvPicPr>
          <p:cNvPr id="24" name="Imagen 5">
            <a:extLst>
              <a:ext uri="{FF2B5EF4-FFF2-40B4-BE49-F238E27FC236}">
                <a16:creationId xmlns:a16="http://schemas.microsoft.com/office/drawing/2014/main" id="{C4EC0706-A616-4A3F-98C7-4FEC384E2DC9}"/>
              </a:ext>
            </a:extLst>
          </p:cNvPr>
          <p:cNvPicPr>
            <a:picLocks noChangeAspect="1"/>
          </p:cNvPicPr>
          <p:nvPr/>
        </p:nvPicPr>
        <p:blipFill>
          <a:blip r:embed="rId3"/>
          <a:stretch>
            <a:fillRect/>
          </a:stretch>
        </p:blipFill>
        <p:spPr>
          <a:xfrm>
            <a:off x="7913083" y="244700"/>
            <a:ext cx="1062424" cy="482705"/>
          </a:xfrm>
          <a:prstGeom prst="rect">
            <a:avLst/>
          </a:prstGeom>
          <a:noFill/>
          <a:ln cap="flat">
            <a:noFill/>
          </a:ln>
        </p:spPr>
      </p:pic>
      <p:sp>
        <p:nvSpPr>
          <p:cNvPr id="2" name="Marcador de número de diapositiva 1"/>
          <p:cNvSpPr>
            <a:spLocks noGrp="1"/>
          </p:cNvSpPr>
          <p:nvPr>
            <p:ph type="sldNum" sz="quarter" idx="12"/>
          </p:nvPr>
        </p:nvSpPr>
        <p:spPr/>
        <p:txBody>
          <a:bodyPr/>
          <a:lstStyle/>
          <a:p>
            <a:fld id="{A4124D19-2283-FC49-A358-736FA83B63DF}" type="slidenum">
              <a:rPr lang="en-US" smtClean="0"/>
              <a:t>9</a:t>
            </a:fld>
            <a:endParaRPr lang="en-US"/>
          </a:p>
        </p:txBody>
      </p:sp>
    </p:spTree>
    <p:extLst>
      <p:ext uri="{BB962C8B-B14F-4D97-AF65-F5344CB8AC3E}">
        <p14:creationId xmlns:p14="http://schemas.microsoft.com/office/powerpoint/2010/main" val="27291222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7282</TotalTime>
  <Words>8507</Words>
  <Application>Microsoft Office PowerPoint</Application>
  <PresentationFormat>Presentación en pantalla (16:9)</PresentationFormat>
  <Paragraphs>1620</Paragraphs>
  <Slides>74</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74</vt:i4>
      </vt:variant>
    </vt:vector>
  </HeadingPairs>
  <TitlesOfParts>
    <vt:vector size="80" baseType="lpstr">
      <vt:lpstr>Arial</vt:lpstr>
      <vt:lpstr>Arial Black</vt:lpstr>
      <vt:lpstr>Calibri</vt:lpstr>
      <vt:lpstr>Gill Sans</vt:lpstr>
      <vt:lpstr>Symbol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dfd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EGR-PGR sdq</dc:creator>
  <cp:lastModifiedBy>Alfonso Aisa</cp:lastModifiedBy>
  <cp:revision>387</cp:revision>
  <cp:lastPrinted>2019-10-07T13:48:14Z</cp:lastPrinted>
  <dcterms:created xsi:type="dcterms:W3CDTF">2019-04-17T15:08:45Z</dcterms:created>
  <dcterms:modified xsi:type="dcterms:W3CDTF">2019-11-10T20:05:13Z</dcterms:modified>
</cp:coreProperties>
</file>